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diagrams/layout3.xml" ContentType="application/vnd.openxmlformats-officedocument.drawingml.diagramLayout+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diagrams/data2.xml" ContentType="application/vnd.openxmlformats-officedocument.drawingml.diagramData+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diagrams/quickStyle1.xml" ContentType="application/vnd.openxmlformats-officedocument.drawingml.diagramStyle+xml"/>
  <Override PartName="/ppt/notesSlides/notesSlide17.xml" ContentType="application/vnd.openxmlformats-officedocument.presentationml.notesSlide+xml"/>
  <Default Extension="emf" ContentType="image/x-emf"/>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Default Extension="tiff" ContentType="image/tiff"/>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7"/>
  </p:notesMasterIdLst>
  <p:handoutMasterIdLst>
    <p:handoutMasterId r:id="rId38"/>
  </p:handoutMasterIdLst>
  <p:sldIdLst>
    <p:sldId id="691" r:id="rId2"/>
    <p:sldId id="692" r:id="rId3"/>
    <p:sldId id="694" r:id="rId4"/>
    <p:sldId id="734" r:id="rId5"/>
    <p:sldId id="686" r:id="rId6"/>
    <p:sldId id="674" r:id="rId7"/>
    <p:sldId id="654" r:id="rId8"/>
    <p:sldId id="652" r:id="rId9"/>
    <p:sldId id="667" r:id="rId10"/>
    <p:sldId id="739" r:id="rId11"/>
    <p:sldId id="718" r:id="rId12"/>
    <p:sldId id="717" r:id="rId13"/>
    <p:sldId id="721" r:id="rId14"/>
    <p:sldId id="713" r:id="rId15"/>
    <p:sldId id="724" r:id="rId16"/>
    <p:sldId id="736" r:id="rId17"/>
    <p:sldId id="725" r:id="rId18"/>
    <p:sldId id="728" r:id="rId19"/>
    <p:sldId id="740" r:id="rId20"/>
    <p:sldId id="738" r:id="rId21"/>
    <p:sldId id="730" r:id="rId22"/>
    <p:sldId id="750" r:id="rId23"/>
    <p:sldId id="690" r:id="rId24"/>
    <p:sldId id="707" r:id="rId25"/>
    <p:sldId id="741" r:id="rId26"/>
    <p:sldId id="742" r:id="rId27"/>
    <p:sldId id="714" r:id="rId28"/>
    <p:sldId id="583" r:id="rId29"/>
    <p:sldId id="656" r:id="rId30"/>
    <p:sldId id="687" r:id="rId31"/>
    <p:sldId id="472" r:id="rId32"/>
    <p:sldId id="680" r:id="rId33"/>
    <p:sldId id="646" r:id="rId34"/>
    <p:sldId id="716" r:id="rId35"/>
    <p:sldId id="631" r:id="rId36"/>
  </p:sldIdLst>
  <p:sldSz cx="9144000" cy="6858000" type="screen4x3"/>
  <p:notesSz cx="7010400" cy="9296400"/>
  <p:custDataLst>
    <p:tags r:id="rId39"/>
  </p:custDataLst>
  <p:defaultTextStyle>
    <a:defPPr>
      <a:defRPr lang="en-US"/>
    </a:defPPr>
    <a:lvl1pPr algn="l" rtl="0" fontAlgn="base">
      <a:spcBef>
        <a:spcPct val="0"/>
      </a:spcBef>
      <a:spcAft>
        <a:spcPct val="0"/>
      </a:spcAft>
      <a:defRPr sz="2400" kern="1200">
        <a:solidFill>
          <a:schemeClr val="tx1"/>
        </a:solidFill>
        <a:latin typeface="Times"/>
        <a:ea typeface="+mn-ea"/>
        <a:cs typeface="+mn-cs"/>
      </a:defRPr>
    </a:lvl1pPr>
    <a:lvl2pPr marL="457200" algn="l" rtl="0" fontAlgn="base">
      <a:spcBef>
        <a:spcPct val="0"/>
      </a:spcBef>
      <a:spcAft>
        <a:spcPct val="0"/>
      </a:spcAft>
      <a:defRPr sz="2400" kern="1200">
        <a:solidFill>
          <a:schemeClr val="tx1"/>
        </a:solidFill>
        <a:latin typeface="Times"/>
        <a:ea typeface="+mn-ea"/>
        <a:cs typeface="+mn-cs"/>
      </a:defRPr>
    </a:lvl2pPr>
    <a:lvl3pPr marL="914400" algn="l" rtl="0" fontAlgn="base">
      <a:spcBef>
        <a:spcPct val="0"/>
      </a:spcBef>
      <a:spcAft>
        <a:spcPct val="0"/>
      </a:spcAft>
      <a:defRPr sz="2400" kern="1200">
        <a:solidFill>
          <a:schemeClr val="tx1"/>
        </a:solidFill>
        <a:latin typeface="Times"/>
        <a:ea typeface="+mn-ea"/>
        <a:cs typeface="+mn-cs"/>
      </a:defRPr>
    </a:lvl3pPr>
    <a:lvl4pPr marL="1371600" algn="l" rtl="0" fontAlgn="base">
      <a:spcBef>
        <a:spcPct val="0"/>
      </a:spcBef>
      <a:spcAft>
        <a:spcPct val="0"/>
      </a:spcAft>
      <a:defRPr sz="2400" kern="1200">
        <a:solidFill>
          <a:schemeClr val="tx1"/>
        </a:solidFill>
        <a:latin typeface="Times"/>
        <a:ea typeface="+mn-ea"/>
        <a:cs typeface="+mn-cs"/>
      </a:defRPr>
    </a:lvl4pPr>
    <a:lvl5pPr marL="1828800" algn="l" rtl="0" fontAlgn="base">
      <a:spcBef>
        <a:spcPct val="0"/>
      </a:spcBef>
      <a:spcAft>
        <a:spcPct val="0"/>
      </a:spcAft>
      <a:defRPr sz="2400" kern="1200">
        <a:solidFill>
          <a:schemeClr val="tx1"/>
        </a:solidFill>
        <a:latin typeface="Times"/>
        <a:ea typeface="+mn-ea"/>
        <a:cs typeface="+mn-cs"/>
      </a:defRPr>
    </a:lvl5pPr>
    <a:lvl6pPr marL="2286000" algn="l" defTabSz="914400" rtl="0" eaLnBrk="1" latinLnBrk="0" hangingPunct="1">
      <a:defRPr sz="2400" kern="1200">
        <a:solidFill>
          <a:schemeClr val="tx1"/>
        </a:solidFill>
        <a:latin typeface="Times"/>
        <a:ea typeface="+mn-ea"/>
        <a:cs typeface="+mn-cs"/>
      </a:defRPr>
    </a:lvl6pPr>
    <a:lvl7pPr marL="2743200" algn="l" defTabSz="914400" rtl="0" eaLnBrk="1" latinLnBrk="0" hangingPunct="1">
      <a:defRPr sz="2400" kern="1200">
        <a:solidFill>
          <a:schemeClr val="tx1"/>
        </a:solidFill>
        <a:latin typeface="Times"/>
        <a:ea typeface="+mn-ea"/>
        <a:cs typeface="+mn-cs"/>
      </a:defRPr>
    </a:lvl7pPr>
    <a:lvl8pPr marL="3200400" algn="l" defTabSz="914400" rtl="0" eaLnBrk="1" latinLnBrk="0" hangingPunct="1">
      <a:defRPr sz="2400" kern="1200">
        <a:solidFill>
          <a:schemeClr val="tx1"/>
        </a:solidFill>
        <a:latin typeface="Times"/>
        <a:ea typeface="+mn-ea"/>
        <a:cs typeface="+mn-cs"/>
      </a:defRPr>
    </a:lvl8pPr>
    <a:lvl9pPr marL="3657600" algn="l" defTabSz="914400" rtl="0" eaLnBrk="1" latinLnBrk="0" hangingPunct="1">
      <a:defRPr sz="2400" kern="1200">
        <a:solidFill>
          <a:schemeClr val="tx1"/>
        </a:solidFill>
        <a:latin typeface="Times"/>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99FFCC"/>
    <a:srgbClr val="99FF99"/>
    <a:srgbClr val="33CC33"/>
    <a:srgbClr val="3399FF"/>
    <a:srgbClr val="0033CC"/>
    <a:srgbClr val="66FF66"/>
    <a:srgbClr val="003399"/>
    <a:srgbClr val="129A50"/>
    <a:srgbClr val="FF0000"/>
    <a:srgbClr val="BBFBF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76" autoAdjust="0"/>
    <p:restoredTop sz="61538" autoAdjust="0"/>
  </p:normalViewPr>
  <p:slideViewPr>
    <p:cSldViewPr snapToGrid="0">
      <p:cViewPr varScale="1">
        <p:scale>
          <a:sx n="52" d="100"/>
          <a:sy n="52" d="100"/>
        </p:scale>
        <p:origin x="-1944" y="-90"/>
      </p:cViewPr>
      <p:guideLst>
        <p:guide orient="horz" pos="1110"/>
        <p:guide orient="horz" pos="1360"/>
        <p:guide orient="horz" pos="3960"/>
        <p:guide pos="292"/>
        <p:guide pos="5537"/>
      </p:guideLst>
    </p:cSldViewPr>
  </p:slideViewPr>
  <p:outlineViewPr>
    <p:cViewPr>
      <p:scale>
        <a:sx n="33" d="100"/>
        <a:sy n="33" d="100"/>
      </p:scale>
      <p:origin x="0" y="0"/>
    </p:cViewPr>
    <p:sldLst>
      <p:sld r:id="rId1" collapse="1"/>
      <p:sld r:id="rId2" collapse="1"/>
    </p:sldLst>
  </p:outlineViewPr>
  <p:notesTextViewPr>
    <p:cViewPr>
      <p:scale>
        <a:sx n="110" d="100"/>
        <a:sy n="110" d="100"/>
      </p:scale>
      <p:origin x="0" y="0"/>
    </p:cViewPr>
  </p:notesTextViewPr>
  <p:sorterViewPr>
    <p:cViewPr>
      <p:scale>
        <a:sx n="100" d="100"/>
        <a:sy n="100" d="100"/>
      </p:scale>
      <p:origin x="0" y="0"/>
    </p:cViewPr>
  </p:sorterViewPr>
  <p:notesViewPr>
    <p:cSldViewPr snapToGrid="0">
      <p:cViewPr>
        <p:scale>
          <a:sx n="67" d="100"/>
          <a:sy n="67" d="100"/>
        </p:scale>
        <p:origin x="-2244" y="-336"/>
      </p:cViewPr>
      <p:guideLst>
        <p:guide orient="horz" pos="2928"/>
        <p:guide pos="2208"/>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_rels/viewProps.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slide" Target="slides/slide31.xml"/></Relationships>
</file>

<file path=ppt/diagrams/_rels/data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20.jpeg"/><Relationship Id="rId4" Type="http://schemas.openxmlformats.org/officeDocument/2006/relationships/image" Target="../media/image23.jpeg"/></Relationships>
</file>

<file path=ppt/diagrams/_rels/data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image" Target="../media/image40.png"/></Relationships>
</file>

<file path=ppt/diagrams/_rels/drawing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20.jpeg"/><Relationship Id="rId4" Type="http://schemas.openxmlformats.org/officeDocument/2006/relationships/image" Target="../media/image23.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image" Target="../media/image4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BC761D-3B04-4654-9450-EF33F7D2DA71}" type="doc">
      <dgm:prSet loTypeId="urn:microsoft.com/office/officeart/2005/8/layout/arrow6" loCatId="process" qsTypeId="urn:microsoft.com/office/officeart/2005/8/quickstyle/simple4" qsCatId="simple" csTypeId="urn:microsoft.com/office/officeart/2005/8/colors/accent1_2" csCatId="accent1" phldr="1"/>
      <dgm:spPr/>
      <dgm:t>
        <a:bodyPr/>
        <a:lstStyle/>
        <a:p>
          <a:endParaRPr lang="en-US"/>
        </a:p>
      </dgm:t>
    </dgm:pt>
    <dgm:pt modelId="{6A4BBE8E-4B8B-40D6-AE95-58EE6AB7C07F}">
      <dgm:prSet phldrT="[Text]"/>
      <dgm:spPr/>
      <dgm:t>
        <a:bodyPr/>
        <a:lstStyle/>
        <a:p>
          <a:r>
            <a:rPr lang="en-US" dirty="0" smtClean="0"/>
            <a:t>DC</a:t>
          </a:r>
          <a:endParaRPr lang="en-US" dirty="0"/>
        </a:p>
      </dgm:t>
    </dgm:pt>
    <dgm:pt modelId="{0DB8DF4A-5E7B-428C-B5BC-9C23E6173504}" type="parTrans" cxnId="{536F0C93-F458-4EDE-8B1E-16B65213FC81}">
      <dgm:prSet/>
      <dgm:spPr/>
      <dgm:t>
        <a:bodyPr/>
        <a:lstStyle/>
        <a:p>
          <a:endParaRPr lang="en-US"/>
        </a:p>
      </dgm:t>
    </dgm:pt>
    <dgm:pt modelId="{2A327C99-78DF-4832-A7CF-1D076CBA6851}" type="sibTrans" cxnId="{536F0C93-F458-4EDE-8B1E-16B65213FC81}">
      <dgm:prSet/>
      <dgm:spPr/>
      <dgm:t>
        <a:bodyPr/>
        <a:lstStyle/>
        <a:p>
          <a:endParaRPr lang="en-US"/>
        </a:p>
      </dgm:t>
    </dgm:pt>
    <dgm:pt modelId="{0F1DA0CE-FDC6-43DA-8873-671FFCAD8C63}">
      <dgm:prSet phldrT="[Text]"/>
      <dgm:spPr/>
      <dgm:t>
        <a:bodyPr/>
        <a:lstStyle/>
        <a:p>
          <a:r>
            <a:rPr lang="en-US" dirty="0" smtClean="0"/>
            <a:t>AC</a:t>
          </a:r>
          <a:endParaRPr lang="en-US" dirty="0"/>
        </a:p>
      </dgm:t>
    </dgm:pt>
    <dgm:pt modelId="{A23CA0BD-BBEB-4833-A9ED-C3DAC772A31E}" type="parTrans" cxnId="{421027CF-49FC-4530-9EEC-8A56CD541936}">
      <dgm:prSet/>
      <dgm:spPr/>
      <dgm:t>
        <a:bodyPr/>
        <a:lstStyle/>
        <a:p>
          <a:endParaRPr lang="en-US"/>
        </a:p>
      </dgm:t>
    </dgm:pt>
    <dgm:pt modelId="{F41C7B4E-9BE3-44D4-809D-0F6F02C9A952}" type="sibTrans" cxnId="{421027CF-49FC-4530-9EEC-8A56CD541936}">
      <dgm:prSet/>
      <dgm:spPr/>
      <dgm:t>
        <a:bodyPr/>
        <a:lstStyle/>
        <a:p>
          <a:endParaRPr lang="en-US"/>
        </a:p>
      </dgm:t>
    </dgm:pt>
    <dgm:pt modelId="{7AB70A4E-848A-403E-B8A9-EEB0EFD64913}" type="pres">
      <dgm:prSet presAssocID="{43BC761D-3B04-4654-9450-EF33F7D2DA71}" presName="compositeShape" presStyleCnt="0">
        <dgm:presLayoutVars>
          <dgm:chMax val="2"/>
          <dgm:dir/>
          <dgm:resizeHandles val="exact"/>
        </dgm:presLayoutVars>
      </dgm:prSet>
      <dgm:spPr/>
      <dgm:t>
        <a:bodyPr/>
        <a:lstStyle/>
        <a:p>
          <a:endParaRPr lang="en-US"/>
        </a:p>
      </dgm:t>
    </dgm:pt>
    <dgm:pt modelId="{A9DE9F15-445A-4D74-91B6-D0DB774CE800}" type="pres">
      <dgm:prSet presAssocID="{43BC761D-3B04-4654-9450-EF33F7D2DA71}" presName="ribbon" presStyleLbl="node1" presStyleIdx="0" presStyleCnt="1" custLinFactNeighborY="-2778"/>
      <dgm:spPr/>
    </dgm:pt>
    <dgm:pt modelId="{2A6C58F9-51E3-4FE8-9EB7-AB96270625F6}" type="pres">
      <dgm:prSet presAssocID="{43BC761D-3B04-4654-9450-EF33F7D2DA71}" presName="leftArrowText" presStyleLbl="node1" presStyleIdx="0" presStyleCnt="1">
        <dgm:presLayoutVars>
          <dgm:chMax val="0"/>
          <dgm:bulletEnabled val="1"/>
        </dgm:presLayoutVars>
      </dgm:prSet>
      <dgm:spPr/>
      <dgm:t>
        <a:bodyPr/>
        <a:lstStyle/>
        <a:p>
          <a:endParaRPr lang="en-US"/>
        </a:p>
      </dgm:t>
    </dgm:pt>
    <dgm:pt modelId="{444589E2-F0D3-4A3E-8359-275DB12FBF8A}" type="pres">
      <dgm:prSet presAssocID="{43BC761D-3B04-4654-9450-EF33F7D2DA71}" presName="rightArrowText" presStyleLbl="node1" presStyleIdx="0" presStyleCnt="1" custLinFactNeighborY="-7139">
        <dgm:presLayoutVars>
          <dgm:chMax val="0"/>
          <dgm:bulletEnabled val="1"/>
        </dgm:presLayoutVars>
      </dgm:prSet>
      <dgm:spPr/>
      <dgm:t>
        <a:bodyPr/>
        <a:lstStyle/>
        <a:p>
          <a:endParaRPr lang="en-US"/>
        </a:p>
      </dgm:t>
    </dgm:pt>
  </dgm:ptLst>
  <dgm:cxnLst>
    <dgm:cxn modelId="{A1C71A81-61D6-4541-98DE-F7C074C888F3}" type="presOf" srcId="{43BC761D-3B04-4654-9450-EF33F7D2DA71}" destId="{7AB70A4E-848A-403E-B8A9-EEB0EFD64913}" srcOrd="0" destOrd="0" presId="urn:microsoft.com/office/officeart/2005/8/layout/arrow6"/>
    <dgm:cxn modelId="{EE50C9EA-38EB-418F-83DB-371DA738478B}" type="presOf" srcId="{6A4BBE8E-4B8B-40D6-AE95-58EE6AB7C07F}" destId="{2A6C58F9-51E3-4FE8-9EB7-AB96270625F6}" srcOrd="0" destOrd="0" presId="urn:microsoft.com/office/officeart/2005/8/layout/arrow6"/>
    <dgm:cxn modelId="{536F0C93-F458-4EDE-8B1E-16B65213FC81}" srcId="{43BC761D-3B04-4654-9450-EF33F7D2DA71}" destId="{6A4BBE8E-4B8B-40D6-AE95-58EE6AB7C07F}" srcOrd="0" destOrd="0" parTransId="{0DB8DF4A-5E7B-428C-B5BC-9C23E6173504}" sibTransId="{2A327C99-78DF-4832-A7CF-1D076CBA6851}"/>
    <dgm:cxn modelId="{B92400E6-2339-4397-9B75-08B29A1446EC}" type="presOf" srcId="{0F1DA0CE-FDC6-43DA-8873-671FFCAD8C63}" destId="{444589E2-F0D3-4A3E-8359-275DB12FBF8A}" srcOrd="0" destOrd="0" presId="urn:microsoft.com/office/officeart/2005/8/layout/arrow6"/>
    <dgm:cxn modelId="{421027CF-49FC-4530-9EEC-8A56CD541936}" srcId="{43BC761D-3B04-4654-9450-EF33F7D2DA71}" destId="{0F1DA0CE-FDC6-43DA-8873-671FFCAD8C63}" srcOrd="1" destOrd="0" parTransId="{A23CA0BD-BBEB-4833-A9ED-C3DAC772A31E}" sibTransId="{F41C7B4E-9BE3-44D4-809D-0F6F02C9A952}"/>
    <dgm:cxn modelId="{EC0F99FA-E481-454C-A534-BF505E6897E1}" type="presParOf" srcId="{7AB70A4E-848A-403E-B8A9-EEB0EFD64913}" destId="{A9DE9F15-445A-4D74-91B6-D0DB774CE800}" srcOrd="0" destOrd="0" presId="urn:microsoft.com/office/officeart/2005/8/layout/arrow6"/>
    <dgm:cxn modelId="{D794E041-3AA5-45A1-91BC-248112CBEFA1}" type="presParOf" srcId="{7AB70A4E-848A-403E-B8A9-EEB0EFD64913}" destId="{2A6C58F9-51E3-4FE8-9EB7-AB96270625F6}" srcOrd="1" destOrd="0" presId="urn:microsoft.com/office/officeart/2005/8/layout/arrow6"/>
    <dgm:cxn modelId="{115136D1-0AF8-4C96-9099-14E68807FE14}" type="presParOf" srcId="{7AB70A4E-848A-403E-B8A9-EEB0EFD64913}" destId="{444589E2-F0D3-4A3E-8359-275DB12FBF8A}" srcOrd="2" destOrd="0" presId="urn:microsoft.com/office/officeart/2005/8/layout/arrow6"/>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8868AAB-B5BF-4A44-86FE-7928DC775639}" type="doc">
      <dgm:prSet loTypeId="urn:microsoft.com/office/officeart/2005/8/layout/matrix1" loCatId="matrix" qsTypeId="urn:microsoft.com/office/officeart/2005/8/quickstyle/simple1" qsCatId="simple" csTypeId="urn:microsoft.com/office/officeart/2005/8/colors/accent1_2" csCatId="accent1" phldr="1"/>
      <dgm:spPr>
        <a:scene3d>
          <a:camera prst="orthographicFront">
            <a:rot lat="0" lon="0" rev="0"/>
          </a:camera>
          <a:lightRig rig="contrasting" dir="t">
            <a:rot lat="0" lon="0" rev="1500000"/>
          </a:lightRig>
        </a:scene3d>
      </dgm:spPr>
      <dgm:t>
        <a:bodyPr/>
        <a:lstStyle/>
        <a:p>
          <a:endParaRPr lang="en-US"/>
        </a:p>
      </dgm:t>
    </dgm:pt>
    <dgm:pt modelId="{DEE25C19-D39A-4607-875F-81AD036A04E7}">
      <dgm:prSet phldrT="[Text]"/>
      <dgm:spPr>
        <a:solidFill>
          <a:schemeClr val="accent1">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r>
            <a:rPr lang="en-US" b="1" dirty="0" smtClean="0">
              <a:solidFill>
                <a:schemeClr val="tx1"/>
              </a:solidFill>
              <a:effectLst>
                <a:outerShdw blurRad="38100" dist="38100" dir="2700000" algn="tl">
                  <a:srgbClr val="000000">
                    <a:alpha val="43137"/>
                  </a:srgbClr>
                </a:outerShdw>
              </a:effectLst>
            </a:rPr>
            <a:t>Building Microgrids</a:t>
          </a:r>
          <a:endParaRPr lang="en-US" b="1" dirty="0">
            <a:solidFill>
              <a:schemeClr val="tx1"/>
            </a:solidFill>
            <a:effectLst>
              <a:outerShdw blurRad="38100" dist="38100" dir="2700000" algn="tl">
                <a:srgbClr val="000000">
                  <a:alpha val="43137"/>
                </a:srgbClr>
              </a:outerShdw>
            </a:effectLst>
          </a:endParaRPr>
        </a:p>
      </dgm:t>
    </dgm:pt>
    <dgm:pt modelId="{7E909FC5-F79D-4CC6-8C93-AF4C3189B78F}" type="parTrans" cxnId="{B0BB79C1-9682-450B-A165-4352A86EC46E}">
      <dgm:prSet/>
      <dgm:spPr/>
      <dgm:t>
        <a:bodyPr/>
        <a:lstStyle/>
        <a:p>
          <a:endParaRPr lang="en-US"/>
        </a:p>
      </dgm:t>
    </dgm:pt>
    <dgm:pt modelId="{3F99AAB1-FDCF-40E3-9533-7B0F36E38709}" type="sibTrans" cxnId="{B0BB79C1-9682-450B-A165-4352A86EC46E}">
      <dgm:prSet/>
      <dgm:spPr/>
      <dgm:t>
        <a:bodyPr/>
        <a:lstStyle/>
        <a:p>
          <a:endParaRPr lang="en-US"/>
        </a:p>
      </dgm:t>
    </dgm:pt>
    <dgm:pt modelId="{0276C79F-C2BC-4A0C-9CFE-9FC03766398C}" type="pres">
      <dgm:prSet presAssocID="{38868AAB-B5BF-4A44-86FE-7928DC775639}" presName="diagram" presStyleCnt="0">
        <dgm:presLayoutVars>
          <dgm:chMax val="1"/>
          <dgm:dir/>
          <dgm:animLvl val="ctr"/>
          <dgm:resizeHandles val="exact"/>
        </dgm:presLayoutVars>
      </dgm:prSet>
      <dgm:spPr/>
      <dgm:t>
        <a:bodyPr/>
        <a:lstStyle/>
        <a:p>
          <a:endParaRPr lang="en-US"/>
        </a:p>
      </dgm:t>
    </dgm:pt>
    <dgm:pt modelId="{2A1FE31A-EB1E-4D09-8450-58360D35A74D}" type="pres">
      <dgm:prSet presAssocID="{38868AAB-B5BF-4A44-86FE-7928DC775639}" presName="matrix" presStyleCnt="0"/>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endParaRPr lang="en-US"/>
        </a:p>
      </dgm:t>
    </dgm:pt>
    <dgm:pt modelId="{58F032CC-8067-4BC1-96FC-B5DA748C335A}" type="pres">
      <dgm:prSet presAssocID="{38868AAB-B5BF-4A44-86FE-7928DC775639}" presName="tile1" presStyleLbl="node1" presStyleIdx="0" presStyleCnt="4"/>
      <dgm:spPr>
        <a:blipFill rotWithShape="0">
          <a:blip xmlns:r="http://schemas.openxmlformats.org/officeDocument/2006/relationships" r:embed="rId1"/>
          <a:stretch>
            <a:fillRect/>
          </a:stretch>
        </a:blip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endParaRPr lang="en-US"/>
        </a:p>
      </dgm:t>
    </dgm:pt>
    <dgm:pt modelId="{D1AA39A7-52C1-40C5-B570-B42ADFAD35F7}" type="pres">
      <dgm:prSet presAssocID="{38868AAB-B5BF-4A44-86FE-7928DC775639}" presName="tile1text" presStyleLbl="node1" presStyleIdx="0" presStyleCnt="4">
        <dgm:presLayoutVars>
          <dgm:chMax val="0"/>
          <dgm:chPref val="0"/>
          <dgm:bulletEnabled val="1"/>
        </dgm:presLayoutVars>
      </dgm:prSet>
      <dgm:spPr/>
      <dgm:t>
        <a:bodyPr/>
        <a:lstStyle/>
        <a:p>
          <a:endParaRPr lang="en-US"/>
        </a:p>
      </dgm:t>
    </dgm:pt>
    <dgm:pt modelId="{F4A0629D-BA9A-4093-A27F-2AF2653F4524}" type="pres">
      <dgm:prSet presAssocID="{38868AAB-B5BF-4A44-86FE-7928DC775639}" presName="tile2" presStyleLbl="node1" presStyleIdx="1" presStyleCnt="4" custLinFactNeighborX="931"/>
      <dgm:spPr>
        <a:blipFill rotWithShape="0">
          <a:blip xmlns:r="http://schemas.openxmlformats.org/officeDocument/2006/relationships" r:embed="rId2"/>
          <a:stretch>
            <a:fillRect/>
          </a:stretch>
        </a:blip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endParaRPr lang="en-US"/>
        </a:p>
      </dgm:t>
    </dgm:pt>
    <dgm:pt modelId="{AE96CF18-A663-41DB-A68C-DDA198564046}" type="pres">
      <dgm:prSet presAssocID="{38868AAB-B5BF-4A44-86FE-7928DC775639}" presName="tile2text" presStyleLbl="node1" presStyleIdx="1" presStyleCnt="4">
        <dgm:presLayoutVars>
          <dgm:chMax val="0"/>
          <dgm:chPref val="0"/>
          <dgm:bulletEnabled val="1"/>
        </dgm:presLayoutVars>
      </dgm:prSet>
      <dgm:spPr/>
      <dgm:t>
        <a:bodyPr/>
        <a:lstStyle/>
        <a:p>
          <a:endParaRPr lang="en-US"/>
        </a:p>
      </dgm:t>
    </dgm:pt>
    <dgm:pt modelId="{33F38E81-7211-4160-B129-961E2708EC1C}" type="pres">
      <dgm:prSet presAssocID="{38868AAB-B5BF-4A44-86FE-7928DC775639}" presName="tile3" presStyleLbl="node1" presStyleIdx="2" presStyleCnt="4" custLinFactNeighborX="-382"/>
      <dgm:spPr>
        <a:blipFill rotWithShape="0">
          <a:blip xmlns:r="http://schemas.openxmlformats.org/officeDocument/2006/relationships" r:embed="rId3"/>
          <a:stretch>
            <a:fillRect/>
          </a:stretch>
        </a:blip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endParaRPr lang="en-US"/>
        </a:p>
      </dgm:t>
    </dgm:pt>
    <dgm:pt modelId="{8E57841D-C83B-4BF5-9FBC-1FCA87877839}" type="pres">
      <dgm:prSet presAssocID="{38868AAB-B5BF-4A44-86FE-7928DC775639}" presName="tile3text" presStyleLbl="node1" presStyleIdx="2" presStyleCnt="4">
        <dgm:presLayoutVars>
          <dgm:chMax val="0"/>
          <dgm:chPref val="0"/>
          <dgm:bulletEnabled val="1"/>
        </dgm:presLayoutVars>
      </dgm:prSet>
      <dgm:spPr/>
      <dgm:t>
        <a:bodyPr/>
        <a:lstStyle/>
        <a:p>
          <a:endParaRPr lang="en-US"/>
        </a:p>
      </dgm:t>
    </dgm:pt>
    <dgm:pt modelId="{D6DD8949-422C-4F64-BE07-E4894C16058A}" type="pres">
      <dgm:prSet presAssocID="{38868AAB-B5BF-4A44-86FE-7928DC775639}" presName="tile4" presStyleLbl="node1" presStyleIdx="3" presStyleCnt="4" custLinFactNeighborY="0"/>
      <dgm:spPr>
        <a:blipFill rotWithShape="0">
          <a:blip xmlns:r="http://schemas.openxmlformats.org/officeDocument/2006/relationships" r:embed="rId4"/>
          <a:stretch>
            <a:fillRect/>
          </a:stretch>
        </a:blip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endParaRPr lang="en-US"/>
        </a:p>
      </dgm:t>
    </dgm:pt>
    <dgm:pt modelId="{02CD90B4-8242-4A2A-9DBF-535D1E044C90}" type="pres">
      <dgm:prSet presAssocID="{38868AAB-B5BF-4A44-86FE-7928DC775639}" presName="tile4text" presStyleLbl="node1" presStyleIdx="3" presStyleCnt="4">
        <dgm:presLayoutVars>
          <dgm:chMax val="0"/>
          <dgm:chPref val="0"/>
          <dgm:bulletEnabled val="1"/>
        </dgm:presLayoutVars>
      </dgm:prSet>
      <dgm:spPr/>
      <dgm:t>
        <a:bodyPr/>
        <a:lstStyle/>
        <a:p>
          <a:endParaRPr lang="en-US"/>
        </a:p>
      </dgm:t>
    </dgm:pt>
    <dgm:pt modelId="{2795B5F8-C956-499C-8D58-7645B1203864}" type="pres">
      <dgm:prSet presAssocID="{38868AAB-B5BF-4A44-86FE-7928DC775639}" presName="centerTile" presStyleLbl="fgShp" presStyleIdx="0" presStyleCnt="1">
        <dgm:presLayoutVars>
          <dgm:chMax val="0"/>
          <dgm:chPref val="0"/>
        </dgm:presLayoutVars>
      </dgm:prSet>
      <dgm:spPr/>
      <dgm:t>
        <a:bodyPr/>
        <a:lstStyle/>
        <a:p>
          <a:endParaRPr lang="en-US"/>
        </a:p>
      </dgm:t>
    </dgm:pt>
  </dgm:ptLst>
  <dgm:cxnLst>
    <dgm:cxn modelId="{AC49C27C-FA54-47C3-AF2D-F092438B8360}" type="presOf" srcId="{DEE25C19-D39A-4607-875F-81AD036A04E7}" destId="{2795B5F8-C956-499C-8D58-7645B1203864}" srcOrd="0" destOrd="0" presId="urn:microsoft.com/office/officeart/2005/8/layout/matrix1"/>
    <dgm:cxn modelId="{ABB4A5E2-DB7F-4A8B-ABEE-9BA8CE302F67}" type="presOf" srcId="{38868AAB-B5BF-4A44-86FE-7928DC775639}" destId="{0276C79F-C2BC-4A0C-9CFE-9FC03766398C}" srcOrd="0" destOrd="0" presId="urn:microsoft.com/office/officeart/2005/8/layout/matrix1"/>
    <dgm:cxn modelId="{B0BB79C1-9682-450B-A165-4352A86EC46E}" srcId="{38868AAB-B5BF-4A44-86FE-7928DC775639}" destId="{DEE25C19-D39A-4607-875F-81AD036A04E7}" srcOrd="0" destOrd="0" parTransId="{7E909FC5-F79D-4CC6-8C93-AF4C3189B78F}" sibTransId="{3F99AAB1-FDCF-40E3-9533-7B0F36E38709}"/>
    <dgm:cxn modelId="{6EA27A25-72E8-4D31-BC18-935030FF75A7}" type="presParOf" srcId="{0276C79F-C2BC-4A0C-9CFE-9FC03766398C}" destId="{2A1FE31A-EB1E-4D09-8450-58360D35A74D}" srcOrd="0" destOrd="0" presId="urn:microsoft.com/office/officeart/2005/8/layout/matrix1"/>
    <dgm:cxn modelId="{8C8289EA-5DB2-4D45-A164-64768E0A8ED4}" type="presParOf" srcId="{2A1FE31A-EB1E-4D09-8450-58360D35A74D}" destId="{58F032CC-8067-4BC1-96FC-B5DA748C335A}" srcOrd="0" destOrd="0" presId="urn:microsoft.com/office/officeart/2005/8/layout/matrix1"/>
    <dgm:cxn modelId="{9ECAF2E7-5F21-46A9-B7C0-9C2C89177527}" type="presParOf" srcId="{2A1FE31A-EB1E-4D09-8450-58360D35A74D}" destId="{D1AA39A7-52C1-40C5-B570-B42ADFAD35F7}" srcOrd="1" destOrd="0" presId="urn:microsoft.com/office/officeart/2005/8/layout/matrix1"/>
    <dgm:cxn modelId="{ECB81222-2A61-401E-BB78-30098DFAF11F}" type="presParOf" srcId="{2A1FE31A-EB1E-4D09-8450-58360D35A74D}" destId="{F4A0629D-BA9A-4093-A27F-2AF2653F4524}" srcOrd="2" destOrd="0" presId="urn:microsoft.com/office/officeart/2005/8/layout/matrix1"/>
    <dgm:cxn modelId="{74F11C9B-8A56-4796-ADB7-5D8C4F505489}" type="presParOf" srcId="{2A1FE31A-EB1E-4D09-8450-58360D35A74D}" destId="{AE96CF18-A663-41DB-A68C-DDA198564046}" srcOrd="3" destOrd="0" presId="urn:microsoft.com/office/officeart/2005/8/layout/matrix1"/>
    <dgm:cxn modelId="{204128D9-254C-432D-80EC-D1B8B6EA92A4}" type="presParOf" srcId="{2A1FE31A-EB1E-4D09-8450-58360D35A74D}" destId="{33F38E81-7211-4160-B129-961E2708EC1C}" srcOrd="4" destOrd="0" presId="urn:microsoft.com/office/officeart/2005/8/layout/matrix1"/>
    <dgm:cxn modelId="{04D60E6D-C564-4CF1-97FD-24AC4170B7E0}" type="presParOf" srcId="{2A1FE31A-EB1E-4D09-8450-58360D35A74D}" destId="{8E57841D-C83B-4BF5-9FBC-1FCA87877839}" srcOrd="5" destOrd="0" presId="urn:microsoft.com/office/officeart/2005/8/layout/matrix1"/>
    <dgm:cxn modelId="{73FC67D0-315F-41C6-BDE3-A9AD9FDE65E4}" type="presParOf" srcId="{2A1FE31A-EB1E-4D09-8450-58360D35A74D}" destId="{D6DD8949-422C-4F64-BE07-E4894C16058A}" srcOrd="6" destOrd="0" presId="urn:microsoft.com/office/officeart/2005/8/layout/matrix1"/>
    <dgm:cxn modelId="{E2539920-5FA0-40AB-8C13-08DD5DB5ABA0}" type="presParOf" srcId="{2A1FE31A-EB1E-4D09-8450-58360D35A74D}" destId="{02CD90B4-8242-4A2A-9DBF-535D1E044C90}" srcOrd="7" destOrd="0" presId="urn:microsoft.com/office/officeart/2005/8/layout/matrix1"/>
    <dgm:cxn modelId="{01E332A6-04FF-4D8E-886B-52634BCFC148}" type="presParOf" srcId="{0276C79F-C2BC-4A0C-9CFE-9FC03766398C}" destId="{2795B5F8-C956-499C-8D58-7645B1203864}" srcOrd="1" destOrd="0" presId="urn:microsoft.com/office/officeart/2005/8/layout/matrix1"/>
  </dgm:cxnLst>
  <dgm:bg/>
  <dgm:whole>
    <a:ln>
      <a:noFill/>
    </a:ln>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7DA5134-6E18-4B44-B3D8-2612AEE55636}" type="doc">
      <dgm:prSet loTypeId="urn:microsoft.com/office/officeart/2005/8/layout/hList7" loCatId="process" qsTypeId="urn:microsoft.com/office/officeart/2005/8/quickstyle/simple1" qsCatId="simple" csTypeId="urn:microsoft.com/office/officeart/2005/8/colors/accent2_1" csCatId="accent2" phldr="1"/>
      <dgm:spPr/>
    </dgm:pt>
    <dgm:pt modelId="{5DEBBEB5-7B91-4530-9EF0-72887B940788}">
      <dgm:prSet phldrT="[Text]" custT="1"/>
      <dgm:spPr/>
      <dgm:t>
        <a:bodyPr anchor="t"/>
        <a:lstStyle/>
        <a:p>
          <a:pPr algn="ctr">
            <a:lnSpc>
              <a:spcPct val="90000"/>
            </a:lnSpc>
            <a:spcAft>
              <a:spcPct val="35000"/>
            </a:spcAft>
          </a:pPr>
          <a:r>
            <a:rPr lang="en-US" sz="1400" b="1" dirty="0" smtClean="0"/>
            <a:t>Power</a:t>
          </a:r>
        </a:p>
        <a:p>
          <a:pPr algn="ctr">
            <a:lnSpc>
              <a:spcPct val="100000"/>
            </a:lnSpc>
            <a:spcAft>
              <a:spcPts val="300"/>
            </a:spcAft>
          </a:pPr>
          <a:r>
            <a:rPr lang="en-US" sz="1200" b="1" dirty="0" smtClean="0">
              <a:solidFill>
                <a:srgbClr val="FF0000"/>
              </a:solidFill>
            </a:rPr>
            <a:t>Power Servers</a:t>
          </a:r>
        </a:p>
        <a:p>
          <a:pPr algn="ctr">
            <a:lnSpc>
              <a:spcPct val="100000"/>
            </a:lnSpc>
            <a:spcAft>
              <a:spcPts val="300"/>
            </a:spcAft>
          </a:pPr>
          <a:r>
            <a:rPr lang="en-US" sz="1200" b="1" dirty="0" smtClean="0">
              <a:solidFill>
                <a:srgbClr val="FF0000"/>
              </a:solidFill>
            </a:rPr>
            <a:t>MPPTs</a:t>
          </a:r>
        </a:p>
        <a:p>
          <a:pPr algn="ctr">
            <a:lnSpc>
              <a:spcPct val="100000"/>
            </a:lnSpc>
            <a:spcAft>
              <a:spcPts val="300"/>
            </a:spcAft>
          </a:pPr>
          <a:r>
            <a:rPr lang="en-US" sz="1200" b="1" dirty="0" smtClean="0">
              <a:solidFill>
                <a:srgbClr val="FF0000"/>
              </a:solidFill>
            </a:rPr>
            <a:t>Solar Arrays</a:t>
          </a:r>
        </a:p>
        <a:p>
          <a:pPr algn="ctr">
            <a:lnSpc>
              <a:spcPct val="100000"/>
            </a:lnSpc>
            <a:spcAft>
              <a:spcPts val="300"/>
            </a:spcAft>
          </a:pPr>
          <a:r>
            <a:rPr lang="en-US" sz="1200" b="1" dirty="0" smtClean="0">
              <a:solidFill>
                <a:srgbClr val="FF0000"/>
              </a:solidFill>
            </a:rPr>
            <a:t>Wind Turbines</a:t>
          </a:r>
        </a:p>
        <a:p>
          <a:pPr algn="ctr">
            <a:lnSpc>
              <a:spcPct val="100000"/>
            </a:lnSpc>
            <a:spcAft>
              <a:spcPts val="300"/>
            </a:spcAft>
          </a:pPr>
          <a:r>
            <a:rPr lang="en-US" sz="1200" b="1" dirty="0" smtClean="0">
              <a:solidFill>
                <a:srgbClr val="FF0000"/>
              </a:solidFill>
            </a:rPr>
            <a:t>Electric Generation</a:t>
          </a:r>
        </a:p>
        <a:p>
          <a:pPr algn="ctr">
            <a:lnSpc>
              <a:spcPct val="100000"/>
            </a:lnSpc>
            <a:spcAft>
              <a:spcPts val="300"/>
            </a:spcAft>
          </a:pPr>
          <a:r>
            <a:rPr lang="en-US" sz="1200" b="1" dirty="0" smtClean="0">
              <a:solidFill>
                <a:srgbClr val="FF0000"/>
              </a:solidFill>
            </a:rPr>
            <a:t>Electric Storage</a:t>
          </a:r>
        </a:p>
        <a:p>
          <a:pPr algn="ctr">
            <a:lnSpc>
              <a:spcPct val="100000"/>
            </a:lnSpc>
            <a:spcAft>
              <a:spcPts val="300"/>
            </a:spcAft>
          </a:pPr>
          <a:endParaRPr lang="en-US" sz="1200" b="1" dirty="0" smtClean="0">
            <a:solidFill>
              <a:srgbClr val="FF0000"/>
            </a:solidFill>
          </a:endParaRPr>
        </a:p>
        <a:p>
          <a:pPr algn="ctr">
            <a:lnSpc>
              <a:spcPct val="90000"/>
            </a:lnSpc>
            <a:spcAft>
              <a:spcPct val="35000"/>
            </a:spcAft>
          </a:pPr>
          <a:endParaRPr lang="en-US" sz="1200" b="1" dirty="0" smtClean="0">
            <a:solidFill>
              <a:srgbClr val="FF0000"/>
            </a:solidFill>
          </a:endParaRPr>
        </a:p>
        <a:p>
          <a:pPr algn="ctr">
            <a:lnSpc>
              <a:spcPct val="90000"/>
            </a:lnSpc>
            <a:spcAft>
              <a:spcPct val="35000"/>
            </a:spcAft>
          </a:pPr>
          <a:endParaRPr lang="en-US" sz="1100" b="1" dirty="0" smtClean="0"/>
        </a:p>
        <a:p>
          <a:pPr algn="ctr">
            <a:lnSpc>
              <a:spcPct val="90000"/>
            </a:lnSpc>
            <a:spcAft>
              <a:spcPct val="35000"/>
            </a:spcAft>
          </a:pPr>
          <a:endParaRPr lang="en-US" sz="1100" b="1" dirty="0" smtClean="0"/>
        </a:p>
        <a:p>
          <a:pPr algn="ctr">
            <a:lnSpc>
              <a:spcPct val="90000"/>
            </a:lnSpc>
            <a:spcAft>
              <a:spcPct val="35000"/>
            </a:spcAft>
          </a:pPr>
          <a:endParaRPr lang="en-US" sz="1100" b="1" dirty="0" smtClean="0"/>
        </a:p>
        <a:p>
          <a:pPr algn="ctr">
            <a:lnSpc>
              <a:spcPct val="90000"/>
            </a:lnSpc>
            <a:spcAft>
              <a:spcPct val="35000"/>
            </a:spcAft>
          </a:pPr>
          <a:endParaRPr lang="en-US" sz="1100" b="1" dirty="0" smtClean="0"/>
        </a:p>
        <a:p>
          <a:pPr algn="ctr">
            <a:lnSpc>
              <a:spcPct val="90000"/>
            </a:lnSpc>
            <a:spcAft>
              <a:spcPct val="35000"/>
            </a:spcAft>
          </a:pPr>
          <a:endParaRPr lang="en-US" sz="1100" b="1" dirty="0"/>
        </a:p>
      </dgm:t>
    </dgm:pt>
    <dgm:pt modelId="{5D2433F8-2B30-4D6C-80FC-0668610D1F0F}" type="parTrans" cxnId="{2460253F-1DB9-4266-96EF-B8DD1C35D4A0}">
      <dgm:prSet/>
      <dgm:spPr/>
      <dgm:t>
        <a:bodyPr/>
        <a:lstStyle/>
        <a:p>
          <a:endParaRPr lang="en-US"/>
        </a:p>
      </dgm:t>
    </dgm:pt>
    <dgm:pt modelId="{3A9607DF-8918-4855-B1F1-EC55927D1E7D}" type="sibTrans" cxnId="{2460253F-1DB9-4266-96EF-B8DD1C35D4A0}">
      <dgm:prSet/>
      <dgm:spPr/>
      <dgm:t>
        <a:bodyPr/>
        <a:lstStyle/>
        <a:p>
          <a:endParaRPr lang="en-US"/>
        </a:p>
      </dgm:t>
    </dgm:pt>
    <dgm:pt modelId="{8C518299-87AA-4E03-8EC7-02107FAFC677}">
      <dgm:prSet phldrT="[Text]" custT="1"/>
      <dgm:spPr/>
      <dgm:t>
        <a:bodyPr anchor="t"/>
        <a:lstStyle/>
        <a:p>
          <a:pPr>
            <a:lnSpc>
              <a:spcPct val="90000"/>
            </a:lnSpc>
            <a:spcAft>
              <a:spcPct val="35000"/>
            </a:spcAft>
          </a:pPr>
          <a:r>
            <a:rPr lang="en-US" sz="1400" b="1" dirty="0" smtClean="0"/>
            <a:t>Infrastructure</a:t>
          </a:r>
        </a:p>
        <a:p>
          <a:pPr>
            <a:lnSpc>
              <a:spcPct val="100000"/>
            </a:lnSpc>
            <a:spcAft>
              <a:spcPts val="300"/>
            </a:spcAft>
          </a:pPr>
          <a:r>
            <a:rPr lang="en-US" sz="1200" b="1" dirty="0" smtClean="0">
              <a:solidFill>
                <a:srgbClr val="FF0000"/>
              </a:solidFill>
            </a:rPr>
            <a:t>Cabling</a:t>
          </a:r>
        </a:p>
        <a:p>
          <a:pPr>
            <a:lnSpc>
              <a:spcPct val="100000"/>
            </a:lnSpc>
            <a:spcAft>
              <a:spcPts val="300"/>
            </a:spcAft>
          </a:pPr>
          <a:r>
            <a:rPr lang="en-US" sz="1200" b="1" dirty="0" smtClean="0">
              <a:solidFill>
                <a:srgbClr val="FF0000"/>
              </a:solidFill>
            </a:rPr>
            <a:t>Ceiling Grids</a:t>
          </a:r>
        </a:p>
        <a:p>
          <a:pPr>
            <a:lnSpc>
              <a:spcPct val="100000"/>
            </a:lnSpc>
            <a:spcAft>
              <a:spcPts val="300"/>
            </a:spcAft>
          </a:pPr>
          <a:r>
            <a:rPr lang="en-US" sz="1200" b="1" dirty="0" smtClean="0">
              <a:solidFill>
                <a:srgbClr val="FF0000"/>
              </a:solidFill>
            </a:rPr>
            <a:t>Bus Bars</a:t>
          </a:r>
        </a:p>
        <a:p>
          <a:pPr>
            <a:lnSpc>
              <a:spcPct val="100000"/>
            </a:lnSpc>
            <a:spcAft>
              <a:spcPts val="300"/>
            </a:spcAft>
          </a:pPr>
          <a:r>
            <a:rPr lang="en-US" sz="1200" b="1" dirty="0" smtClean="0">
              <a:solidFill>
                <a:srgbClr val="FF0000"/>
              </a:solidFill>
            </a:rPr>
            <a:t>Powered Ceiling Grid</a:t>
          </a:r>
        </a:p>
        <a:p>
          <a:pPr>
            <a:lnSpc>
              <a:spcPct val="100000"/>
            </a:lnSpc>
            <a:spcAft>
              <a:spcPts val="300"/>
            </a:spcAft>
          </a:pPr>
          <a:r>
            <a:rPr lang="en-US" sz="1200" b="1" dirty="0" smtClean="0">
              <a:solidFill>
                <a:srgbClr val="FF0000"/>
              </a:solidFill>
            </a:rPr>
            <a:t>Plug Strips</a:t>
          </a:r>
        </a:p>
        <a:p>
          <a:pPr>
            <a:lnSpc>
              <a:spcPct val="100000"/>
            </a:lnSpc>
            <a:spcAft>
              <a:spcPts val="300"/>
            </a:spcAft>
          </a:pPr>
          <a:r>
            <a:rPr lang="en-US" sz="1200" b="1" dirty="0" smtClean="0">
              <a:solidFill>
                <a:srgbClr val="FF0000"/>
              </a:solidFill>
            </a:rPr>
            <a:t>Connectors</a:t>
          </a:r>
        </a:p>
        <a:p>
          <a:pPr>
            <a:lnSpc>
              <a:spcPct val="90000"/>
            </a:lnSpc>
            <a:spcAft>
              <a:spcPct val="35000"/>
            </a:spcAft>
          </a:pPr>
          <a:endParaRPr lang="en-US" sz="1200" b="1" dirty="0" smtClean="0"/>
        </a:p>
        <a:p>
          <a:pPr>
            <a:lnSpc>
              <a:spcPct val="90000"/>
            </a:lnSpc>
            <a:spcAft>
              <a:spcPct val="35000"/>
            </a:spcAft>
          </a:pPr>
          <a:endParaRPr lang="en-US" sz="1200" b="1" dirty="0" smtClean="0"/>
        </a:p>
        <a:p>
          <a:pPr>
            <a:lnSpc>
              <a:spcPct val="90000"/>
            </a:lnSpc>
            <a:spcAft>
              <a:spcPct val="35000"/>
            </a:spcAft>
          </a:pPr>
          <a:endParaRPr lang="en-US" sz="1200" b="1" dirty="0" smtClean="0"/>
        </a:p>
        <a:p>
          <a:pPr>
            <a:lnSpc>
              <a:spcPct val="90000"/>
            </a:lnSpc>
            <a:spcAft>
              <a:spcPct val="35000"/>
            </a:spcAft>
          </a:pPr>
          <a:endParaRPr lang="en-US" sz="1200" b="1" dirty="0"/>
        </a:p>
      </dgm:t>
    </dgm:pt>
    <dgm:pt modelId="{31A61FEA-7445-4F84-9342-68ED19CCB5C0}" type="parTrans" cxnId="{3BAD1A80-D32A-4B49-8D6E-3E0C9D981721}">
      <dgm:prSet/>
      <dgm:spPr/>
      <dgm:t>
        <a:bodyPr/>
        <a:lstStyle/>
        <a:p>
          <a:endParaRPr lang="en-US"/>
        </a:p>
      </dgm:t>
    </dgm:pt>
    <dgm:pt modelId="{D96A5889-9F07-4FDC-BF61-84F079F80E44}" type="sibTrans" cxnId="{3BAD1A80-D32A-4B49-8D6E-3E0C9D981721}">
      <dgm:prSet/>
      <dgm:spPr/>
      <dgm:t>
        <a:bodyPr/>
        <a:lstStyle/>
        <a:p>
          <a:endParaRPr lang="en-US"/>
        </a:p>
      </dgm:t>
    </dgm:pt>
    <dgm:pt modelId="{371E5CCC-0F8E-4C88-8A40-CAFC841B8056}">
      <dgm:prSet phldrT="[Text]" custT="1"/>
      <dgm:spPr/>
      <dgm:t>
        <a:bodyPr anchor="t"/>
        <a:lstStyle/>
        <a:p>
          <a:pPr defTabSz="622300">
            <a:lnSpc>
              <a:spcPct val="90000"/>
            </a:lnSpc>
            <a:spcBef>
              <a:spcPct val="0"/>
            </a:spcBef>
            <a:spcAft>
              <a:spcPct val="35000"/>
            </a:spcAft>
          </a:pPr>
          <a:r>
            <a:rPr lang="en-US" sz="1400" b="1" dirty="0" smtClean="0"/>
            <a:t>Peripherals</a:t>
          </a:r>
        </a:p>
        <a:p>
          <a:pPr defTabSz="622300">
            <a:lnSpc>
              <a:spcPct val="100000"/>
            </a:lnSpc>
            <a:spcBef>
              <a:spcPct val="0"/>
            </a:spcBef>
            <a:spcAft>
              <a:spcPts val="300"/>
            </a:spcAft>
          </a:pPr>
          <a:r>
            <a:rPr lang="en-US" sz="1200" b="1" dirty="0" smtClean="0">
              <a:solidFill>
                <a:srgbClr val="FF0000"/>
              </a:solidFill>
            </a:rPr>
            <a:t>Light Fixtures</a:t>
          </a:r>
        </a:p>
        <a:p>
          <a:pPr defTabSz="622300">
            <a:lnSpc>
              <a:spcPct val="100000"/>
            </a:lnSpc>
            <a:spcBef>
              <a:spcPct val="0"/>
            </a:spcBef>
            <a:spcAft>
              <a:spcPts val="300"/>
            </a:spcAft>
          </a:pPr>
          <a:r>
            <a:rPr lang="en-US" sz="1200" b="1" dirty="0" smtClean="0">
              <a:solidFill>
                <a:srgbClr val="FF0000"/>
              </a:solidFill>
            </a:rPr>
            <a:t>A/V Equipment</a:t>
          </a:r>
        </a:p>
        <a:p>
          <a:pPr defTabSz="622300">
            <a:lnSpc>
              <a:spcPct val="100000"/>
            </a:lnSpc>
            <a:spcBef>
              <a:spcPct val="0"/>
            </a:spcBef>
            <a:spcAft>
              <a:spcPts val="300"/>
            </a:spcAft>
          </a:pPr>
          <a:r>
            <a:rPr lang="en-US" sz="1200" b="1" dirty="0" smtClean="0">
              <a:solidFill>
                <a:srgbClr val="FF0000"/>
              </a:solidFill>
            </a:rPr>
            <a:t>Security Cameras</a:t>
          </a:r>
        </a:p>
        <a:p>
          <a:pPr defTabSz="622300">
            <a:lnSpc>
              <a:spcPct val="100000"/>
            </a:lnSpc>
            <a:spcBef>
              <a:spcPct val="0"/>
            </a:spcBef>
            <a:spcAft>
              <a:spcPts val="300"/>
            </a:spcAft>
          </a:pPr>
          <a:r>
            <a:rPr lang="en-US" sz="1200" b="1" dirty="0" smtClean="0">
              <a:solidFill>
                <a:srgbClr val="FF0000"/>
              </a:solidFill>
            </a:rPr>
            <a:t>Window Shades</a:t>
          </a:r>
        </a:p>
        <a:p>
          <a:pPr defTabSz="622300">
            <a:lnSpc>
              <a:spcPct val="100000"/>
            </a:lnSpc>
            <a:spcBef>
              <a:spcPct val="0"/>
            </a:spcBef>
            <a:spcAft>
              <a:spcPts val="300"/>
            </a:spcAft>
          </a:pPr>
          <a:r>
            <a:rPr lang="en-US" sz="1200" b="1" dirty="0" smtClean="0">
              <a:solidFill>
                <a:srgbClr val="FF0000"/>
              </a:solidFill>
            </a:rPr>
            <a:t>VAV Actuators</a:t>
          </a:r>
        </a:p>
        <a:p>
          <a:pPr defTabSz="622300">
            <a:lnSpc>
              <a:spcPct val="100000"/>
            </a:lnSpc>
            <a:spcBef>
              <a:spcPct val="0"/>
            </a:spcBef>
            <a:spcAft>
              <a:spcPts val="300"/>
            </a:spcAft>
          </a:pPr>
          <a:r>
            <a:rPr lang="en-US" sz="1200" b="1" dirty="0" smtClean="0">
              <a:solidFill>
                <a:srgbClr val="FF0000"/>
              </a:solidFill>
            </a:rPr>
            <a:t>Wireless Repeaters</a:t>
          </a:r>
        </a:p>
        <a:p>
          <a:pPr defTabSz="622300">
            <a:lnSpc>
              <a:spcPct val="90000"/>
            </a:lnSpc>
            <a:spcBef>
              <a:spcPct val="0"/>
            </a:spcBef>
            <a:spcAft>
              <a:spcPct val="35000"/>
            </a:spcAft>
          </a:pPr>
          <a:endParaRPr lang="en-US" sz="1700" b="1" dirty="0" smtClean="0"/>
        </a:p>
        <a:p>
          <a:pPr defTabSz="622300">
            <a:lnSpc>
              <a:spcPct val="90000"/>
            </a:lnSpc>
            <a:spcBef>
              <a:spcPct val="0"/>
            </a:spcBef>
            <a:spcAft>
              <a:spcPct val="35000"/>
            </a:spcAft>
          </a:pPr>
          <a:endParaRPr lang="en-US" sz="1700" b="1" dirty="0" smtClean="0"/>
        </a:p>
        <a:p>
          <a:pPr defTabSz="622300">
            <a:lnSpc>
              <a:spcPct val="90000"/>
            </a:lnSpc>
            <a:spcBef>
              <a:spcPct val="0"/>
            </a:spcBef>
            <a:spcAft>
              <a:spcPct val="35000"/>
            </a:spcAft>
          </a:pPr>
          <a:endParaRPr lang="en-US" sz="1700" b="1" dirty="0"/>
        </a:p>
      </dgm:t>
    </dgm:pt>
    <dgm:pt modelId="{5AF23F54-2E88-40C0-B524-D07569E9D05D}" type="parTrans" cxnId="{6F74AF91-F973-4444-B6BE-4D85BDCDED4E}">
      <dgm:prSet/>
      <dgm:spPr/>
      <dgm:t>
        <a:bodyPr/>
        <a:lstStyle/>
        <a:p>
          <a:endParaRPr lang="en-US"/>
        </a:p>
      </dgm:t>
    </dgm:pt>
    <dgm:pt modelId="{D8A127BD-7613-4251-B8B5-CBCEEEC90BC9}" type="sibTrans" cxnId="{6F74AF91-F973-4444-B6BE-4D85BDCDED4E}">
      <dgm:prSet/>
      <dgm:spPr/>
      <dgm:t>
        <a:bodyPr/>
        <a:lstStyle/>
        <a:p>
          <a:endParaRPr lang="en-US"/>
        </a:p>
      </dgm:t>
    </dgm:pt>
    <dgm:pt modelId="{267333B1-A31D-4F2A-87E9-DCA291BDF284}">
      <dgm:prSet custT="1"/>
      <dgm:spPr/>
      <dgm:t>
        <a:bodyPr anchor="t"/>
        <a:lstStyle/>
        <a:p>
          <a:pPr>
            <a:lnSpc>
              <a:spcPct val="90000"/>
            </a:lnSpc>
            <a:spcAft>
              <a:spcPct val="35000"/>
            </a:spcAft>
          </a:pPr>
          <a:r>
            <a:rPr lang="en-US" sz="1400" b="1" dirty="0" smtClean="0"/>
            <a:t>Controls</a:t>
          </a:r>
        </a:p>
        <a:p>
          <a:pPr>
            <a:lnSpc>
              <a:spcPct val="100000"/>
            </a:lnSpc>
            <a:spcAft>
              <a:spcPts val="300"/>
            </a:spcAft>
          </a:pPr>
          <a:r>
            <a:rPr lang="en-US" sz="1200" b="1" dirty="0" smtClean="0">
              <a:solidFill>
                <a:srgbClr val="FF0000"/>
              </a:solidFill>
            </a:rPr>
            <a:t>Motion Sensors</a:t>
          </a:r>
        </a:p>
        <a:p>
          <a:pPr>
            <a:lnSpc>
              <a:spcPct val="100000"/>
            </a:lnSpc>
            <a:spcAft>
              <a:spcPts val="300"/>
            </a:spcAft>
          </a:pPr>
          <a:r>
            <a:rPr lang="en-US" sz="1200" b="1" dirty="0" smtClean="0">
              <a:solidFill>
                <a:srgbClr val="FF0000"/>
              </a:solidFill>
            </a:rPr>
            <a:t>Occ. Sensors</a:t>
          </a:r>
        </a:p>
        <a:p>
          <a:pPr>
            <a:lnSpc>
              <a:spcPct val="100000"/>
            </a:lnSpc>
            <a:spcAft>
              <a:spcPts val="300"/>
            </a:spcAft>
          </a:pPr>
          <a:r>
            <a:rPr lang="en-US" sz="1200" b="1" dirty="0" smtClean="0">
              <a:solidFill>
                <a:srgbClr val="FF0000"/>
              </a:solidFill>
            </a:rPr>
            <a:t>Photo Sensors</a:t>
          </a:r>
        </a:p>
        <a:p>
          <a:pPr>
            <a:lnSpc>
              <a:spcPct val="100000"/>
            </a:lnSpc>
            <a:spcAft>
              <a:spcPts val="300"/>
            </a:spcAft>
          </a:pPr>
          <a:r>
            <a:rPr lang="en-US" sz="1200" b="1" dirty="0" smtClean="0">
              <a:solidFill>
                <a:srgbClr val="FF0000"/>
              </a:solidFill>
            </a:rPr>
            <a:t>Dimmers</a:t>
          </a:r>
        </a:p>
        <a:p>
          <a:pPr>
            <a:lnSpc>
              <a:spcPct val="100000"/>
            </a:lnSpc>
            <a:spcAft>
              <a:spcPts val="300"/>
            </a:spcAft>
          </a:pPr>
          <a:r>
            <a:rPr lang="en-US" sz="1200" b="1" dirty="0" smtClean="0">
              <a:solidFill>
                <a:srgbClr val="FF0000"/>
              </a:solidFill>
            </a:rPr>
            <a:t>Lighting Controls</a:t>
          </a:r>
        </a:p>
        <a:p>
          <a:pPr>
            <a:lnSpc>
              <a:spcPct val="100000"/>
            </a:lnSpc>
            <a:spcAft>
              <a:spcPts val="300"/>
            </a:spcAft>
          </a:pPr>
          <a:r>
            <a:rPr lang="en-US" sz="1200" b="1" dirty="0" smtClean="0">
              <a:solidFill>
                <a:srgbClr val="FF0000"/>
              </a:solidFill>
            </a:rPr>
            <a:t>Room Controls</a:t>
          </a:r>
        </a:p>
        <a:p>
          <a:pPr>
            <a:lnSpc>
              <a:spcPct val="100000"/>
            </a:lnSpc>
            <a:spcAft>
              <a:spcPts val="300"/>
            </a:spcAft>
          </a:pPr>
          <a:r>
            <a:rPr lang="en-US" sz="1200" b="1" dirty="0" smtClean="0">
              <a:solidFill>
                <a:srgbClr val="FF0000"/>
              </a:solidFill>
            </a:rPr>
            <a:t>Thermostats</a:t>
          </a:r>
        </a:p>
        <a:p>
          <a:pPr>
            <a:lnSpc>
              <a:spcPct val="100000"/>
            </a:lnSpc>
            <a:spcAft>
              <a:spcPts val="300"/>
            </a:spcAft>
          </a:pPr>
          <a:endParaRPr lang="en-US" sz="1200" b="1" dirty="0" smtClean="0">
            <a:solidFill>
              <a:srgbClr val="FF0000"/>
            </a:solidFill>
          </a:endParaRPr>
        </a:p>
        <a:p>
          <a:pPr>
            <a:lnSpc>
              <a:spcPct val="90000"/>
            </a:lnSpc>
            <a:spcAft>
              <a:spcPct val="35000"/>
            </a:spcAft>
          </a:pPr>
          <a:endParaRPr lang="en-US" sz="1400" b="1" dirty="0" smtClean="0"/>
        </a:p>
        <a:p>
          <a:pPr>
            <a:lnSpc>
              <a:spcPct val="90000"/>
            </a:lnSpc>
            <a:spcAft>
              <a:spcPct val="35000"/>
            </a:spcAft>
          </a:pPr>
          <a:endParaRPr lang="en-US" sz="1700" b="1" dirty="0" smtClean="0"/>
        </a:p>
        <a:p>
          <a:pPr>
            <a:lnSpc>
              <a:spcPct val="90000"/>
            </a:lnSpc>
            <a:spcAft>
              <a:spcPct val="35000"/>
            </a:spcAft>
          </a:pPr>
          <a:endParaRPr lang="en-US" sz="1700" b="1" dirty="0" smtClean="0"/>
        </a:p>
        <a:p>
          <a:pPr>
            <a:lnSpc>
              <a:spcPct val="90000"/>
            </a:lnSpc>
            <a:spcAft>
              <a:spcPct val="35000"/>
            </a:spcAft>
          </a:pPr>
          <a:endParaRPr lang="en-US" sz="1700" b="1" dirty="0" smtClean="0"/>
        </a:p>
        <a:p>
          <a:pPr>
            <a:lnSpc>
              <a:spcPct val="90000"/>
            </a:lnSpc>
            <a:spcAft>
              <a:spcPct val="35000"/>
            </a:spcAft>
          </a:pPr>
          <a:endParaRPr lang="en-US" sz="1700" b="1" dirty="0"/>
        </a:p>
      </dgm:t>
    </dgm:pt>
    <dgm:pt modelId="{F3F88C47-3F01-4DC1-B95C-4E180FCD76A5}" type="parTrans" cxnId="{2BB728D2-437F-4492-AC60-67B2EE00AA5B}">
      <dgm:prSet/>
      <dgm:spPr/>
      <dgm:t>
        <a:bodyPr/>
        <a:lstStyle/>
        <a:p>
          <a:endParaRPr lang="en-US"/>
        </a:p>
      </dgm:t>
    </dgm:pt>
    <dgm:pt modelId="{32F4F553-ECDF-49A9-B802-B0EBF7AAAE5A}" type="sibTrans" cxnId="{2BB728D2-437F-4492-AC60-67B2EE00AA5B}">
      <dgm:prSet/>
      <dgm:spPr/>
      <dgm:t>
        <a:bodyPr/>
        <a:lstStyle/>
        <a:p>
          <a:endParaRPr lang="en-US"/>
        </a:p>
      </dgm:t>
    </dgm:pt>
    <dgm:pt modelId="{83DB1ECD-5630-45F9-89CF-045DA7D5F016}" type="pres">
      <dgm:prSet presAssocID="{D7DA5134-6E18-4B44-B3D8-2612AEE55636}" presName="Name0" presStyleCnt="0">
        <dgm:presLayoutVars>
          <dgm:dir/>
          <dgm:resizeHandles val="exact"/>
        </dgm:presLayoutVars>
      </dgm:prSet>
      <dgm:spPr/>
    </dgm:pt>
    <dgm:pt modelId="{62C5ACEF-CC76-498D-A048-AE106D336F0B}" type="pres">
      <dgm:prSet presAssocID="{D7DA5134-6E18-4B44-B3D8-2612AEE55636}" presName="fgShape" presStyleLbl="fgShp" presStyleIdx="0" presStyleCnt="1" custLinFactNeighborY="20830">
        <dgm:style>
          <a:lnRef idx="1">
            <a:schemeClr val="dk1"/>
          </a:lnRef>
          <a:fillRef idx="3">
            <a:schemeClr val="dk1"/>
          </a:fillRef>
          <a:effectRef idx="2">
            <a:schemeClr val="dk1"/>
          </a:effectRef>
          <a:fontRef idx="minor">
            <a:schemeClr val="lt1"/>
          </a:fontRef>
        </dgm:style>
      </dgm:prSet>
      <dgm:spPr/>
    </dgm:pt>
    <dgm:pt modelId="{1AACF177-1AAE-4FE9-B575-00B80A9301D6}" type="pres">
      <dgm:prSet presAssocID="{D7DA5134-6E18-4B44-B3D8-2612AEE55636}" presName="linComp" presStyleCnt="0"/>
      <dgm:spPr/>
    </dgm:pt>
    <dgm:pt modelId="{F2339560-9CC0-4A42-A018-66B9E2A230FC}" type="pres">
      <dgm:prSet presAssocID="{5DEBBEB5-7B91-4530-9EF0-72887B940788}" presName="compNode" presStyleCnt="0"/>
      <dgm:spPr/>
    </dgm:pt>
    <dgm:pt modelId="{916C46C9-DAE3-4137-8837-878B3E5508D0}" type="pres">
      <dgm:prSet presAssocID="{5DEBBEB5-7B91-4530-9EF0-72887B940788}" presName="bkgdShape" presStyleLbl="node1" presStyleIdx="0" presStyleCnt="4"/>
      <dgm:spPr/>
      <dgm:t>
        <a:bodyPr/>
        <a:lstStyle/>
        <a:p>
          <a:endParaRPr lang="en-US"/>
        </a:p>
      </dgm:t>
    </dgm:pt>
    <dgm:pt modelId="{3AA012AE-AE6F-4F27-85C6-129475BCF9CD}" type="pres">
      <dgm:prSet presAssocID="{5DEBBEB5-7B91-4530-9EF0-72887B940788}" presName="nodeTx" presStyleLbl="node1" presStyleIdx="0" presStyleCnt="4">
        <dgm:presLayoutVars>
          <dgm:bulletEnabled val="1"/>
        </dgm:presLayoutVars>
      </dgm:prSet>
      <dgm:spPr/>
      <dgm:t>
        <a:bodyPr/>
        <a:lstStyle/>
        <a:p>
          <a:endParaRPr lang="en-US"/>
        </a:p>
      </dgm:t>
    </dgm:pt>
    <dgm:pt modelId="{E9E62878-6AFF-4924-9749-D57354FF971C}" type="pres">
      <dgm:prSet presAssocID="{5DEBBEB5-7B91-4530-9EF0-72887B940788}" presName="invisiNode" presStyleLbl="node1" presStyleIdx="0" presStyleCnt="4"/>
      <dgm:spPr/>
    </dgm:pt>
    <dgm:pt modelId="{CF3FE576-EC6C-4B36-A28B-706EC420EB67}" type="pres">
      <dgm:prSet presAssocID="{5DEBBEB5-7B91-4530-9EF0-72887B940788}" presName="imagNode" presStyleLbl="fgImgPlace1" presStyleIdx="0" presStyleCnt="4" custScaleY="74161" custLinFactNeighborY="-25440"/>
      <dgm:spPr>
        <a:blipFill rotWithShape="0">
          <a:blip xmlns:r="http://schemas.openxmlformats.org/officeDocument/2006/relationships" r:embed="rId1"/>
          <a:stretch>
            <a:fillRect/>
          </a:stretch>
        </a:blipFill>
      </dgm:spPr>
    </dgm:pt>
    <dgm:pt modelId="{AA537EF7-8D80-4FE7-BBC8-807785F284D8}" type="pres">
      <dgm:prSet presAssocID="{3A9607DF-8918-4855-B1F1-EC55927D1E7D}" presName="sibTrans" presStyleLbl="sibTrans2D1" presStyleIdx="0" presStyleCnt="0"/>
      <dgm:spPr/>
      <dgm:t>
        <a:bodyPr/>
        <a:lstStyle/>
        <a:p>
          <a:endParaRPr lang="en-US"/>
        </a:p>
      </dgm:t>
    </dgm:pt>
    <dgm:pt modelId="{D5BACFEC-2F56-468E-8120-A0130DFC6BD8}" type="pres">
      <dgm:prSet presAssocID="{8C518299-87AA-4E03-8EC7-02107FAFC677}" presName="compNode" presStyleCnt="0"/>
      <dgm:spPr/>
    </dgm:pt>
    <dgm:pt modelId="{C400F72D-9057-4187-9B76-C8D7409D7253}" type="pres">
      <dgm:prSet presAssocID="{8C518299-87AA-4E03-8EC7-02107FAFC677}" presName="bkgdShape" presStyleLbl="node1" presStyleIdx="1" presStyleCnt="4"/>
      <dgm:spPr/>
      <dgm:t>
        <a:bodyPr/>
        <a:lstStyle/>
        <a:p>
          <a:endParaRPr lang="en-US"/>
        </a:p>
      </dgm:t>
    </dgm:pt>
    <dgm:pt modelId="{3750ECFE-CEA2-47BC-9D84-467910CCEFFD}" type="pres">
      <dgm:prSet presAssocID="{8C518299-87AA-4E03-8EC7-02107FAFC677}" presName="nodeTx" presStyleLbl="node1" presStyleIdx="1" presStyleCnt="4">
        <dgm:presLayoutVars>
          <dgm:bulletEnabled val="1"/>
        </dgm:presLayoutVars>
      </dgm:prSet>
      <dgm:spPr/>
      <dgm:t>
        <a:bodyPr/>
        <a:lstStyle/>
        <a:p>
          <a:endParaRPr lang="en-US"/>
        </a:p>
      </dgm:t>
    </dgm:pt>
    <dgm:pt modelId="{B9059D0D-0956-4E01-A421-B8F2E0222E28}" type="pres">
      <dgm:prSet presAssocID="{8C518299-87AA-4E03-8EC7-02107FAFC677}" presName="invisiNode" presStyleLbl="node1" presStyleIdx="1" presStyleCnt="4"/>
      <dgm:spPr/>
    </dgm:pt>
    <dgm:pt modelId="{3F250AD8-9B6F-4545-BCB7-BCFF899F79A4}" type="pres">
      <dgm:prSet presAssocID="{8C518299-87AA-4E03-8EC7-02107FAFC677}" presName="imagNode" presStyleLbl="fgImgPlace1" presStyleIdx="1" presStyleCnt="4" custScaleY="74161" custLinFactNeighborY="-25440"/>
      <dgm:spPr>
        <a:blipFill rotWithShape="0">
          <a:blip xmlns:r="http://schemas.openxmlformats.org/officeDocument/2006/relationships" r:embed="rId2"/>
          <a:stretch>
            <a:fillRect/>
          </a:stretch>
        </a:blipFill>
      </dgm:spPr>
    </dgm:pt>
    <dgm:pt modelId="{7E3CDBCF-7F0F-4276-8430-A8EDB2B862C0}" type="pres">
      <dgm:prSet presAssocID="{D96A5889-9F07-4FDC-BF61-84F079F80E44}" presName="sibTrans" presStyleLbl="sibTrans2D1" presStyleIdx="0" presStyleCnt="0"/>
      <dgm:spPr/>
      <dgm:t>
        <a:bodyPr/>
        <a:lstStyle/>
        <a:p>
          <a:endParaRPr lang="en-US"/>
        </a:p>
      </dgm:t>
    </dgm:pt>
    <dgm:pt modelId="{2B02E343-2B9B-41B0-B679-8BBCEBDB6546}" type="pres">
      <dgm:prSet presAssocID="{371E5CCC-0F8E-4C88-8A40-CAFC841B8056}" presName="compNode" presStyleCnt="0"/>
      <dgm:spPr/>
    </dgm:pt>
    <dgm:pt modelId="{010AB258-296E-4025-9AE9-E15FC0A69F2E}" type="pres">
      <dgm:prSet presAssocID="{371E5CCC-0F8E-4C88-8A40-CAFC841B8056}" presName="bkgdShape" presStyleLbl="node1" presStyleIdx="2" presStyleCnt="4"/>
      <dgm:spPr/>
      <dgm:t>
        <a:bodyPr/>
        <a:lstStyle/>
        <a:p>
          <a:endParaRPr lang="en-US"/>
        </a:p>
      </dgm:t>
    </dgm:pt>
    <dgm:pt modelId="{804B160C-589C-45AC-88E5-8DD9111609D6}" type="pres">
      <dgm:prSet presAssocID="{371E5CCC-0F8E-4C88-8A40-CAFC841B8056}" presName="nodeTx" presStyleLbl="node1" presStyleIdx="2" presStyleCnt="4">
        <dgm:presLayoutVars>
          <dgm:bulletEnabled val="1"/>
        </dgm:presLayoutVars>
      </dgm:prSet>
      <dgm:spPr/>
      <dgm:t>
        <a:bodyPr/>
        <a:lstStyle/>
        <a:p>
          <a:endParaRPr lang="en-US"/>
        </a:p>
      </dgm:t>
    </dgm:pt>
    <dgm:pt modelId="{55C7CFF7-2E9C-450B-98A4-23834B7F7D8B}" type="pres">
      <dgm:prSet presAssocID="{371E5CCC-0F8E-4C88-8A40-CAFC841B8056}" presName="invisiNode" presStyleLbl="node1" presStyleIdx="2" presStyleCnt="4"/>
      <dgm:spPr/>
    </dgm:pt>
    <dgm:pt modelId="{2A9CF92B-0218-4404-888B-9DB8521703F9}" type="pres">
      <dgm:prSet presAssocID="{371E5CCC-0F8E-4C88-8A40-CAFC841B8056}" presName="imagNode" presStyleLbl="fgImgPlace1" presStyleIdx="2" presStyleCnt="4" custScaleY="74161" custLinFactNeighborY="-25440"/>
      <dgm:spPr>
        <a:blipFill rotWithShape="0">
          <a:blip xmlns:r="http://schemas.openxmlformats.org/officeDocument/2006/relationships" r:embed="rId3"/>
          <a:stretch>
            <a:fillRect/>
          </a:stretch>
        </a:blipFill>
      </dgm:spPr>
    </dgm:pt>
    <dgm:pt modelId="{2B5BC25F-A704-4A61-9FBB-80BA9A1D7B31}" type="pres">
      <dgm:prSet presAssocID="{D8A127BD-7613-4251-B8B5-CBCEEEC90BC9}" presName="sibTrans" presStyleLbl="sibTrans2D1" presStyleIdx="0" presStyleCnt="0"/>
      <dgm:spPr/>
      <dgm:t>
        <a:bodyPr/>
        <a:lstStyle/>
        <a:p>
          <a:endParaRPr lang="en-US"/>
        </a:p>
      </dgm:t>
    </dgm:pt>
    <dgm:pt modelId="{4041F5D0-CFAC-4A52-8D3B-4A719A86C737}" type="pres">
      <dgm:prSet presAssocID="{267333B1-A31D-4F2A-87E9-DCA291BDF284}" presName="compNode" presStyleCnt="0"/>
      <dgm:spPr/>
    </dgm:pt>
    <dgm:pt modelId="{C27DC14A-E930-4E5A-9A47-EAECB43D9665}" type="pres">
      <dgm:prSet presAssocID="{267333B1-A31D-4F2A-87E9-DCA291BDF284}" presName="bkgdShape" presStyleLbl="node1" presStyleIdx="3" presStyleCnt="4"/>
      <dgm:spPr/>
      <dgm:t>
        <a:bodyPr/>
        <a:lstStyle/>
        <a:p>
          <a:endParaRPr lang="en-US"/>
        </a:p>
      </dgm:t>
    </dgm:pt>
    <dgm:pt modelId="{8211F496-76C8-46CB-9A7E-8A48EF10A90D}" type="pres">
      <dgm:prSet presAssocID="{267333B1-A31D-4F2A-87E9-DCA291BDF284}" presName="nodeTx" presStyleLbl="node1" presStyleIdx="3" presStyleCnt="4">
        <dgm:presLayoutVars>
          <dgm:bulletEnabled val="1"/>
        </dgm:presLayoutVars>
      </dgm:prSet>
      <dgm:spPr/>
      <dgm:t>
        <a:bodyPr/>
        <a:lstStyle/>
        <a:p>
          <a:endParaRPr lang="en-US"/>
        </a:p>
      </dgm:t>
    </dgm:pt>
    <dgm:pt modelId="{A822D5F3-6909-4BDB-8089-4CD621110E4E}" type="pres">
      <dgm:prSet presAssocID="{267333B1-A31D-4F2A-87E9-DCA291BDF284}" presName="invisiNode" presStyleLbl="node1" presStyleIdx="3" presStyleCnt="4"/>
      <dgm:spPr/>
    </dgm:pt>
    <dgm:pt modelId="{F0F7079D-024E-47FA-B6B2-7BFB82430B6A}" type="pres">
      <dgm:prSet presAssocID="{267333B1-A31D-4F2A-87E9-DCA291BDF284}" presName="imagNode" presStyleLbl="fgImgPlace1" presStyleIdx="3" presStyleCnt="4" custScaleY="74161" custLinFactNeighborY="-25440"/>
      <dgm:spPr/>
    </dgm:pt>
  </dgm:ptLst>
  <dgm:cxnLst>
    <dgm:cxn modelId="{9C7706DE-E6E6-4BF9-B7AF-7D18D5C9BEB2}" type="presOf" srcId="{D7DA5134-6E18-4B44-B3D8-2612AEE55636}" destId="{83DB1ECD-5630-45F9-89CF-045DA7D5F016}" srcOrd="0" destOrd="0" presId="urn:microsoft.com/office/officeart/2005/8/layout/hList7"/>
    <dgm:cxn modelId="{2BB728D2-437F-4492-AC60-67B2EE00AA5B}" srcId="{D7DA5134-6E18-4B44-B3D8-2612AEE55636}" destId="{267333B1-A31D-4F2A-87E9-DCA291BDF284}" srcOrd="3" destOrd="0" parTransId="{F3F88C47-3F01-4DC1-B95C-4E180FCD76A5}" sibTransId="{32F4F553-ECDF-49A9-B802-B0EBF7AAAE5A}"/>
    <dgm:cxn modelId="{51D55276-BC34-4624-9FCC-91CC40B8BB7F}" type="presOf" srcId="{3A9607DF-8918-4855-B1F1-EC55927D1E7D}" destId="{AA537EF7-8D80-4FE7-BBC8-807785F284D8}" srcOrd="0" destOrd="0" presId="urn:microsoft.com/office/officeart/2005/8/layout/hList7"/>
    <dgm:cxn modelId="{E21DCB19-93D4-4030-9744-3128292AF7CD}" type="presOf" srcId="{267333B1-A31D-4F2A-87E9-DCA291BDF284}" destId="{8211F496-76C8-46CB-9A7E-8A48EF10A90D}" srcOrd="1" destOrd="0" presId="urn:microsoft.com/office/officeart/2005/8/layout/hList7"/>
    <dgm:cxn modelId="{C4A91203-0354-4C89-9A19-DCDB450DDEBF}" type="presOf" srcId="{5DEBBEB5-7B91-4530-9EF0-72887B940788}" destId="{3AA012AE-AE6F-4F27-85C6-129475BCF9CD}" srcOrd="1" destOrd="0" presId="urn:microsoft.com/office/officeart/2005/8/layout/hList7"/>
    <dgm:cxn modelId="{8D178BFD-11FA-42C1-8FCC-6EE00B4E0F35}" type="presOf" srcId="{8C518299-87AA-4E03-8EC7-02107FAFC677}" destId="{C400F72D-9057-4187-9B76-C8D7409D7253}" srcOrd="0" destOrd="0" presId="urn:microsoft.com/office/officeart/2005/8/layout/hList7"/>
    <dgm:cxn modelId="{3510B65A-369B-4F1C-A980-758DBB0867E5}" type="presOf" srcId="{D96A5889-9F07-4FDC-BF61-84F079F80E44}" destId="{7E3CDBCF-7F0F-4276-8430-A8EDB2B862C0}" srcOrd="0" destOrd="0" presId="urn:microsoft.com/office/officeart/2005/8/layout/hList7"/>
    <dgm:cxn modelId="{8369DC15-2BC9-4A1D-A26D-E00E7460549E}" type="presOf" srcId="{8C518299-87AA-4E03-8EC7-02107FAFC677}" destId="{3750ECFE-CEA2-47BC-9D84-467910CCEFFD}" srcOrd="1" destOrd="0" presId="urn:microsoft.com/office/officeart/2005/8/layout/hList7"/>
    <dgm:cxn modelId="{5D2BACD9-BB08-4830-BADC-FF2A1AE57225}" type="presOf" srcId="{371E5CCC-0F8E-4C88-8A40-CAFC841B8056}" destId="{804B160C-589C-45AC-88E5-8DD9111609D6}" srcOrd="1" destOrd="0" presId="urn:microsoft.com/office/officeart/2005/8/layout/hList7"/>
    <dgm:cxn modelId="{3BAD1A80-D32A-4B49-8D6E-3E0C9D981721}" srcId="{D7DA5134-6E18-4B44-B3D8-2612AEE55636}" destId="{8C518299-87AA-4E03-8EC7-02107FAFC677}" srcOrd="1" destOrd="0" parTransId="{31A61FEA-7445-4F84-9342-68ED19CCB5C0}" sibTransId="{D96A5889-9F07-4FDC-BF61-84F079F80E44}"/>
    <dgm:cxn modelId="{C688AF73-4B07-4FC5-A140-21DD1D4F08E9}" type="presOf" srcId="{D8A127BD-7613-4251-B8B5-CBCEEEC90BC9}" destId="{2B5BC25F-A704-4A61-9FBB-80BA9A1D7B31}" srcOrd="0" destOrd="0" presId="urn:microsoft.com/office/officeart/2005/8/layout/hList7"/>
    <dgm:cxn modelId="{6F74AF91-F973-4444-B6BE-4D85BDCDED4E}" srcId="{D7DA5134-6E18-4B44-B3D8-2612AEE55636}" destId="{371E5CCC-0F8E-4C88-8A40-CAFC841B8056}" srcOrd="2" destOrd="0" parTransId="{5AF23F54-2E88-40C0-B524-D07569E9D05D}" sibTransId="{D8A127BD-7613-4251-B8B5-CBCEEEC90BC9}"/>
    <dgm:cxn modelId="{F966B0E7-0129-4E93-94AC-F9ECF94EA86E}" type="presOf" srcId="{5DEBBEB5-7B91-4530-9EF0-72887B940788}" destId="{916C46C9-DAE3-4137-8837-878B3E5508D0}" srcOrd="0" destOrd="0" presId="urn:microsoft.com/office/officeart/2005/8/layout/hList7"/>
    <dgm:cxn modelId="{2460253F-1DB9-4266-96EF-B8DD1C35D4A0}" srcId="{D7DA5134-6E18-4B44-B3D8-2612AEE55636}" destId="{5DEBBEB5-7B91-4530-9EF0-72887B940788}" srcOrd="0" destOrd="0" parTransId="{5D2433F8-2B30-4D6C-80FC-0668610D1F0F}" sibTransId="{3A9607DF-8918-4855-B1F1-EC55927D1E7D}"/>
    <dgm:cxn modelId="{FBD42DC9-57A4-45D0-9A65-787D04546788}" type="presOf" srcId="{267333B1-A31D-4F2A-87E9-DCA291BDF284}" destId="{C27DC14A-E930-4E5A-9A47-EAECB43D9665}" srcOrd="0" destOrd="0" presId="urn:microsoft.com/office/officeart/2005/8/layout/hList7"/>
    <dgm:cxn modelId="{19C2DDD3-AD03-4010-BA22-63721527ECBB}" type="presOf" srcId="{371E5CCC-0F8E-4C88-8A40-CAFC841B8056}" destId="{010AB258-296E-4025-9AE9-E15FC0A69F2E}" srcOrd="0" destOrd="0" presId="urn:microsoft.com/office/officeart/2005/8/layout/hList7"/>
    <dgm:cxn modelId="{17BCAFCB-2A70-40D7-BCD3-4A8A0460247C}" type="presParOf" srcId="{83DB1ECD-5630-45F9-89CF-045DA7D5F016}" destId="{62C5ACEF-CC76-498D-A048-AE106D336F0B}" srcOrd="0" destOrd="0" presId="urn:microsoft.com/office/officeart/2005/8/layout/hList7"/>
    <dgm:cxn modelId="{857BB4D7-20CA-484A-883F-969EE05E1B55}" type="presParOf" srcId="{83DB1ECD-5630-45F9-89CF-045DA7D5F016}" destId="{1AACF177-1AAE-4FE9-B575-00B80A9301D6}" srcOrd="1" destOrd="0" presId="urn:microsoft.com/office/officeart/2005/8/layout/hList7"/>
    <dgm:cxn modelId="{3DC6FD23-9D79-4400-9852-A9E9A3BFE60A}" type="presParOf" srcId="{1AACF177-1AAE-4FE9-B575-00B80A9301D6}" destId="{F2339560-9CC0-4A42-A018-66B9E2A230FC}" srcOrd="0" destOrd="0" presId="urn:microsoft.com/office/officeart/2005/8/layout/hList7"/>
    <dgm:cxn modelId="{B1A56875-9E46-4A17-9972-D9D303F51CF7}" type="presParOf" srcId="{F2339560-9CC0-4A42-A018-66B9E2A230FC}" destId="{916C46C9-DAE3-4137-8837-878B3E5508D0}" srcOrd="0" destOrd="0" presId="urn:microsoft.com/office/officeart/2005/8/layout/hList7"/>
    <dgm:cxn modelId="{1B5B0BF0-DBA4-49C8-98E7-58D2D3223365}" type="presParOf" srcId="{F2339560-9CC0-4A42-A018-66B9E2A230FC}" destId="{3AA012AE-AE6F-4F27-85C6-129475BCF9CD}" srcOrd="1" destOrd="0" presId="urn:microsoft.com/office/officeart/2005/8/layout/hList7"/>
    <dgm:cxn modelId="{2B1FBB87-F4A6-41A9-908E-F0D129A73D67}" type="presParOf" srcId="{F2339560-9CC0-4A42-A018-66B9E2A230FC}" destId="{E9E62878-6AFF-4924-9749-D57354FF971C}" srcOrd="2" destOrd="0" presId="urn:microsoft.com/office/officeart/2005/8/layout/hList7"/>
    <dgm:cxn modelId="{50935DDA-EE1B-4515-984F-E950ED90DFF4}" type="presParOf" srcId="{F2339560-9CC0-4A42-A018-66B9E2A230FC}" destId="{CF3FE576-EC6C-4B36-A28B-706EC420EB67}" srcOrd="3" destOrd="0" presId="urn:microsoft.com/office/officeart/2005/8/layout/hList7"/>
    <dgm:cxn modelId="{0EE2EF61-1990-4AE1-B1CD-C412D35CCC2D}" type="presParOf" srcId="{1AACF177-1AAE-4FE9-B575-00B80A9301D6}" destId="{AA537EF7-8D80-4FE7-BBC8-807785F284D8}" srcOrd="1" destOrd="0" presId="urn:microsoft.com/office/officeart/2005/8/layout/hList7"/>
    <dgm:cxn modelId="{6E7A006F-32B8-4611-BB9A-9FDA2132F0E5}" type="presParOf" srcId="{1AACF177-1AAE-4FE9-B575-00B80A9301D6}" destId="{D5BACFEC-2F56-468E-8120-A0130DFC6BD8}" srcOrd="2" destOrd="0" presId="urn:microsoft.com/office/officeart/2005/8/layout/hList7"/>
    <dgm:cxn modelId="{ED08FBCD-6B77-454E-92D1-B95568083940}" type="presParOf" srcId="{D5BACFEC-2F56-468E-8120-A0130DFC6BD8}" destId="{C400F72D-9057-4187-9B76-C8D7409D7253}" srcOrd="0" destOrd="0" presId="urn:microsoft.com/office/officeart/2005/8/layout/hList7"/>
    <dgm:cxn modelId="{EEFE6428-4F2F-45AF-9482-0F7E89C8F5EC}" type="presParOf" srcId="{D5BACFEC-2F56-468E-8120-A0130DFC6BD8}" destId="{3750ECFE-CEA2-47BC-9D84-467910CCEFFD}" srcOrd="1" destOrd="0" presId="urn:microsoft.com/office/officeart/2005/8/layout/hList7"/>
    <dgm:cxn modelId="{5601E4D3-AF17-4546-9943-0C849BDB5149}" type="presParOf" srcId="{D5BACFEC-2F56-468E-8120-A0130DFC6BD8}" destId="{B9059D0D-0956-4E01-A421-B8F2E0222E28}" srcOrd="2" destOrd="0" presId="urn:microsoft.com/office/officeart/2005/8/layout/hList7"/>
    <dgm:cxn modelId="{0662F51E-5449-42C8-BCA5-4DAA842826AF}" type="presParOf" srcId="{D5BACFEC-2F56-468E-8120-A0130DFC6BD8}" destId="{3F250AD8-9B6F-4545-BCB7-BCFF899F79A4}" srcOrd="3" destOrd="0" presId="urn:microsoft.com/office/officeart/2005/8/layout/hList7"/>
    <dgm:cxn modelId="{F5FA765A-D163-4BA0-823F-90032CB76A24}" type="presParOf" srcId="{1AACF177-1AAE-4FE9-B575-00B80A9301D6}" destId="{7E3CDBCF-7F0F-4276-8430-A8EDB2B862C0}" srcOrd="3" destOrd="0" presId="urn:microsoft.com/office/officeart/2005/8/layout/hList7"/>
    <dgm:cxn modelId="{76AF5C67-E0B8-4411-A966-F28094FBF340}" type="presParOf" srcId="{1AACF177-1AAE-4FE9-B575-00B80A9301D6}" destId="{2B02E343-2B9B-41B0-B679-8BBCEBDB6546}" srcOrd="4" destOrd="0" presId="urn:microsoft.com/office/officeart/2005/8/layout/hList7"/>
    <dgm:cxn modelId="{F328BC65-6D07-48B1-AB8A-91ACEA5E4DB6}" type="presParOf" srcId="{2B02E343-2B9B-41B0-B679-8BBCEBDB6546}" destId="{010AB258-296E-4025-9AE9-E15FC0A69F2E}" srcOrd="0" destOrd="0" presId="urn:microsoft.com/office/officeart/2005/8/layout/hList7"/>
    <dgm:cxn modelId="{2735640F-BF43-4E9F-95F8-4805DC85F897}" type="presParOf" srcId="{2B02E343-2B9B-41B0-B679-8BBCEBDB6546}" destId="{804B160C-589C-45AC-88E5-8DD9111609D6}" srcOrd="1" destOrd="0" presId="urn:microsoft.com/office/officeart/2005/8/layout/hList7"/>
    <dgm:cxn modelId="{02BE55B1-D7E2-413A-B982-E0F72B825974}" type="presParOf" srcId="{2B02E343-2B9B-41B0-B679-8BBCEBDB6546}" destId="{55C7CFF7-2E9C-450B-98A4-23834B7F7D8B}" srcOrd="2" destOrd="0" presId="urn:microsoft.com/office/officeart/2005/8/layout/hList7"/>
    <dgm:cxn modelId="{69CC0FD0-E3CF-491F-8DDF-68877175E206}" type="presParOf" srcId="{2B02E343-2B9B-41B0-B679-8BBCEBDB6546}" destId="{2A9CF92B-0218-4404-888B-9DB8521703F9}" srcOrd="3" destOrd="0" presId="urn:microsoft.com/office/officeart/2005/8/layout/hList7"/>
    <dgm:cxn modelId="{A8839646-50DB-4E0E-BF25-5C58A6248801}" type="presParOf" srcId="{1AACF177-1AAE-4FE9-B575-00B80A9301D6}" destId="{2B5BC25F-A704-4A61-9FBB-80BA9A1D7B31}" srcOrd="5" destOrd="0" presId="urn:microsoft.com/office/officeart/2005/8/layout/hList7"/>
    <dgm:cxn modelId="{F1DEDB68-4277-4B6B-9EE9-548DD4E10BA3}" type="presParOf" srcId="{1AACF177-1AAE-4FE9-B575-00B80A9301D6}" destId="{4041F5D0-CFAC-4A52-8D3B-4A719A86C737}" srcOrd="6" destOrd="0" presId="urn:microsoft.com/office/officeart/2005/8/layout/hList7"/>
    <dgm:cxn modelId="{A2EFAA06-CEFB-4B5C-BC82-2D17ABBCAB86}" type="presParOf" srcId="{4041F5D0-CFAC-4A52-8D3B-4A719A86C737}" destId="{C27DC14A-E930-4E5A-9A47-EAECB43D9665}" srcOrd="0" destOrd="0" presId="urn:microsoft.com/office/officeart/2005/8/layout/hList7"/>
    <dgm:cxn modelId="{C7007EEB-625C-4D85-A104-4A0E1BB8FDEC}" type="presParOf" srcId="{4041F5D0-CFAC-4A52-8D3B-4A719A86C737}" destId="{8211F496-76C8-46CB-9A7E-8A48EF10A90D}" srcOrd="1" destOrd="0" presId="urn:microsoft.com/office/officeart/2005/8/layout/hList7"/>
    <dgm:cxn modelId="{16A0C0E7-09F9-4079-B146-DC9194D4FCD5}" type="presParOf" srcId="{4041F5D0-CFAC-4A52-8D3B-4A719A86C737}" destId="{A822D5F3-6909-4BDB-8089-4CD621110E4E}" srcOrd="2" destOrd="0" presId="urn:microsoft.com/office/officeart/2005/8/layout/hList7"/>
    <dgm:cxn modelId="{1F42EA99-F170-43E5-AC6E-E45FF9C8C26F}" type="presParOf" srcId="{4041F5D0-CFAC-4A52-8D3B-4A719A86C737}" destId="{F0F7079D-024E-47FA-B6B2-7BFB82430B6A}" srcOrd="3" destOrd="0" presId="urn:microsoft.com/office/officeart/2005/8/layout/hList7"/>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9DE9F15-445A-4D74-91B6-D0DB774CE800}">
      <dsp:nvSpPr>
        <dsp:cNvPr id="0" name=""/>
        <dsp:cNvSpPr/>
      </dsp:nvSpPr>
      <dsp:spPr>
        <a:xfrm>
          <a:off x="0" y="132092"/>
          <a:ext cx="647291" cy="258916"/>
        </a:xfrm>
        <a:prstGeom prst="leftRightRibbon">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2A6C58F9-51E3-4FE8-9EB7-AB96270625F6}">
      <dsp:nvSpPr>
        <dsp:cNvPr id="0" name=""/>
        <dsp:cNvSpPr/>
      </dsp:nvSpPr>
      <dsp:spPr>
        <a:xfrm>
          <a:off x="77674" y="184595"/>
          <a:ext cx="213606" cy="126869"/>
        </a:xfrm>
        <a:prstGeom prst="rect">
          <a:avLst/>
        </a:prstGeom>
        <a:noFill/>
        <a:ln>
          <a:noFill/>
        </a:ln>
        <a:effectLst>
          <a:outerShdw blurRad="40000" dist="23000" dir="5400000" rotWithShape="0">
            <a:srgbClr val="000000">
              <a:alpha val="35000"/>
            </a:srgbClr>
          </a:outerShdw>
        </a:effectLst>
        <a:sp3d/>
      </dsp:spPr>
      <dsp:style>
        <a:lnRef idx="0">
          <a:scrgbClr r="0" g="0" b="0"/>
        </a:lnRef>
        <a:fillRef idx="3">
          <a:scrgbClr r="0" g="0" b="0"/>
        </a:fillRef>
        <a:effectRef idx="2">
          <a:scrgbClr r="0" g="0" b="0"/>
        </a:effectRef>
        <a:fontRef idx="minor">
          <a:schemeClr val="lt1"/>
        </a:fontRef>
      </dsp:style>
      <dsp:txBody>
        <a:bodyPr spcFirstLastPara="0" vert="horz" wrap="square" lIns="0" tIns="21336" rIns="0" bIns="22860" numCol="1" spcCol="1270" anchor="ctr" anchorCtr="0">
          <a:noAutofit/>
        </a:bodyPr>
        <a:lstStyle/>
        <a:p>
          <a:pPr lvl="0" algn="ctr" defTabSz="266700">
            <a:lnSpc>
              <a:spcPct val="90000"/>
            </a:lnSpc>
            <a:spcBef>
              <a:spcPct val="0"/>
            </a:spcBef>
            <a:spcAft>
              <a:spcPct val="35000"/>
            </a:spcAft>
          </a:pPr>
          <a:r>
            <a:rPr lang="en-US" sz="600" kern="1200" dirty="0" smtClean="0"/>
            <a:t>DC</a:t>
          </a:r>
          <a:endParaRPr lang="en-US" sz="600" kern="1200" dirty="0"/>
        </a:p>
      </dsp:txBody>
      <dsp:txXfrm>
        <a:off x="77674" y="184595"/>
        <a:ext cx="213606" cy="126869"/>
      </dsp:txXfrm>
    </dsp:sp>
    <dsp:sp modelId="{444589E2-F0D3-4A3E-8359-275DB12FBF8A}">
      <dsp:nvSpPr>
        <dsp:cNvPr id="0" name=""/>
        <dsp:cNvSpPr/>
      </dsp:nvSpPr>
      <dsp:spPr>
        <a:xfrm>
          <a:off x="323645" y="216965"/>
          <a:ext cx="252443" cy="126869"/>
        </a:xfrm>
        <a:prstGeom prst="rect">
          <a:avLst/>
        </a:prstGeom>
        <a:noFill/>
        <a:ln>
          <a:noFill/>
        </a:ln>
        <a:effectLst>
          <a:outerShdw blurRad="40000" dist="23000" dir="5400000" rotWithShape="0">
            <a:srgbClr val="000000">
              <a:alpha val="35000"/>
            </a:srgbClr>
          </a:outerShdw>
        </a:effectLst>
        <a:sp3d/>
      </dsp:spPr>
      <dsp:style>
        <a:lnRef idx="0">
          <a:scrgbClr r="0" g="0" b="0"/>
        </a:lnRef>
        <a:fillRef idx="3">
          <a:scrgbClr r="0" g="0" b="0"/>
        </a:fillRef>
        <a:effectRef idx="2">
          <a:scrgbClr r="0" g="0" b="0"/>
        </a:effectRef>
        <a:fontRef idx="minor">
          <a:schemeClr val="lt1"/>
        </a:fontRef>
      </dsp:style>
      <dsp:txBody>
        <a:bodyPr spcFirstLastPara="0" vert="horz" wrap="square" lIns="0" tIns="21336" rIns="0" bIns="22860" numCol="1" spcCol="1270" anchor="ctr" anchorCtr="0">
          <a:noAutofit/>
        </a:bodyPr>
        <a:lstStyle/>
        <a:p>
          <a:pPr lvl="0" algn="ctr" defTabSz="266700">
            <a:lnSpc>
              <a:spcPct val="90000"/>
            </a:lnSpc>
            <a:spcBef>
              <a:spcPct val="0"/>
            </a:spcBef>
            <a:spcAft>
              <a:spcPct val="35000"/>
            </a:spcAft>
          </a:pPr>
          <a:r>
            <a:rPr lang="en-US" sz="600" kern="1200" dirty="0" smtClean="0"/>
            <a:t>AC</a:t>
          </a:r>
          <a:endParaRPr lang="en-US" sz="600" kern="1200" dirty="0"/>
        </a:p>
      </dsp:txBody>
      <dsp:txXfrm>
        <a:off x="323645" y="216965"/>
        <a:ext cx="252443" cy="126869"/>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8F032CC-8067-4BC1-96FC-B5DA748C335A}">
      <dsp:nvSpPr>
        <dsp:cNvPr id="0" name=""/>
        <dsp:cNvSpPr/>
      </dsp:nvSpPr>
      <dsp:spPr>
        <a:xfrm rot="16200000">
          <a:off x="754729" y="-754729"/>
          <a:ext cx="2097688" cy="3607146"/>
        </a:xfrm>
        <a:prstGeom prst="round1Rect">
          <a:avLst/>
        </a:prstGeom>
        <a:blipFill rotWithShape="0">
          <a:blip xmlns:r="http://schemas.openxmlformats.org/officeDocument/2006/relationships" r:embed="rId1"/>
          <a:stretch>
            <a:fillRect/>
          </a:stretch>
        </a:blip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sp>
    <dsp:sp modelId="{F4A0629D-BA9A-4093-A27F-2AF2653F4524}">
      <dsp:nvSpPr>
        <dsp:cNvPr id="0" name=""/>
        <dsp:cNvSpPr/>
      </dsp:nvSpPr>
      <dsp:spPr>
        <a:xfrm>
          <a:off x="3607146" y="0"/>
          <a:ext cx="3607146" cy="2097688"/>
        </a:xfrm>
        <a:prstGeom prst="round1Rect">
          <a:avLst/>
        </a:prstGeom>
        <a:blipFill rotWithShape="0">
          <a:blip xmlns:r="http://schemas.openxmlformats.org/officeDocument/2006/relationships" r:embed="rId2"/>
          <a:stretch>
            <a:fillRect/>
          </a:stretch>
        </a:blip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sp>
    <dsp:sp modelId="{33F38E81-7211-4160-B129-961E2708EC1C}">
      <dsp:nvSpPr>
        <dsp:cNvPr id="0" name=""/>
        <dsp:cNvSpPr/>
      </dsp:nvSpPr>
      <dsp:spPr>
        <a:xfrm rot="10800000">
          <a:off x="0" y="2097688"/>
          <a:ext cx="3607146" cy="2097688"/>
        </a:xfrm>
        <a:prstGeom prst="round1Rect">
          <a:avLst/>
        </a:prstGeom>
        <a:blipFill rotWithShape="0">
          <a:blip xmlns:r="http://schemas.openxmlformats.org/officeDocument/2006/relationships" r:embed="rId3"/>
          <a:stretch>
            <a:fillRect/>
          </a:stretch>
        </a:blip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sp>
    <dsp:sp modelId="{D6DD8949-422C-4F64-BE07-E4894C16058A}">
      <dsp:nvSpPr>
        <dsp:cNvPr id="0" name=""/>
        <dsp:cNvSpPr/>
      </dsp:nvSpPr>
      <dsp:spPr>
        <a:xfrm rot="5400000">
          <a:off x="4361875" y="1342958"/>
          <a:ext cx="2097688" cy="3607146"/>
        </a:xfrm>
        <a:prstGeom prst="round1Rect">
          <a:avLst/>
        </a:prstGeom>
        <a:blipFill rotWithShape="0">
          <a:blip xmlns:r="http://schemas.openxmlformats.org/officeDocument/2006/relationships" r:embed="rId4"/>
          <a:stretch>
            <a:fillRect/>
          </a:stretch>
        </a:blip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a:schemeClr val="lt1"/>
        </a:fontRef>
      </dsp:style>
    </dsp:sp>
    <dsp:sp modelId="{2795B5F8-C956-499C-8D58-7645B1203864}">
      <dsp:nvSpPr>
        <dsp:cNvPr id="0" name=""/>
        <dsp:cNvSpPr/>
      </dsp:nvSpPr>
      <dsp:spPr>
        <a:xfrm>
          <a:off x="2525002" y="1573266"/>
          <a:ext cx="2164287" cy="1048844"/>
        </a:xfrm>
        <a:prstGeom prst="roundRect">
          <a:avLst/>
        </a:prstGeom>
        <a:solidFill>
          <a:schemeClr val="accent1">
            <a:lumMod val="40000"/>
            <a:lumOff val="60000"/>
          </a:schemeClr>
        </a:solidFill>
        <a:ln w="25400" cap="flat" cmpd="sng" algn="ctr">
          <a:noFill/>
          <a:prstDash val="solid"/>
        </a:ln>
        <a:effectLst>
          <a:outerShdw blurRad="149987" dist="250190" dir="8460000" algn="ctr" rotWithShape="0">
            <a:srgbClr val="000000">
              <a:alpha val="28000"/>
            </a:srgbClr>
          </a:outerShdw>
        </a:effectLst>
        <a:scene3d>
          <a:camera prst="orthographicFront">
            <a:rot lat="0" lon="0" rev="0"/>
          </a:camera>
          <a:lightRig rig="contrasting" dir="t">
            <a:rot lat="0" lon="0" rev="1500000"/>
          </a:lightRig>
        </a:scene3d>
        <a:sp3d prstMaterial="metal">
          <a:bevelT w="88900" h="88900"/>
        </a:sp3d>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b="1" kern="1200" dirty="0" smtClean="0">
              <a:solidFill>
                <a:schemeClr val="tx1"/>
              </a:solidFill>
              <a:effectLst>
                <a:outerShdw blurRad="38100" dist="38100" dir="2700000" algn="tl">
                  <a:srgbClr val="000000">
                    <a:alpha val="43137"/>
                  </a:srgbClr>
                </a:outerShdw>
              </a:effectLst>
            </a:rPr>
            <a:t>Building Microgrids</a:t>
          </a:r>
          <a:endParaRPr lang="en-US" sz="2700" b="1" kern="1200" dirty="0">
            <a:solidFill>
              <a:schemeClr val="tx1"/>
            </a:solidFill>
            <a:effectLst>
              <a:outerShdw blurRad="38100" dist="38100" dir="2700000" algn="tl">
                <a:srgbClr val="000000">
                  <a:alpha val="43137"/>
                </a:srgbClr>
              </a:outerShdw>
            </a:effectLst>
          </a:endParaRPr>
        </a:p>
      </dsp:txBody>
      <dsp:txXfrm>
        <a:off x="2525002" y="1573266"/>
        <a:ext cx="2164287" cy="1048844"/>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16C46C9-DAE3-4137-8837-878B3E5508D0}">
      <dsp:nvSpPr>
        <dsp:cNvPr id="0" name=""/>
        <dsp:cNvSpPr/>
      </dsp:nvSpPr>
      <dsp:spPr>
        <a:xfrm>
          <a:off x="1421" y="0"/>
          <a:ext cx="1489769" cy="4331970"/>
        </a:xfrm>
        <a:prstGeom prst="roundRect">
          <a:avLst>
            <a:gd name="adj" fmla="val 1000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0">
          <a:noAutofit/>
        </a:bodyPr>
        <a:lstStyle/>
        <a:p>
          <a:pPr lvl="0" algn="ctr" defTabSz="622300">
            <a:lnSpc>
              <a:spcPct val="90000"/>
            </a:lnSpc>
            <a:spcBef>
              <a:spcPct val="0"/>
            </a:spcBef>
            <a:spcAft>
              <a:spcPct val="35000"/>
            </a:spcAft>
          </a:pPr>
          <a:r>
            <a:rPr lang="en-US" sz="1400" b="1" kern="1200" dirty="0" smtClean="0"/>
            <a:t>Power</a:t>
          </a:r>
        </a:p>
        <a:p>
          <a:pPr lvl="0" algn="ctr" defTabSz="622300">
            <a:lnSpc>
              <a:spcPct val="100000"/>
            </a:lnSpc>
            <a:spcBef>
              <a:spcPct val="0"/>
            </a:spcBef>
            <a:spcAft>
              <a:spcPts val="300"/>
            </a:spcAft>
          </a:pPr>
          <a:r>
            <a:rPr lang="en-US" sz="1200" b="1" kern="1200" dirty="0" smtClean="0">
              <a:solidFill>
                <a:srgbClr val="FF0000"/>
              </a:solidFill>
            </a:rPr>
            <a:t>Power Servers</a:t>
          </a:r>
        </a:p>
        <a:p>
          <a:pPr lvl="0" algn="ctr" defTabSz="622300">
            <a:lnSpc>
              <a:spcPct val="100000"/>
            </a:lnSpc>
            <a:spcBef>
              <a:spcPct val="0"/>
            </a:spcBef>
            <a:spcAft>
              <a:spcPts val="300"/>
            </a:spcAft>
          </a:pPr>
          <a:r>
            <a:rPr lang="en-US" sz="1200" b="1" kern="1200" dirty="0" smtClean="0">
              <a:solidFill>
                <a:srgbClr val="FF0000"/>
              </a:solidFill>
            </a:rPr>
            <a:t>MPPTs</a:t>
          </a:r>
        </a:p>
        <a:p>
          <a:pPr lvl="0" algn="ctr" defTabSz="622300">
            <a:lnSpc>
              <a:spcPct val="100000"/>
            </a:lnSpc>
            <a:spcBef>
              <a:spcPct val="0"/>
            </a:spcBef>
            <a:spcAft>
              <a:spcPts val="300"/>
            </a:spcAft>
          </a:pPr>
          <a:r>
            <a:rPr lang="en-US" sz="1200" b="1" kern="1200" dirty="0" smtClean="0">
              <a:solidFill>
                <a:srgbClr val="FF0000"/>
              </a:solidFill>
            </a:rPr>
            <a:t>Solar Arrays</a:t>
          </a:r>
        </a:p>
        <a:p>
          <a:pPr lvl="0" algn="ctr" defTabSz="622300">
            <a:lnSpc>
              <a:spcPct val="100000"/>
            </a:lnSpc>
            <a:spcBef>
              <a:spcPct val="0"/>
            </a:spcBef>
            <a:spcAft>
              <a:spcPts val="300"/>
            </a:spcAft>
          </a:pPr>
          <a:r>
            <a:rPr lang="en-US" sz="1200" b="1" kern="1200" dirty="0" smtClean="0">
              <a:solidFill>
                <a:srgbClr val="FF0000"/>
              </a:solidFill>
            </a:rPr>
            <a:t>Wind Turbines</a:t>
          </a:r>
        </a:p>
        <a:p>
          <a:pPr lvl="0" algn="ctr" defTabSz="622300">
            <a:lnSpc>
              <a:spcPct val="100000"/>
            </a:lnSpc>
            <a:spcBef>
              <a:spcPct val="0"/>
            </a:spcBef>
            <a:spcAft>
              <a:spcPts val="300"/>
            </a:spcAft>
          </a:pPr>
          <a:r>
            <a:rPr lang="en-US" sz="1200" b="1" kern="1200" dirty="0" smtClean="0">
              <a:solidFill>
                <a:srgbClr val="FF0000"/>
              </a:solidFill>
            </a:rPr>
            <a:t>Electric Generation</a:t>
          </a:r>
        </a:p>
        <a:p>
          <a:pPr lvl="0" algn="ctr" defTabSz="622300">
            <a:lnSpc>
              <a:spcPct val="100000"/>
            </a:lnSpc>
            <a:spcBef>
              <a:spcPct val="0"/>
            </a:spcBef>
            <a:spcAft>
              <a:spcPts val="300"/>
            </a:spcAft>
          </a:pPr>
          <a:r>
            <a:rPr lang="en-US" sz="1200" b="1" kern="1200" dirty="0" smtClean="0">
              <a:solidFill>
                <a:srgbClr val="FF0000"/>
              </a:solidFill>
            </a:rPr>
            <a:t>Electric Storage</a:t>
          </a:r>
        </a:p>
        <a:p>
          <a:pPr lvl="0" algn="ctr" defTabSz="622300">
            <a:lnSpc>
              <a:spcPct val="100000"/>
            </a:lnSpc>
            <a:spcBef>
              <a:spcPct val="0"/>
            </a:spcBef>
            <a:spcAft>
              <a:spcPts val="300"/>
            </a:spcAft>
          </a:pPr>
          <a:endParaRPr lang="en-US" sz="1200" b="1" kern="1200" dirty="0" smtClean="0">
            <a:solidFill>
              <a:srgbClr val="FF0000"/>
            </a:solidFill>
          </a:endParaRPr>
        </a:p>
        <a:p>
          <a:pPr lvl="0" algn="ctr" defTabSz="622300">
            <a:lnSpc>
              <a:spcPct val="90000"/>
            </a:lnSpc>
            <a:spcBef>
              <a:spcPct val="0"/>
            </a:spcBef>
            <a:spcAft>
              <a:spcPct val="35000"/>
            </a:spcAft>
          </a:pPr>
          <a:endParaRPr lang="en-US" sz="1200" b="1" kern="1200" dirty="0" smtClean="0">
            <a:solidFill>
              <a:srgbClr val="FF0000"/>
            </a:solidFill>
          </a:endParaRPr>
        </a:p>
        <a:p>
          <a:pPr lvl="0" algn="ctr" defTabSz="622300">
            <a:lnSpc>
              <a:spcPct val="90000"/>
            </a:lnSpc>
            <a:spcBef>
              <a:spcPct val="0"/>
            </a:spcBef>
            <a:spcAft>
              <a:spcPct val="35000"/>
            </a:spcAft>
          </a:pPr>
          <a:endParaRPr lang="en-US" sz="1100" b="1" kern="1200" dirty="0" smtClean="0"/>
        </a:p>
        <a:p>
          <a:pPr lvl="0" algn="ctr" defTabSz="622300">
            <a:lnSpc>
              <a:spcPct val="90000"/>
            </a:lnSpc>
            <a:spcBef>
              <a:spcPct val="0"/>
            </a:spcBef>
            <a:spcAft>
              <a:spcPct val="35000"/>
            </a:spcAft>
          </a:pPr>
          <a:endParaRPr lang="en-US" sz="1100" b="1" kern="1200" dirty="0" smtClean="0"/>
        </a:p>
        <a:p>
          <a:pPr lvl="0" algn="ctr" defTabSz="622300">
            <a:lnSpc>
              <a:spcPct val="90000"/>
            </a:lnSpc>
            <a:spcBef>
              <a:spcPct val="0"/>
            </a:spcBef>
            <a:spcAft>
              <a:spcPct val="35000"/>
            </a:spcAft>
          </a:pPr>
          <a:endParaRPr lang="en-US" sz="1100" b="1" kern="1200" dirty="0" smtClean="0"/>
        </a:p>
        <a:p>
          <a:pPr lvl="0" algn="ctr" defTabSz="622300">
            <a:lnSpc>
              <a:spcPct val="90000"/>
            </a:lnSpc>
            <a:spcBef>
              <a:spcPct val="0"/>
            </a:spcBef>
            <a:spcAft>
              <a:spcPct val="35000"/>
            </a:spcAft>
          </a:pPr>
          <a:endParaRPr lang="en-US" sz="1100" b="1" kern="1200" dirty="0" smtClean="0"/>
        </a:p>
        <a:p>
          <a:pPr lvl="0" algn="ctr" defTabSz="622300">
            <a:lnSpc>
              <a:spcPct val="90000"/>
            </a:lnSpc>
            <a:spcBef>
              <a:spcPct val="0"/>
            </a:spcBef>
            <a:spcAft>
              <a:spcPct val="35000"/>
            </a:spcAft>
          </a:pPr>
          <a:endParaRPr lang="en-US" sz="1100" b="1" kern="1200" dirty="0"/>
        </a:p>
      </dsp:txBody>
      <dsp:txXfrm>
        <a:off x="1421" y="1732788"/>
        <a:ext cx="1489769" cy="1732788"/>
      </dsp:txXfrm>
    </dsp:sp>
    <dsp:sp modelId="{CF3FE576-EC6C-4B36-A28B-706EC420EB67}">
      <dsp:nvSpPr>
        <dsp:cNvPr id="0" name=""/>
        <dsp:cNvSpPr/>
      </dsp:nvSpPr>
      <dsp:spPr>
        <a:xfrm>
          <a:off x="46114" y="79304"/>
          <a:ext cx="1400383" cy="1069806"/>
        </a:xfrm>
        <a:prstGeom prst="ellipse">
          <a:avLst/>
        </a:prstGeom>
        <a:blipFill rotWithShape="0">
          <a:blip xmlns:r="http://schemas.openxmlformats.org/officeDocument/2006/relationships" r:embed="rId1"/>
          <a:stretch>
            <a:fillRect/>
          </a:stretch>
        </a:blip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400F72D-9057-4187-9B76-C8D7409D7253}">
      <dsp:nvSpPr>
        <dsp:cNvPr id="0" name=""/>
        <dsp:cNvSpPr/>
      </dsp:nvSpPr>
      <dsp:spPr>
        <a:xfrm>
          <a:off x="1535883" y="0"/>
          <a:ext cx="1489769" cy="4331970"/>
        </a:xfrm>
        <a:prstGeom prst="roundRect">
          <a:avLst>
            <a:gd name="adj" fmla="val 1000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0">
          <a:noAutofit/>
        </a:bodyPr>
        <a:lstStyle/>
        <a:p>
          <a:pPr lvl="0" algn="ctr" defTabSz="622300">
            <a:lnSpc>
              <a:spcPct val="90000"/>
            </a:lnSpc>
            <a:spcBef>
              <a:spcPct val="0"/>
            </a:spcBef>
            <a:spcAft>
              <a:spcPct val="35000"/>
            </a:spcAft>
          </a:pPr>
          <a:r>
            <a:rPr lang="en-US" sz="1400" b="1" kern="1200" dirty="0" smtClean="0"/>
            <a:t>Infrastructure</a:t>
          </a:r>
        </a:p>
        <a:p>
          <a:pPr lvl="0" algn="ctr" defTabSz="622300">
            <a:lnSpc>
              <a:spcPct val="100000"/>
            </a:lnSpc>
            <a:spcBef>
              <a:spcPct val="0"/>
            </a:spcBef>
            <a:spcAft>
              <a:spcPts val="300"/>
            </a:spcAft>
          </a:pPr>
          <a:r>
            <a:rPr lang="en-US" sz="1200" b="1" kern="1200" dirty="0" smtClean="0">
              <a:solidFill>
                <a:srgbClr val="FF0000"/>
              </a:solidFill>
            </a:rPr>
            <a:t>Cabling</a:t>
          </a:r>
        </a:p>
        <a:p>
          <a:pPr lvl="0" algn="ctr" defTabSz="622300">
            <a:lnSpc>
              <a:spcPct val="100000"/>
            </a:lnSpc>
            <a:spcBef>
              <a:spcPct val="0"/>
            </a:spcBef>
            <a:spcAft>
              <a:spcPts val="300"/>
            </a:spcAft>
          </a:pPr>
          <a:r>
            <a:rPr lang="en-US" sz="1200" b="1" kern="1200" dirty="0" smtClean="0">
              <a:solidFill>
                <a:srgbClr val="FF0000"/>
              </a:solidFill>
            </a:rPr>
            <a:t>Ceiling Grids</a:t>
          </a:r>
        </a:p>
        <a:p>
          <a:pPr lvl="0" algn="ctr" defTabSz="622300">
            <a:lnSpc>
              <a:spcPct val="100000"/>
            </a:lnSpc>
            <a:spcBef>
              <a:spcPct val="0"/>
            </a:spcBef>
            <a:spcAft>
              <a:spcPts val="300"/>
            </a:spcAft>
          </a:pPr>
          <a:r>
            <a:rPr lang="en-US" sz="1200" b="1" kern="1200" dirty="0" smtClean="0">
              <a:solidFill>
                <a:srgbClr val="FF0000"/>
              </a:solidFill>
            </a:rPr>
            <a:t>Bus Bars</a:t>
          </a:r>
        </a:p>
        <a:p>
          <a:pPr lvl="0" algn="ctr" defTabSz="622300">
            <a:lnSpc>
              <a:spcPct val="100000"/>
            </a:lnSpc>
            <a:spcBef>
              <a:spcPct val="0"/>
            </a:spcBef>
            <a:spcAft>
              <a:spcPts val="300"/>
            </a:spcAft>
          </a:pPr>
          <a:r>
            <a:rPr lang="en-US" sz="1200" b="1" kern="1200" dirty="0" smtClean="0">
              <a:solidFill>
                <a:srgbClr val="FF0000"/>
              </a:solidFill>
            </a:rPr>
            <a:t>Powered Ceiling Grid</a:t>
          </a:r>
        </a:p>
        <a:p>
          <a:pPr lvl="0" algn="ctr" defTabSz="622300">
            <a:lnSpc>
              <a:spcPct val="100000"/>
            </a:lnSpc>
            <a:spcBef>
              <a:spcPct val="0"/>
            </a:spcBef>
            <a:spcAft>
              <a:spcPts val="300"/>
            </a:spcAft>
          </a:pPr>
          <a:r>
            <a:rPr lang="en-US" sz="1200" b="1" kern="1200" dirty="0" smtClean="0">
              <a:solidFill>
                <a:srgbClr val="FF0000"/>
              </a:solidFill>
            </a:rPr>
            <a:t>Plug Strips</a:t>
          </a:r>
        </a:p>
        <a:p>
          <a:pPr lvl="0" algn="ctr" defTabSz="622300">
            <a:lnSpc>
              <a:spcPct val="100000"/>
            </a:lnSpc>
            <a:spcBef>
              <a:spcPct val="0"/>
            </a:spcBef>
            <a:spcAft>
              <a:spcPts val="300"/>
            </a:spcAft>
          </a:pPr>
          <a:r>
            <a:rPr lang="en-US" sz="1200" b="1" kern="1200" dirty="0" smtClean="0">
              <a:solidFill>
                <a:srgbClr val="FF0000"/>
              </a:solidFill>
            </a:rPr>
            <a:t>Connectors</a:t>
          </a:r>
        </a:p>
        <a:p>
          <a:pPr lvl="0" algn="ctr" defTabSz="622300">
            <a:lnSpc>
              <a:spcPct val="90000"/>
            </a:lnSpc>
            <a:spcBef>
              <a:spcPct val="0"/>
            </a:spcBef>
            <a:spcAft>
              <a:spcPct val="35000"/>
            </a:spcAft>
          </a:pPr>
          <a:endParaRPr lang="en-US" sz="1200" b="1" kern="1200" dirty="0" smtClean="0"/>
        </a:p>
        <a:p>
          <a:pPr lvl="0" algn="ctr" defTabSz="622300">
            <a:lnSpc>
              <a:spcPct val="90000"/>
            </a:lnSpc>
            <a:spcBef>
              <a:spcPct val="0"/>
            </a:spcBef>
            <a:spcAft>
              <a:spcPct val="35000"/>
            </a:spcAft>
          </a:pPr>
          <a:endParaRPr lang="en-US" sz="1200" b="1" kern="1200" dirty="0" smtClean="0"/>
        </a:p>
        <a:p>
          <a:pPr lvl="0" algn="ctr" defTabSz="622300">
            <a:lnSpc>
              <a:spcPct val="90000"/>
            </a:lnSpc>
            <a:spcBef>
              <a:spcPct val="0"/>
            </a:spcBef>
            <a:spcAft>
              <a:spcPct val="35000"/>
            </a:spcAft>
          </a:pPr>
          <a:endParaRPr lang="en-US" sz="1200" b="1" kern="1200" dirty="0" smtClean="0"/>
        </a:p>
        <a:p>
          <a:pPr lvl="0" algn="ctr" defTabSz="622300">
            <a:lnSpc>
              <a:spcPct val="90000"/>
            </a:lnSpc>
            <a:spcBef>
              <a:spcPct val="0"/>
            </a:spcBef>
            <a:spcAft>
              <a:spcPct val="35000"/>
            </a:spcAft>
          </a:pPr>
          <a:endParaRPr lang="en-US" sz="1200" b="1" kern="1200" dirty="0"/>
        </a:p>
      </dsp:txBody>
      <dsp:txXfrm>
        <a:off x="1535883" y="1732788"/>
        <a:ext cx="1489769" cy="1732788"/>
      </dsp:txXfrm>
    </dsp:sp>
    <dsp:sp modelId="{3F250AD8-9B6F-4545-BCB7-BCFF899F79A4}">
      <dsp:nvSpPr>
        <dsp:cNvPr id="0" name=""/>
        <dsp:cNvSpPr/>
      </dsp:nvSpPr>
      <dsp:spPr>
        <a:xfrm>
          <a:off x="1580577" y="79304"/>
          <a:ext cx="1400383" cy="1069806"/>
        </a:xfrm>
        <a:prstGeom prst="ellipse">
          <a:avLst/>
        </a:prstGeom>
        <a:blipFill rotWithShape="0">
          <a:blip xmlns:r="http://schemas.openxmlformats.org/officeDocument/2006/relationships" r:embed="rId2"/>
          <a:stretch>
            <a:fillRect/>
          </a:stretch>
        </a:blip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10AB258-296E-4025-9AE9-E15FC0A69F2E}">
      <dsp:nvSpPr>
        <dsp:cNvPr id="0" name=""/>
        <dsp:cNvSpPr/>
      </dsp:nvSpPr>
      <dsp:spPr>
        <a:xfrm>
          <a:off x="3070346" y="0"/>
          <a:ext cx="1489769" cy="4331970"/>
        </a:xfrm>
        <a:prstGeom prst="roundRect">
          <a:avLst>
            <a:gd name="adj" fmla="val 1000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0">
          <a:noAutofit/>
        </a:bodyPr>
        <a:lstStyle/>
        <a:p>
          <a:pPr lvl="0" algn="ctr" defTabSz="622300">
            <a:lnSpc>
              <a:spcPct val="90000"/>
            </a:lnSpc>
            <a:spcBef>
              <a:spcPct val="0"/>
            </a:spcBef>
            <a:spcAft>
              <a:spcPct val="35000"/>
            </a:spcAft>
          </a:pPr>
          <a:r>
            <a:rPr lang="en-US" sz="1400" b="1" kern="1200" dirty="0" smtClean="0"/>
            <a:t>Peripherals</a:t>
          </a:r>
        </a:p>
        <a:p>
          <a:pPr lvl="0" algn="ctr" defTabSz="622300">
            <a:lnSpc>
              <a:spcPct val="100000"/>
            </a:lnSpc>
            <a:spcBef>
              <a:spcPct val="0"/>
            </a:spcBef>
            <a:spcAft>
              <a:spcPts val="300"/>
            </a:spcAft>
          </a:pPr>
          <a:r>
            <a:rPr lang="en-US" sz="1200" b="1" kern="1200" dirty="0" smtClean="0">
              <a:solidFill>
                <a:srgbClr val="FF0000"/>
              </a:solidFill>
            </a:rPr>
            <a:t>Light Fixtures</a:t>
          </a:r>
        </a:p>
        <a:p>
          <a:pPr lvl="0" algn="ctr" defTabSz="622300">
            <a:lnSpc>
              <a:spcPct val="100000"/>
            </a:lnSpc>
            <a:spcBef>
              <a:spcPct val="0"/>
            </a:spcBef>
            <a:spcAft>
              <a:spcPts val="300"/>
            </a:spcAft>
          </a:pPr>
          <a:r>
            <a:rPr lang="en-US" sz="1200" b="1" kern="1200" dirty="0" smtClean="0">
              <a:solidFill>
                <a:srgbClr val="FF0000"/>
              </a:solidFill>
            </a:rPr>
            <a:t>A/V Equipment</a:t>
          </a:r>
        </a:p>
        <a:p>
          <a:pPr lvl="0" algn="ctr" defTabSz="622300">
            <a:lnSpc>
              <a:spcPct val="100000"/>
            </a:lnSpc>
            <a:spcBef>
              <a:spcPct val="0"/>
            </a:spcBef>
            <a:spcAft>
              <a:spcPts val="300"/>
            </a:spcAft>
          </a:pPr>
          <a:r>
            <a:rPr lang="en-US" sz="1200" b="1" kern="1200" dirty="0" smtClean="0">
              <a:solidFill>
                <a:srgbClr val="FF0000"/>
              </a:solidFill>
            </a:rPr>
            <a:t>Security Cameras</a:t>
          </a:r>
        </a:p>
        <a:p>
          <a:pPr lvl="0" algn="ctr" defTabSz="622300">
            <a:lnSpc>
              <a:spcPct val="100000"/>
            </a:lnSpc>
            <a:spcBef>
              <a:spcPct val="0"/>
            </a:spcBef>
            <a:spcAft>
              <a:spcPts val="300"/>
            </a:spcAft>
          </a:pPr>
          <a:r>
            <a:rPr lang="en-US" sz="1200" b="1" kern="1200" dirty="0" smtClean="0">
              <a:solidFill>
                <a:srgbClr val="FF0000"/>
              </a:solidFill>
            </a:rPr>
            <a:t>Window Shades</a:t>
          </a:r>
        </a:p>
        <a:p>
          <a:pPr lvl="0" algn="ctr" defTabSz="622300">
            <a:lnSpc>
              <a:spcPct val="100000"/>
            </a:lnSpc>
            <a:spcBef>
              <a:spcPct val="0"/>
            </a:spcBef>
            <a:spcAft>
              <a:spcPts val="300"/>
            </a:spcAft>
          </a:pPr>
          <a:r>
            <a:rPr lang="en-US" sz="1200" b="1" kern="1200" dirty="0" smtClean="0">
              <a:solidFill>
                <a:srgbClr val="FF0000"/>
              </a:solidFill>
            </a:rPr>
            <a:t>VAV Actuators</a:t>
          </a:r>
        </a:p>
        <a:p>
          <a:pPr lvl="0" algn="ctr" defTabSz="622300">
            <a:lnSpc>
              <a:spcPct val="100000"/>
            </a:lnSpc>
            <a:spcBef>
              <a:spcPct val="0"/>
            </a:spcBef>
            <a:spcAft>
              <a:spcPts val="300"/>
            </a:spcAft>
          </a:pPr>
          <a:r>
            <a:rPr lang="en-US" sz="1200" b="1" kern="1200" dirty="0" smtClean="0">
              <a:solidFill>
                <a:srgbClr val="FF0000"/>
              </a:solidFill>
            </a:rPr>
            <a:t>Wireless Repeaters</a:t>
          </a:r>
        </a:p>
        <a:p>
          <a:pPr lvl="0" algn="ctr" defTabSz="622300">
            <a:lnSpc>
              <a:spcPct val="90000"/>
            </a:lnSpc>
            <a:spcBef>
              <a:spcPct val="0"/>
            </a:spcBef>
            <a:spcAft>
              <a:spcPct val="35000"/>
            </a:spcAft>
          </a:pPr>
          <a:endParaRPr lang="en-US" sz="1700" b="1" kern="1200" dirty="0" smtClean="0"/>
        </a:p>
        <a:p>
          <a:pPr lvl="0" algn="ctr" defTabSz="622300">
            <a:lnSpc>
              <a:spcPct val="90000"/>
            </a:lnSpc>
            <a:spcBef>
              <a:spcPct val="0"/>
            </a:spcBef>
            <a:spcAft>
              <a:spcPct val="35000"/>
            </a:spcAft>
          </a:pPr>
          <a:endParaRPr lang="en-US" sz="1700" b="1" kern="1200" dirty="0" smtClean="0"/>
        </a:p>
        <a:p>
          <a:pPr lvl="0" algn="ctr" defTabSz="622300">
            <a:lnSpc>
              <a:spcPct val="90000"/>
            </a:lnSpc>
            <a:spcBef>
              <a:spcPct val="0"/>
            </a:spcBef>
            <a:spcAft>
              <a:spcPct val="35000"/>
            </a:spcAft>
          </a:pPr>
          <a:endParaRPr lang="en-US" sz="1700" b="1" kern="1200" dirty="0"/>
        </a:p>
      </dsp:txBody>
      <dsp:txXfrm>
        <a:off x="3070346" y="1732788"/>
        <a:ext cx="1489769" cy="1732788"/>
      </dsp:txXfrm>
    </dsp:sp>
    <dsp:sp modelId="{2A9CF92B-0218-4404-888B-9DB8521703F9}">
      <dsp:nvSpPr>
        <dsp:cNvPr id="0" name=""/>
        <dsp:cNvSpPr/>
      </dsp:nvSpPr>
      <dsp:spPr>
        <a:xfrm>
          <a:off x="3115039" y="79304"/>
          <a:ext cx="1400383" cy="1069806"/>
        </a:xfrm>
        <a:prstGeom prst="ellipse">
          <a:avLst/>
        </a:prstGeom>
        <a:blipFill rotWithShape="0">
          <a:blip xmlns:r="http://schemas.openxmlformats.org/officeDocument/2006/relationships" r:embed="rId3"/>
          <a:stretch>
            <a:fillRect/>
          </a:stretch>
        </a:blip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27DC14A-E930-4E5A-9A47-EAECB43D9665}">
      <dsp:nvSpPr>
        <dsp:cNvPr id="0" name=""/>
        <dsp:cNvSpPr/>
      </dsp:nvSpPr>
      <dsp:spPr>
        <a:xfrm>
          <a:off x="4604809" y="0"/>
          <a:ext cx="1489769" cy="4331970"/>
        </a:xfrm>
        <a:prstGeom prst="roundRect">
          <a:avLst>
            <a:gd name="adj" fmla="val 1000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0">
          <a:noAutofit/>
        </a:bodyPr>
        <a:lstStyle/>
        <a:p>
          <a:pPr lvl="0" algn="ctr" defTabSz="622300">
            <a:lnSpc>
              <a:spcPct val="90000"/>
            </a:lnSpc>
            <a:spcBef>
              <a:spcPct val="0"/>
            </a:spcBef>
            <a:spcAft>
              <a:spcPct val="35000"/>
            </a:spcAft>
          </a:pPr>
          <a:r>
            <a:rPr lang="en-US" sz="1400" b="1" kern="1200" dirty="0" smtClean="0"/>
            <a:t>Controls</a:t>
          </a:r>
        </a:p>
        <a:p>
          <a:pPr lvl="0" algn="ctr" defTabSz="622300">
            <a:lnSpc>
              <a:spcPct val="100000"/>
            </a:lnSpc>
            <a:spcBef>
              <a:spcPct val="0"/>
            </a:spcBef>
            <a:spcAft>
              <a:spcPts val="300"/>
            </a:spcAft>
          </a:pPr>
          <a:r>
            <a:rPr lang="en-US" sz="1200" b="1" kern="1200" dirty="0" smtClean="0">
              <a:solidFill>
                <a:srgbClr val="FF0000"/>
              </a:solidFill>
            </a:rPr>
            <a:t>Motion Sensors</a:t>
          </a:r>
        </a:p>
        <a:p>
          <a:pPr lvl="0" algn="ctr" defTabSz="622300">
            <a:lnSpc>
              <a:spcPct val="100000"/>
            </a:lnSpc>
            <a:spcBef>
              <a:spcPct val="0"/>
            </a:spcBef>
            <a:spcAft>
              <a:spcPts val="300"/>
            </a:spcAft>
          </a:pPr>
          <a:r>
            <a:rPr lang="en-US" sz="1200" b="1" kern="1200" dirty="0" smtClean="0">
              <a:solidFill>
                <a:srgbClr val="FF0000"/>
              </a:solidFill>
            </a:rPr>
            <a:t>Occ. Sensors</a:t>
          </a:r>
        </a:p>
        <a:p>
          <a:pPr lvl="0" algn="ctr" defTabSz="622300">
            <a:lnSpc>
              <a:spcPct val="100000"/>
            </a:lnSpc>
            <a:spcBef>
              <a:spcPct val="0"/>
            </a:spcBef>
            <a:spcAft>
              <a:spcPts val="300"/>
            </a:spcAft>
          </a:pPr>
          <a:r>
            <a:rPr lang="en-US" sz="1200" b="1" kern="1200" dirty="0" smtClean="0">
              <a:solidFill>
                <a:srgbClr val="FF0000"/>
              </a:solidFill>
            </a:rPr>
            <a:t>Photo Sensors</a:t>
          </a:r>
        </a:p>
        <a:p>
          <a:pPr lvl="0" algn="ctr" defTabSz="622300">
            <a:lnSpc>
              <a:spcPct val="100000"/>
            </a:lnSpc>
            <a:spcBef>
              <a:spcPct val="0"/>
            </a:spcBef>
            <a:spcAft>
              <a:spcPts val="300"/>
            </a:spcAft>
          </a:pPr>
          <a:r>
            <a:rPr lang="en-US" sz="1200" b="1" kern="1200" dirty="0" smtClean="0">
              <a:solidFill>
                <a:srgbClr val="FF0000"/>
              </a:solidFill>
            </a:rPr>
            <a:t>Dimmers</a:t>
          </a:r>
        </a:p>
        <a:p>
          <a:pPr lvl="0" algn="ctr" defTabSz="622300">
            <a:lnSpc>
              <a:spcPct val="100000"/>
            </a:lnSpc>
            <a:spcBef>
              <a:spcPct val="0"/>
            </a:spcBef>
            <a:spcAft>
              <a:spcPts val="300"/>
            </a:spcAft>
          </a:pPr>
          <a:r>
            <a:rPr lang="en-US" sz="1200" b="1" kern="1200" dirty="0" smtClean="0">
              <a:solidFill>
                <a:srgbClr val="FF0000"/>
              </a:solidFill>
            </a:rPr>
            <a:t>Lighting Controls</a:t>
          </a:r>
        </a:p>
        <a:p>
          <a:pPr lvl="0" algn="ctr" defTabSz="622300">
            <a:lnSpc>
              <a:spcPct val="100000"/>
            </a:lnSpc>
            <a:spcBef>
              <a:spcPct val="0"/>
            </a:spcBef>
            <a:spcAft>
              <a:spcPts val="300"/>
            </a:spcAft>
          </a:pPr>
          <a:r>
            <a:rPr lang="en-US" sz="1200" b="1" kern="1200" dirty="0" smtClean="0">
              <a:solidFill>
                <a:srgbClr val="FF0000"/>
              </a:solidFill>
            </a:rPr>
            <a:t>Room Controls</a:t>
          </a:r>
        </a:p>
        <a:p>
          <a:pPr lvl="0" algn="ctr" defTabSz="622300">
            <a:lnSpc>
              <a:spcPct val="100000"/>
            </a:lnSpc>
            <a:spcBef>
              <a:spcPct val="0"/>
            </a:spcBef>
            <a:spcAft>
              <a:spcPts val="300"/>
            </a:spcAft>
          </a:pPr>
          <a:r>
            <a:rPr lang="en-US" sz="1200" b="1" kern="1200" dirty="0" smtClean="0">
              <a:solidFill>
                <a:srgbClr val="FF0000"/>
              </a:solidFill>
            </a:rPr>
            <a:t>Thermostats</a:t>
          </a:r>
        </a:p>
        <a:p>
          <a:pPr lvl="0" algn="ctr" defTabSz="622300">
            <a:lnSpc>
              <a:spcPct val="100000"/>
            </a:lnSpc>
            <a:spcBef>
              <a:spcPct val="0"/>
            </a:spcBef>
            <a:spcAft>
              <a:spcPts val="300"/>
            </a:spcAft>
          </a:pPr>
          <a:endParaRPr lang="en-US" sz="1200" b="1" kern="1200" dirty="0" smtClean="0">
            <a:solidFill>
              <a:srgbClr val="FF0000"/>
            </a:solidFill>
          </a:endParaRPr>
        </a:p>
        <a:p>
          <a:pPr lvl="0" algn="ctr" defTabSz="622300">
            <a:lnSpc>
              <a:spcPct val="90000"/>
            </a:lnSpc>
            <a:spcBef>
              <a:spcPct val="0"/>
            </a:spcBef>
            <a:spcAft>
              <a:spcPct val="35000"/>
            </a:spcAft>
          </a:pPr>
          <a:endParaRPr lang="en-US" sz="1400" b="1" kern="1200" dirty="0" smtClean="0"/>
        </a:p>
        <a:p>
          <a:pPr lvl="0" algn="ctr" defTabSz="622300">
            <a:lnSpc>
              <a:spcPct val="90000"/>
            </a:lnSpc>
            <a:spcBef>
              <a:spcPct val="0"/>
            </a:spcBef>
            <a:spcAft>
              <a:spcPct val="35000"/>
            </a:spcAft>
          </a:pPr>
          <a:endParaRPr lang="en-US" sz="1700" b="1" kern="1200" dirty="0" smtClean="0"/>
        </a:p>
        <a:p>
          <a:pPr lvl="0" algn="ctr" defTabSz="622300">
            <a:lnSpc>
              <a:spcPct val="90000"/>
            </a:lnSpc>
            <a:spcBef>
              <a:spcPct val="0"/>
            </a:spcBef>
            <a:spcAft>
              <a:spcPct val="35000"/>
            </a:spcAft>
          </a:pPr>
          <a:endParaRPr lang="en-US" sz="1700" b="1" kern="1200" dirty="0" smtClean="0"/>
        </a:p>
        <a:p>
          <a:pPr lvl="0" algn="ctr" defTabSz="622300">
            <a:lnSpc>
              <a:spcPct val="90000"/>
            </a:lnSpc>
            <a:spcBef>
              <a:spcPct val="0"/>
            </a:spcBef>
            <a:spcAft>
              <a:spcPct val="35000"/>
            </a:spcAft>
          </a:pPr>
          <a:endParaRPr lang="en-US" sz="1700" b="1" kern="1200" dirty="0" smtClean="0"/>
        </a:p>
        <a:p>
          <a:pPr lvl="0" algn="ctr" defTabSz="622300">
            <a:lnSpc>
              <a:spcPct val="90000"/>
            </a:lnSpc>
            <a:spcBef>
              <a:spcPct val="0"/>
            </a:spcBef>
            <a:spcAft>
              <a:spcPct val="35000"/>
            </a:spcAft>
          </a:pPr>
          <a:endParaRPr lang="en-US" sz="1700" b="1" kern="1200" dirty="0"/>
        </a:p>
      </dsp:txBody>
      <dsp:txXfrm>
        <a:off x="4604809" y="1732788"/>
        <a:ext cx="1489769" cy="1732788"/>
      </dsp:txXfrm>
    </dsp:sp>
    <dsp:sp modelId="{F0F7079D-024E-47FA-B6B2-7BFB82430B6A}">
      <dsp:nvSpPr>
        <dsp:cNvPr id="0" name=""/>
        <dsp:cNvSpPr/>
      </dsp:nvSpPr>
      <dsp:spPr>
        <a:xfrm>
          <a:off x="4649502" y="79304"/>
          <a:ext cx="1400383" cy="1069806"/>
        </a:xfrm>
        <a:prstGeom prst="ellipse">
          <a:avLst/>
        </a:prstGeom>
        <a:solidFill>
          <a:schemeClr val="accent2">
            <a:tint val="40000"/>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2C5ACEF-CC76-498D-A048-AE106D336F0B}">
      <dsp:nvSpPr>
        <dsp:cNvPr id="0" name=""/>
        <dsp:cNvSpPr/>
      </dsp:nvSpPr>
      <dsp:spPr>
        <a:xfrm>
          <a:off x="243839" y="3600928"/>
          <a:ext cx="5608320" cy="649795"/>
        </a:xfrm>
        <a:prstGeom prst="leftRightArrow">
          <a:avLst/>
        </a:prstGeom>
        <a:gradFill rotWithShape="1">
          <a:gsLst>
            <a:gs pos="0">
              <a:schemeClr val="dk1">
                <a:shade val="51000"/>
                <a:satMod val="130000"/>
              </a:schemeClr>
            </a:gs>
            <a:gs pos="80000">
              <a:schemeClr val="dk1">
                <a:shade val="93000"/>
                <a:satMod val="130000"/>
              </a:schemeClr>
            </a:gs>
            <a:gs pos="100000">
              <a:schemeClr val="dk1">
                <a:shade val="94000"/>
                <a:satMod val="135000"/>
              </a:schemeClr>
            </a:gs>
          </a:gsLst>
          <a:lin ang="16200000" scaled="0"/>
        </a:gradFill>
        <a:ln w="9525" cap="flat" cmpd="sng" algn="ctr">
          <a:solidFill>
            <a:schemeClr val="dk1">
              <a:shade val="95000"/>
              <a:satMod val="105000"/>
            </a:schemeClr>
          </a:solidFill>
          <a:prstDash val="solid"/>
        </a:ln>
        <a:effectLst>
          <a:outerShdw blurRad="40000" dist="23000" dir="5400000" rotWithShape="0">
            <a:srgbClr val="000000">
              <a:alpha val="35000"/>
            </a:srgbClr>
          </a:outerShdw>
        </a:effectLst>
      </dsp:spPr>
      <dsp:style>
        <a:lnRef idx="1">
          <a:schemeClr val="dk1"/>
        </a:lnRef>
        <a:fillRef idx="3">
          <a:schemeClr val="dk1"/>
        </a:fillRef>
        <a:effectRef idx="2">
          <a:schemeClr val="dk1"/>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1" y="0"/>
            <a:ext cx="3037628" cy="464184"/>
          </a:xfrm>
          <a:prstGeom prst="rect">
            <a:avLst/>
          </a:prstGeom>
          <a:noFill/>
          <a:ln w="9525">
            <a:noFill/>
            <a:miter lim="800000"/>
            <a:headEnd/>
            <a:tailEnd/>
          </a:ln>
        </p:spPr>
        <p:txBody>
          <a:bodyPr vert="horz" wrap="square" lIns="92839" tIns="46418" rIns="92839" bIns="46418" numCol="1" anchor="t" anchorCtr="0" compatLnSpc="1">
            <a:prstTxWarp prst="textNoShape">
              <a:avLst/>
            </a:prstTxWarp>
          </a:bodyPr>
          <a:lstStyle>
            <a:lvl1pPr defTabSz="929232" eaLnBrk="0" hangingPunct="0">
              <a:defRPr sz="1200">
                <a:latin typeface="Times" pitchFamily="18" charset="0"/>
              </a:defRPr>
            </a:lvl1pPr>
          </a:lstStyle>
          <a:p>
            <a:pPr>
              <a:defRPr/>
            </a:pPr>
            <a:endParaRPr lang="en-US" altLang="en-US" dirty="0"/>
          </a:p>
        </p:txBody>
      </p:sp>
      <p:sp>
        <p:nvSpPr>
          <p:cNvPr id="30723" name="Rectangle 3"/>
          <p:cNvSpPr>
            <a:spLocks noGrp="1" noChangeArrowheads="1"/>
          </p:cNvSpPr>
          <p:nvPr>
            <p:ph type="dt" sz="quarter" idx="1"/>
          </p:nvPr>
        </p:nvSpPr>
        <p:spPr bwMode="auto">
          <a:xfrm>
            <a:off x="3972772" y="0"/>
            <a:ext cx="3037628" cy="464184"/>
          </a:xfrm>
          <a:prstGeom prst="rect">
            <a:avLst/>
          </a:prstGeom>
          <a:noFill/>
          <a:ln w="9525">
            <a:noFill/>
            <a:miter lim="800000"/>
            <a:headEnd/>
            <a:tailEnd/>
          </a:ln>
        </p:spPr>
        <p:txBody>
          <a:bodyPr vert="horz" wrap="square" lIns="92839" tIns="46418" rIns="92839" bIns="46418" numCol="1" anchor="t" anchorCtr="0" compatLnSpc="1">
            <a:prstTxWarp prst="textNoShape">
              <a:avLst/>
            </a:prstTxWarp>
          </a:bodyPr>
          <a:lstStyle>
            <a:lvl1pPr algn="r" defTabSz="929232" eaLnBrk="0" hangingPunct="0">
              <a:defRPr sz="1200">
                <a:latin typeface="Times" pitchFamily="18" charset="0"/>
              </a:defRPr>
            </a:lvl1pPr>
          </a:lstStyle>
          <a:p>
            <a:pPr>
              <a:defRPr/>
            </a:pPr>
            <a:endParaRPr lang="en-US" altLang="en-US" dirty="0"/>
          </a:p>
        </p:txBody>
      </p:sp>
      <p:sp>
        <p:nvSpPr>
          <p:cNvPr id="30724" name="Rectangle 4"/>
          <p:cNvSpPr>
            <a:spLocks noGrp="1" noChangeArrowheads="1"/>
          </p:cNvSpPr>
          <p:nvPr>
            <p:ph type="ftr" sz="quarter" idx="2"/>
          </p:nvPr>
        </p:nvSpPr>
        <p:spPr bwMode="auto">
          <a:xfrm>
            <a:off x="1" y="8832216"/>
            <a:ext cx="3037628" cy="464184"/>
          </a:xfrm>
          <a:prstGeom prst="rect">
            <a:avLst/>
          </a:prstGeom>
          <a:noFill/>
          <a:ln w="9525">
            <a:noFill/>
            <a:miter lim="800000"/>
            <a:headEnd/>
            <a:tailEnd/>
          </a:ln>
        </p:spPr>
        <p:txBody>
          <a:bodyPr vert="horz" wrap="square" lIns="92839" tIns="46418" rIns="92839" bIns="46418" numCol="1" anchor="b" anchorCtr="0" compatLnSpc="1">
            <a:prstTxWarp prst="textNoShape">
              <a:avLst/>
            </a:prstTxWarp>
          </a:bodyPr>
          <a:lstStyle>
            <a:lvl1pPr defTabSz="929232" eaLnBrk="0" hangingPunct="0">
              <a:defRPr sz="1200">
                <a:latin typeface="Times" pitchFamily="18" charset="0"/>
              </a:defRPr>
            </a:lvl1pPr>
          </a:lstStyle>
          <a:p>
            <a:pPr>
              <a:defRPr/>
            </a:pPr>
            <a:endParaRPr lang="en-US" altLang="en-US" dirty="0"/>
          </a:p>
        </p:txBody>
      </p:sp>
      <p:sp>
        <p:nvSpPr>
          <p:cNvPr id="30725" name="Rectangle 5"/>
          <p:cNvSpPr>
            <a:spLocks noGrp="1" noChangeArrowheads="1"/>
          </p:cNvSpPr>
          <p:nvPr>
            <p:ph type="sldNum" sz="quarter" idx="3"/>
          </p:nvPr>
        </p:nvSpPr>
        <p:spPr bwMode="auto">
          <a:xfrm>
            <a:off x="3972772" y="8832216"/>
            <a:ext cx="3037628" cy="464184"/>
          </a:xfrm>
          <a:prstGeom prst="rect">
            <a:avLst/>
          </a:prstGeom>
          <a:noFill/>
          <a:ln w="9525">
            <a:noFill/>
            <a:miter lim="800000"/>
            <a:headEnd/>
            <a:tailEnd/>
          </a:ln>
        </p:spPr>
        <p:txBody>
          <a:bodyPr vert="horz" wrap="square" lIns="92839" tIns="46418" rIns="92839" bIns="46418" numCol="1" anchor="b" anchorCtr="0" compatLnSpc="1">
            <a:prstTxWarp prst="textNoShape">
              <a:avLst/>
            </a:prstTxWarp>
          </a:bodyPr>
          <a:lstStyle>
            <a:lvl1pPr algn="r" defTabSz="929232" eaLnBrk="0" hangingPunct="0">
              <a:defRPr sz="1200">
                <a:latin typeface="Times" pitchFamily="18" charset="0"/>
              </a:defRPr>
            </a:lvl1pPr>
          </a:lstStyle>
          <a:p>
            <a:pPr>
              <a:defRPr/>
            </a:pPr>
            <a:fld id="{31EEAF0E-5554-4B92-AAAE-FE7CA61ABB43}"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1" y="0"/>
            <a:ext cx="3037628" cy="464184"/>
          </a:xfrm>
          <a:prstGeom prst="rect">
            <a:avLst/>
          </a:prstGeom>
          <a:noFill/>
          <a:ln w="9525">
            <a:noFill/>
            <a:miter lim="800000"/>
            <a:headEnd/>
            <a:tailEnd/>
          </a:ln>
        </p:spPr>
        <p:txBody>
          <a:bodyPr vert="horz" wrap="square" lIns="92839" tIns="46418" rIns="92839" bIns="46418" numCol="1" anchor="t" anchorCtr="0" compatLnSpc="1">
            <a:prstTxWarp prst="textNoShape">
              <a:avLst/>
            </a:prstTxWarp>
          </a:bodyPr>
          <a:lstStyle>
            <a:lvl1pPr defTabSz="929232" eaLnBrk="0" hangingPunct="0">
              <a:defRPr sz="1200">
                <a:latin typeface="Times" pitchFamily="18" charset="0"/>
              </a:defRPr>
            </a:lvl1pPr>
          </a:lstStyle>
          <a:p>
            <a:pPr>
              <a:defRPr/>
            </a:pPr>
            <a:endParaRPr lang="en-US" altLang="en-US" dirty="0"/>
          </a:p>
        </p:txBody>
      </p:sp>
      <p:sp>
        <p:nvSpPr>
          <p:cNvPr id="11267" name="Rectangle 3"/>
          <p:cNvSpPr>
            <a:spLocks noGrp="1" noChangeArrowheads="1"/>
          </p:cNvSpPr>
          <p:nvPr>
            <p:ph type="dt" idx="1"/>
          </p:nvPr>
        </p:nvSpPr>
        <p:spPr bwMode="auto">
          <a:xfrm>
            <a:off x="3972772" y="0"/>
            <a:ext cx="3037628" cy="464184"/>
          </a:xfrm>
          <a:prstGeom prst="rect">
            <a:avLst/>
          </a:prstGeom>
          <a:noFill/>
          <a:ln w="9525">
            <a:noFill/>
            <a:miter lim="800000"/>
            <a:headEnd/>
            <a:tailEnd/>
          </a:ln>
        </p:spPr>
        <p:txBody>
          <a:bodyPr vert="horz" wrap="square" lIns="92839" tIns="46418" rIns="92839" bIns="46418" numCol="1" anchor="t" anchorCtr="0" compatLnSpc="1">
            <a:prstTxWarp prst="textNoShape">
              <a:avLst/>
            </a:prstTxWarp>
          </a:bodyPr>
          <a:lstStyle>
            <a:lvl1pPr algn="r" defTabSz="929232" eaLnBrk="0" hangingPunct="0">
              <a:defRPr sz="1200">
                <a:latin typeface="Times" pitchFamily="18" charset="0"/>
              </a:defRPr>
            </a:lvl1pPr>
          </a:lstStyle>
          <a:p>
            <a:pPr>
              <a:defRPr/>
            </a:pPr>
            <a:endParaRPr lang="en-US" altLang="en-US" dirty="0"/>
          </a:p>
        </p:txBody>
      </p:sp>
      <p:sp>
        <p:nvSpPr>
          <p:cNvPr id="28676" name="Rectangle 4"/>
          <p:cNvSpPr>
            <a:spLocks noGrp="1" noRot="1" noChangeAspect="1" noChangeArrowheads="1" noTextEdit="1"/>
          </p:cNvSpPr>
          <p:nvPr>
            <p:ph type="sldImg" idx="2"/>
          </p:nvPr>
        </p:nvSpPr>
        <p:spPr bwMode="auto">
          <a:xfrm>
            <a:off x="1182688" y="696913"/>
            <a:ext cx="4649787" cy="3487737"/>
          </a:xfrm>
          <a:prstGeom prst="rect">
            <a:avLst/>
          </a:prstGeom>
          <a:noFill/>
          <a:ln w="9525">
            <a:solidFill>
              <a:srgbClr val="000000"/>
            </a:solidFill>
            <a:miter lim="800000"/>
            <a:headEnd/>
            <a:tailEnd/>
          </a:ln>
        </p:spPr>
      </p:sp>
      <p:sp>
        <p:nvSpPr>
          <p:cNvPr id="11269" name="Rectangle 5"/>
          <p:cNvSpPr>
            <a:spLocks noGrp="1" noChangeArrowheads="1"/>
          </p:cNvSpPr>
          <p:nvPr>
            <p:ph type="body" sz="quarter" idx="3"/>
          </p:nvPr>
        </p:nvSpPr>
        <p:spPr bwMode="auto">
          <a:xfrm>
            <a:off x="935144" y="4416108"/>
            <a:ext cx="5140112" cy="4184016"/>
          </a:xfrm>
          <a:prstGeom prst="rect">
            <a:avLst/>
          </a:prstGeom>
          <a:noFill/>
          <a:ln w="9525">
            <a:noFill/>
            <a:miter lim="800000"/>
            <a:headEnd/>
            <a:tailEnd/>
          </a:ln>
        </p:spPr>
        <p:txBody>
          <a:bodyPr vert="horz" wrap="square" lIns="92839" tIns="46418" rIns="92839" bIns="46418"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1270" name="Rectangle 6"/>
          <p:cNvSpPr>
            <a:spLocks noGrp="1" noChangeArrowheads="1"/>
          </p:cNvSpPr>
          <p:nvPr>
            <p:ph type="ftr" sz="quarter" idx="4"/>
          </p:nvPr>
        </p:nvSpPr>
        <p:spPr bwMode="auto">
          <a:xfrm>
            <a:off x="1" y="8832216"/>
            <a:ext cx="3037628" cy="464184"/>
          </a:xfrm>
          <a:prstGeom prst="rect">
            <a:avLst/>
          </a:prstGeom>
          <a:noFill/>
          <a:ln w="9525">
            <a:noFill/>
            <a:miter lim="800000"/>
            <a:headEnd/>
            <a:tailEnd/>
          </a:ln>
        </p:spPr>
        <p:txBody>
          <a:bodyPr vert="horz" wrap="square" lIns="92839" tIns="46418" rIns="92839" bIns="46418" numCol="1" anchor="b" anchorCtr="0" compatLnSpc="1">
            <a:prstTxWarp prst="textNoShape">
              <a:avLst/>
            </a:prstTxWarp>
          </a:bodyPr>
          <a:lstStyle>
            <a:lvl1pPr defTabSz="929232" eaLnBrk="0" hangingPunct="0">
              <a:defRPr sz="1200">
                <a:latin typeface="Times" pitchFamily="18" charset="0"/>
              </a:defRPr>
            </a:lvl1pPr>
          </a:lstStyle>
          <a:p>
            <a:pPr>
              <a:defRPr/>
            </a:pPr>
            <a:endParaRPr lang="en-US" altLang="en-US" dirty="0"/>
          </a:p>
        </p:txBody>
      </p:sp>
      <p:sp>
        <p:nvSpPr>
          <p:cNvPr id="11271" name="Rectangle 7"/>
          <p:cNvSpPr>
            <a:spLocks noGrp="1" noChangeArrowheads="1"/>
          </p:cNvSpPr>
          <p:nvPr>
            <p:ph type="sldNum" sz="quarter" idx="5"/>
          </p:nvPr>
        </p:nvSpPr>
        <p:spPr bwMode="auto">
          <a:xfrm>
            <a:off x="3972772" y="8832216"/>
            <a:ext cx="3037628" cy="464184"/>
          </a:xfrm>
          <a:prstGeom prst="rect">
            <a:avLst/>
          </a:prstGeom>
          <a:noFill/>
          <a:ln w="9525">
            <a:noFill/>
            <a:miter lim="800000"/>
            <a:headEnd/>
            <a:tailEnd/>
          </a:ln>
        </p:spPr>
        <p:txBody>
          <a:bodyPr vert="horz" wrap="square" lIns="92839" tIns="46418" rIns="92839" bIns="46418" numCol="1" anchor="b" anchorCtr="0" compatLnSpc="1">
            <a:prstTxWarp prst="textNoShape">
              <a:avLst/>
            </a:prstTxWarp>
          </a:bodyPr>
          <a:lstStyle>
            <a:lvl1pPr algn="r" defTabSz="929232" eaLnBrk="0" hangingPunct="0">
              <a:defRPr sz="1200">
                <a:latin typeface="Times" pitchFamily="18" charset="0"/>
              </a:defRPr>
            </a:lvl1pPr>
          </a:lstStyle>
          <a:p>
            <a:pPr>
              <a:defRPr/>
            </a:pPr>
            <a:fld id="{AAC4DFC8-EAD7-42AE-9529-C0C21D2D35FF}"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Introduce self</a:t>
            </a:r>
            <a:r>
              <a:rPr lang="en-US" baseline="0" dirty="0" smtClean="0"/>
              <a:t> and subject.</a:t>
            </a:r>
            <a:endParaRPr lang="en-US" dirty="0"/>
          </a:p>
        </p:txBody>
      </p:sp>
      <p:sp>
        <p:nvSpPr>
          <p:cNvPr id="4" name="Slide Number Placeholder 3"/>
          <p:cNvSpPr>
            <a:spLocks noGrp="1"/>
          </p:cNvSpPr>
          <p:nvPr>
            <p:ph type="sldNum" sz="quarter" idx="10"/>
          </p:nvPr>
        </p:nvSpPr>
        <p:spPr/>
        <p:txBody>
          <a:bodyPr/>
          <a:lstStyle/>
          <a:p>
            <a:pPr>
              <a:defRPr/>
            </a:pPr>
            <a:fld id="{AAC4DFC8-EAD7-42AE-9529-C0C21D2D35FF}" type="slidenum">
              <a:rPr lang="en-US" altLang="en-US" smtClean="0"/>
              <a:pPr>
                <a:defRPr/>
              </a:pPr>
              <a:t>1</a:t>
            </a:fld>
            <a:endParaRPr lang="en-US"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pPr marL="0" marR="0" indent="0" algn="l" defTabSz="931717" rtl="0" eaLnBrk="1" fontAlgn="auto" latinLnBrk="0" hangingPunct="1">
              <a:lnSpc>
                <a:spcPct val="100000"/>
              </a:lnSpc>
              <a:spcBef>
                <a:spcPts val="0"/>
              </a:spcBef>
              <a:spcAft>
                <a:spcPts val="0"/>
              </a:spcAft>
              <a:buClrTx/>
              <a:buSzTx/>
              <a:buFont typeface="Arial" pitchFamily="34" charset="0"/>
              <a:buNone/>
              <a:tabLst/>
              <a:defRPr/>
            </a:pPr>
            <a:r>
              <a:rPr lang="en-US" sz="1400" b="1" kern="1200" dirty="0" smtClean="0">
                <a:solidFill>
                  <a:srgbClr val="00B050"/>
                </a:solidFill>
                <a:latin typeface="Times" pitchFamily="18" charset="0"/>
                <a:ea typeface="+mn-ea"/>
                <a:cs typeface="+mn-cs"/>
              </a:rPr>
              <a:t>Most equipment requires AC power conversion to DC:</a:t>
            </a:r>
            <a:r>
              <a:rPr lang="en-US" sz="1400" b="1" kern="1200" baseline="0" dirty="0" smtClean="0">
                <a:solidFill>
                  <a:srgbClr val="00B050"/>
                </a:solidFill>
                <a:latin typeface="Times" pitchFamily="18" charset="0"/>
                <a:ea typeface="+mn-ea"/>
                <a:cs typeface="+mn-cs"/>
              </a:rPr>
              <a:t> </a:t>
            </a:r>
          </a:p>
          <a:p>
            <a:pPr marL="0" marR="0" indent="0" algn="l" defTabSz="931717" rtl="0" eaLnBrk="1" fontAlgn="auto" latinLnBrk="0" hangingPunct="1">
              <a:lnSpc>
                <a:spcPct val="100000"/>
              </a:lnSpc>
              <a:spcBef>
                <a:spcPts val="0"/>
              </a:spcBef>
              <a:spcAft>
                <a:spcPts val="0"/>
              </a:spcAft>
              <a:buClrTx/>
              <a:buSzTx/>
              <a:buFont typeface="Arial" pitchFamily="34" charset="0"/>
              <a:buChar char="•"/>
              <a:tabLst/>
              <a:defRPr/>
            </a:pPr>
            <a:endParaRPr lang="en-US" sz="1400" b="1" kern="1200" baseline="0" dirty="0" smtClean="0">
              <a:solidFill>
                <a:srgbClr val="00B050"/>
              </a:solidFill>
              <a:latin typeface="Times" pitchFamily="18" charset="0"/>
              <a:ea typeface="+mn-ea"/>
              <a:cs typeface="+mn-cs"/>
            </a:endParaRPr>
          </a:p>
          <a:p>
            <a:pPr marL="457200" marR="0" lvl="1" indent="0" algn="l" defTabSz="931717" rtl="0" eaLnBrk="1" fontAlgn="auto" latinLnBrk="0" hangingPunct="1">
              <a:lnSpc>
                <a:spcPct val="100000"/>
              </a:lnSpc>
              <a:spcBef>
                <a:spcPts val="0"/>
              </a:spcBef>
              <a:spcAft>
                <a:spcPts val="0"/>
              </a:spcAft>
              <a:buClrTx/>
              <a:buSzTx/>
              <a:buFont typeface="Arial" pitchFamily="34" charset="0"/>
              <a:buChar char="•"/>
              <a:tabLst/>
              <a:defRPr/>
            </a:pPr>
            <a:r>
              <a:rPr lang="en-US" dirty="0" smtClean="0"/>
              <a:t>  All microprocessors require direct current and many devices operate internally on dc power since it can be precisely regulated for sensitive components. </a:t>
            </a:r>
          </a:p>
          <a:p>
            <a:pPr marL="457200" marR="0" lvl="1" indent="0" algn="l" defTabSz="931717" rtl="0" eaLnBrk="1" fontAlgn="auto" latinLnBrk="0" hangingPunct="1">
              <a:lnSpc>
                <a:spcPct val="100000"/>
              </a:lnSpc>
              <a:spcBef>
                <a:spcPts val="0"/>
              </a:spcBef>
              <a:spcAft>
                <a:spcPts val="0"/>
              </a:spcAft>
              <a:buClrTx/>
              <a:buSzTx/>
              <a:buFont typeface="Arial" pitchFamily="34" charset="0"/>
              <a:buChar char="•"/>
              <a:tabLst/>
              <a:defRPr/>
            </a:pPr>
            <a:endParaRPr lang="en-US" dirty="0" smtClean="0"/>
          </a:p>
          <a:p>
            <a:pPr marL="457200" marR="0" lvl="1" indent="0" algn="l" defTabSz="931717" rtl="0" eaLnBrk="1" fontAlgn="auto" latinLnBrk="0" hangingPunct="1">
              <a:lnSpc>
                <a:spcPct val="100000"/>
              </a:lnSpc>
              <a:spcBef>
                <a:spcPts val="0"/>
              </a:spcBef>
              <a:spcAft>
                <a:spcPts val="0"/>
              </a:spcAft>
              <a:buClrTx/>
              <a:buSzTx/>
              <a:buFont typeface="Arial" pitchFamily="34" charset="0"/>
              <a:buChar char="•"/>
              <a:tabLst/>
              <a:defRPr/>
            </a:pPr>
            <a:r>
              <a:rPr lang="en-US" dirty="0" smtClean="0"/>
              <a:t>  Building electrical systems are fed with ac that is converted to dc at every fluorescent ballast, computer system power supply, and other electronic device. </a:t>
            </a:r>
          </a:p>
          <a:p>
            <a:pPr marL="457200" marR="0" lvl="1" indent="0" algn="l" defTabSz="931717" rtl="0" eaLnBrk="1" fontAlgn="auto" latinLnBrk="0" hangingPunct="1">
              <a:lnSpc>
                <a:spcPct val="100000"/>
              </a:lnSpc>
              <a:spcBef>
                <a:spcPts val="0"/>
              </a:spcBef>
              <a:spcAft>
                <a:spcPts val="0"/>
              </a:spcAft>
              <a:buClrTx/>
              <a:buSzTx/>
              <a:buFont typeface="Arial" pitchFamily="34" charset="0"/>
              <a:buChar char="•"/>
              <a:tabLst/>
              <a:defRPr/>
            </a:pPr>
            <a:endParaRPr lang="en-US" dirty="0" smtClean="0"/>
          </a:p>
          <a:p>
            <a:pPr marL="457200" marR="0" lvl="1" indent="0" algn="l" defTabSz="931717" rtl="0" eaLnBrk="1" fontAlgn="auto" latinLnBrk="0" hangingPunct="1">
              <a:lnSpc>
                <a:spcPct val="100000"/>
              </a:lnSpc>
              <a:spcBef>
                <a:spcPts val="0"/>
              </a:spcBef>
              <a:spcAft>
                <a:spcPts val="0"/>
              </a:spcAft>
              <a:buClrTx/>
              <a:buSzTx/>
              <a:buFont typeface="Arial" pitchFamily="34" charset="0"/>
              <a:buChar char="•"/>
              <a:tabLst/>
              <a:defRPr/>
            </a:pPr>
            <a:r>
              <a:rPr lang="en-US" dirty="0" smtClean="0"/>
              <a:t>  As one specialty electronics manufacturer put it, "dc is the blood of electronics.“</a:t>
            </a:r>
          </a:p>
          <a:p>
            <a:pPr marL="0" marR="0" indent="0" algn="l" defTabSz="931717" rtl="0" eaLnBrk="1" fontAlgn="auto" latinLnBrk="0" hangingPunct="1">
              <a:lnSpc>
                <a:spcPct val="100000"/>
              </a:lnSpc>
              <a:spcBef>
                <a:spcPts val="0"/>
              </a:spcBef>
              <a:spcAft>
                <a:spcPts val="0"/>
              </a:spcAft>
              <a:buClrTx/>
              <a:buSzTx/>
              <a:buFont typeface="Arial" pitchFamily="34" charset="0"/>
              <a:buChar char="•"/>
              <a:tabLst/>
              <a:defRPr/>
            </a:pPr>
            <a:endParaRPr lang="en-US" dirty="0" smtClean="0"/>
          </a:p>
          <a:p>
            <a:pPr>
              <a:buFont typeface="Arial" pitchFamily="34" charset="0"/>
              <a:buNone/>
            </a:pPr>
            <a:r>
              <a:rPr lang="en-US" sz="1400" b="1" dirty="0" smtClean="0"/>
              <a:t>Distributed generation natively produces DC power:</a:t>
            </a:r>
            <a:r>
              <a:rPr lang="en-US" b="1" dirty="0" smtClean="0"/>
              <a:t> </a:t>
            </a:r>
          </a:p>
          <a:p>
            <a:pPr>
              <a:buFont typeface="Arial" pitchFamily="34" charset="0"/>
              <a:buChar char="•"/>
            </a:pPr>
            <a:endParaRPr lang="en-US" b="1" dirty="0" smtClean="0"/>
          </a:p>
          <a:p>
            <a:pPr lvl="1">
              <a:buFont typeface="Arial" pitchFamily="34" charset="0"/>
              <a:buChar char="•"/>
            </a:pPr>
            <a:r>
              <a:rPr lang="en-US" dirty="0" smtClean="0"/>
              <a:t>  Many distributed generation sources such as photovoltaic cells and fuel cells – and advanced energy storage systems (batteries, flywheels, and ultra capacitors) – produce energy in the form of dc power. </a:t>
            </a:r>
          </a:p>
          <a:p>
            <a:pPr lvl="1">
              <a:buFont typeface="Arial" pitchFamily="34" charset="0"/>
              <a:buChar char="•"/>
            </a:pPr>
            <a:endParaRPr lang="en-US" dirty="0" smtClean="0"/>
          </a:p>
          <a:p>
            <a:pPr lvl="1">
              <a:buFont typeface="Arial" pitchFamily="34" charset="0"/>
              <a:buChar char="•"/>
            </a:pPr>
            <a:r>
              <a:rPr lang="en-US" dirty="0" smtClean="0"/>
              <a:t>  Other devices can also be suited to dc output, such as microturbines and wind turbines. </a:t>
            </a:r>
          </a:p>
          <a:p>
            <a:pPr lvl="1">
              <a:buFont typeface="Arial" pitchFamily="34" charset="0"/>
              <a:buChar char="•"/>
            </a:pPr>
            <a:endParaRPr lang="en-US" dirty="0" smtClean="0"/>
          </a:p>
          <a:p>
            <a:pPr lvl="1">
              <a:buFont typeface="Arial" pitchFamily="34" charset="0"/>
              <a:buChar char="•"/>
            </a:pPr>
            <a:r>
              <a:rPr lang="en-US" dirty="0" smtClean="0"/>
              <a:t>  Even hybrid vehicles such as the Toyota Prius could serve as dc generators in emergencies with the right equipment to connect them to the electrical system.</a:t>
            </a:r>
          </a:p>
          <a:p>
            <a:pPr lvl="1">
              <a:buFont typeface="Arial" pitchFamily="34" charset="0"/>
              <a:buChar char="•"/>
            </a:pPr>
            <a:endParaRPr lang="en-US" dirty="0" smtClean="0"/>
          </a:p>
          <a:p>
            <a:pPr lvl="1">
              <a:buFont typeface="Arial" pitchFamily="34" charset="0"/>
              <a:buNone/>
            </a:pPr>
            <a:r>
              <a:rPr lang="en-US" sz="1400" b="1" dirty="0" smtClean="0"/>
              <a:t>Electricity is stored and/or delivered as DC:  </a:t>
            </a:r>
          </a:p>
          <a:p>
            <a:pPr lvl="1">
              <a:buFont typeface="Arial" pitchFamily="34" charset="0"/>
              <a:buChar char="•"/>
            </a:pPr>
            <a:endParaRPr lang="en-US" sz="1400" b="1" kern="1200" dirty="0" smtClean="0">
              <a:solidFill>
                <a:schemeClr val="tx1"/>
              </a:solidFill>
              <a:latin typeface="Times" pitchFamily="18" charset="0"/>
              <a:ea typeface="+mn-ea"/>
              <a:cs typeface="+mn-cs"/>
            </a:endParaRPr>
          </a:p>
          <a:p>
            <a:pPr lvl="1">
              <a:buFont typeface="Arial" pitchFamily="34" charset="0"/>
              <a:buChar char="•"/>
            </a:pPr>
            <a:r>
              <a:rPr lang="en-US" sz="1200" kern="1200" dirty="0" smtClean="0">
                <a:solidFill>
                  <a:schemeClr val="tx1"/>
                </a:solidFill>
                <a:latin typeface="Times" pitchFamily="18" charset="0"/>
                <a:ea typeface="+mn-ea"/>
                <a:cs typeface="+mn-cs"/>
              </a:rPr>
              <a:t>  Storage devices such as batteries, flywheels and capacitors store and deliver dc power.   </a:t>
            </a:r>
          </a:p>
          <a:p>
            <a:pPr lvl="1">
              <a:buFont typeface="Arial" pitchFamily="34" charset="0"/>
              <a:buChar char="•"/>
            </a:pPr>
            <a:endParaRPr lang="en-US" sz="1200" kern="1200" dirty="0" smtClean="0">
              <a:solidFill>
                <a:schemeClr val="tx1"/>
              </a:solidFill>
              <a:latin typeface="Times" pitchFamily="18" charset="0"/>
              <a:ea typeface="+mn-ea"/>
              <a:cs typeface="+mn-cs"/>
            </a:endParaRPr>
          </a:p>
          <a:p>
            <a:pPr lvl="1">
              <a:buFont typeface="Arial" pitchFamily="34" charset="0"/>
              <a:buChar char="•"/>
            </a:pPr>
            <a:r>
              <a:rPr lang="en-US" sz="1200" kern="1200" dirty="0" smtClean="0">
                <a:solidFill>
                  <a:schemeClr val="tx1"/>
                </a:solidFill>
                <a:latin typeface="Times" pitchFamily="18" charset="0"/>
                <a:ea typeface="+mn-ea"/>
                <a:cs typeface="+mn-cs"/>
              </a:rPr>
              <a:t>  </a:t>
            </a:r>
            <a:r>
              <a:rPr lang="en-US" dirty="0" smtClean="0"/>
              <a:t>This again helps avoid unnecessary conversions between ac and dc. </a:t>
            </a:r>
          </a:p>
          <a:p>
            <a:pPr lvl="1">
              <a:buFont typeface="Arial" pitchFamily="34" charset="0"/>
              <a:buChar char="•"/>
            </a:pPr>
            <a:endParaRPr lang="en-US" dirty="0" smtClean="0"/>
          </a:p>
          <a:p>
            <a:pPr lvl="1">
              <a:buFont typeface="Arial" pitchFamily="34" charset="0"/>
              <a:buNone/>
            </a:pPr>
            <a:r>
              <a:rPr lang="en-US" sz="1400" b="1" dirty="0" smtClean="0"/>
              <a:t>DC Distribution improves energy efficiency &amp; reliability: </a:t>
            </a:r>
          </a:p>
          <a:p>
            <a:pPr lvl="1">
              <a:buFont typeface="Arial" pitchFamily="34" charset="0"/>
              <a:buNone/>
            </a:pPr>
            <a:endParaRPr lang="en-US" sz="1400" b="1" kern="1200" dirty="0" smtClean="0">
              <a:solidFill>
                <a:schemeClr val="tx1"/>
              </a:solidFill>
              <a:latin typeface="Times" pitchFamily="18" charset="0"/>
              <a:ea typeface="+mn-ea"/>
              <a:cs typeface="+mn-cs"/>
            </a:endParaRPr>
          </a:p>
          <a:p>
            <a:pPr lvl="1">
              <a:buFont typeface="Arial" pitchFamily="34" charset="0"/>
              <a:buChar char="•"/>
            </a:pPr>
            <a:r>
              <a:rPr lang="en-US" sz="1400" b="1" kern="1200" dirty="0" smtClean="0">
                <a:solidFill>
                  <a:schemeClr val="tx1"/>
                </a:solidFill>
                <a:latin typeface="Times" pitchFamily="18" charset="0"/>
                <a:ea typeface="+mn-ea"/>
                <a:cs typeface="+mn-cs"/>
              </a:rPr>
              <a:t>  </a:t>
            </a:r>
            <a:r>
              <a:rPr lang="en-US" sz="1200" kern="1200" dirty="0" smtClean="0">
                <a:solidFill>
                  <a:schemeClr val="tx1"/>
                </a:solidFill>
                <a:latin typeface="Times" pitchFamily="18" charset="0"/>
                <a:ea typeface="+mn-ea"/>
                <a:cs typeface="+mn-cs"/>
              </a:rPr>
              <a:t>Improved power electronics allow dc power to be converted easily and efficiently to different voltage levels. </a:t>
            </a:r>
          </a:p>
          <a:p>
            <a:pPr lvl="1">
              <a:buFont typeface="Arial" pitchFamily="34" charset="0"/>
              <a:buChar char="•"/>
            </a:pPr>
            <a:endParaRPr lang="en-US" sz="1200" kern="1200" dirty="0" smtClean="0">
              <a:solidFill>
                <a:schemeClr val="tx1"/>
              </a:solidFill>
              <a:latin typeface="Times" pitchFamily="18" charset="0"/>
              <a:ea typeface="+mn-ea"/>
              <a:cs typeface="+mn-cs"/>
            </a:endParaRPr>
          </a:p>
          <a:p>
            <a:pPr lvl="1">
              <a:buFont typeface="Arial" pitchFamily="34" charset="0"/>
              <a:buChar char="•"/>
            </a:pPr>
            <a:r>
              <a:rPr lang="en-US" sz="1200" kern="1200" dirty="0" smtClean="0">
                <a:solidFill>
                  <a:schemeClr val="tx1"/>
                </a:solidFill>
                <a:latin typeface="Times" pitchFamily="18" charset="0"/>
                <a:ea typeface="+mn-ea"/>
                <a:cs typeface="+mn-cs"/>
              </a:rPr>
              <a:t>  Component improvements enable greater efficiency than in the past, and improve the economics of hybrid ac-dc systems. </a:t>
            </a:r>
          </a:p>
          <a:p>
            <a:pPr>
              <a:buFont typeface="Arial" pitchFamily="34" charset="0"/>
              <a:buChar char="•"/>
            </a:pPr>
            <a:endParaRPr lang="en-US" sz="1200" kern="1200" dirty="0" smtClean="0">
              <a:solidFill>
                <a:schemeClr val="tx1"/>
              </a:solidFill>
              <a:latin typeface="Times" pitchFamily="18" charset="0"/>
              <a:ea typeface="+mn-ea"/>
              <a:cs typeface="+mn-cs"/>
            </a:endParaRPr>
          </a:p>
          <a:p>
            <a:pPr lvl="1">
              <a:buFont typeface="Arial" pitchFamily="34" charset="0"/>
              <a:buChar char="•"/>
            </a:pPr>
            <a:r>
              <a:rPr lang="en-US" sz="1200" kern="1200" dirty="0" smtClean="0">
                <a:solidFill>
                  <a:schemeClr val="tx1"/>
                </a:solidFill>
                <a:latin typeface="Times" pitchFamily="18" charset="0"/>
                <a:ea typeface="+mn-ea"/>
                <a:cs typeface="+mn-cs"/>
              </a:rPr>
              <a:t>  Although improved el</a:t>
            </a:r>
            <a:r>
              <a:rPr lang="en-US" dirty="0" smtClean="0"/>
              <a:t>ectronics also enhance ac-only systems, such enabling technology makes the dc power delivery option feasible as well.</a:t>
            </a:r>
          </a:p>
          <a:p>
            <a:pPr>
              <a:buFont typeface="Arial" pitchFamily="34" charset="0"/>
              <a:buChar char="•"/>
            </a:pPr>
            <a:endParaRPr lang="en-US" dirty="0" smtClean="0"/>
          </a:p>
          <a:p>
            <a:pPr>
              <a:buFont typeface="Arial" pitchFamily="34" charset="0"/>
              <a:buNone/>
            </a:pPr>
            <a:r>
              <a:rPr lang="en-US" sz="1400" b="1" dirty="0" smtClean="0"/>
              <a:t>DC power could help power hybrid automobiles, transit buses, and commercial fleets:</a:t>
            </a:r>
          </a:p>
          <a:p>
            <a:pPr>
              <a:buFont typeface="Arial" pitchFamily="34" charset="0"/>
              <a:buNone/>
            </a:pPr>
            <a:endParaRPr lang="en-US" sz="1400" b="1" dirty="0" smtClean="0"/>
          </a:p>
          <a:p>
            <a:pPr lvl="1">
              <a:buFont typeface="Arial" pitchFamily="34" charset="0"/>
              <a:buChar char="•"/>
            </a:pPr>
            <a:r>
              <a:rPr lang="en-US" dirty="0" smtClean="0"/>
              <a:t>  Plug-in hybrid vehicles can go greater distances on electricity than today's hybrids since they have larger batteries. </a:t>
            </a:r>
          </a:p>
          <a:p>
            <a:pPr lvl="1">
              <a:buFont typeface="Arial" pitchFamily="34" charset="0"/>
              <a:buChar char="•"/>
            </a:pPr>
            <a:endParaRPr lang="en-US" dirty="0" smtClean="0"/>
          </a:p>
          <a:p>
            <a:pPr lvl="1">
              <a:buFont typeface="Arial" pitchFamily="34" charset="0"/>
              <a:buChar char="•"/>
            </a:pPr>
            <a:r>
              <a:rPr lang="en-US" dirty="0" smtClean="0"/>
              <a:t>  These batteries store dc power, so charging them with electricity from solar photovoltaic arrays and other distributed sources could reduce reliance on gasoline…</a:t>
            </a:r>
          </a:p>
          <a:p>
            <a:pPr lvl="1">
              <a:buFont typeface="Arial" pitchFamily="34" charset="0"/>
              <a:buChar char="•"/>
            </a:pPr>
            <a:endParaRPr lang="en-US" dirty="0" smtClean="0"/>
          </a:p>
          <a:p>
            <a:pPr lvl="1">
              <a:buFont typeface="Arial" pitchFamily="34" charset="0"/>
              <a:buChar char="•"/>
            </a:pPr>
            <a:r>
              <a:rPr lang="en-US" dirty="0" smtClean="0"/>
              <a:t>  …enhancing security and emergency preparedness.</a:t>
            </a:r>
          </a:p>
          <a:p>
            <a:pPr lvl="1">
              <a:buFont typeface="Arial" pitchFamily="34" charset="0"/>
              <a:buChar char="•"/>
            </a:pPr>
            <a:endParaRPr lang="en-US" dirty="0" smtClean="0"/>
          </a:p>
        </p:txBody>
      </p:sp>
      <p:sp>
        <p:nvSpPr>
          <p:cNvPr id="4" name="Slide Number Placeholder 3"/>
          <p:cNvSpPr>
            <a:spLocks noGrp="1"/>
          </p:cNvSpPr>
          <p:nvPr>
            <p:ph type="sldNum" sz="quarter" idx="10"/>
          </p:nvPr>
        </p:nvSpPr>
        <p:spPr/>
        <p:txBody>
          <a:bodyPr/>
          <a:lstStyle/>
          <a:p>
            <a:fld id="{4D92E26A-9AE3-4226-AEB3-FA28899D9D1F}"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62500" lnSpcReduction="20000"/>
          </a:bodyPr>
          <a:lstStyle/>
          <a:p>
            <a:pPr algn="l" defTabSz="931717" eaLnBrk="1" fontAlgn="auto" hangingPunct="1">
              <a:spcBef>
                <a:spcPts val="0"/>
              </a:spcBef>
              <a:spcAft>
                <a:spcPts val="0"/>
              </a:spcAft>
              <a:buFont typeface="Arial" pitchFamily="34" charset="0"/>
              <a:buNone/>
              <a:defRPr/>
            </a:pPr>
            <a:r>
              <a:rPr lang="en-US" sz="1200" b="1" kern="1200" dirty="0" smtClean="0">
                <a:solidFill>
                  <a:schemeClr val="tx1"/>
                </a:solidFill>
                <a:latin typeface="Times" pitchFamily="18" charset="0"/>
                <a:ea typeface="+mn-ea"/>
                <a:cs typeface="+mn-cs"/>
              </a:rPr>
              <a:t>Improved Power Electronics:  </a:t>
            </a:r>
          </a:p>
          <a:p>
            <a:pPr algn="l" defTabSz="931717" eaLnBrk="1" fontAlgn="auto" hangingPunct="1">
              <a:spcBef>
                <a:spcPts val="0"/>
              </a:spcBef>
              <a:spcAft>
                <a:spcPts val="0"/>
              </a:spcAft>
              <a:buFont typeface="Arial" pitchFamily="34" charset="0"/>
              <a:buNone/>
              <a:defRPr/>
            </a:pPr>
            <a:endParaRPr lang="en-US" sz="1200" b="1" kern="1200" dirty="0" smtClean="0">
              <a:solidFill>
                <a:schemeClr val="tx1"/>
              </a:solidFill>
              <a:latin typeface="Times" pitchFamily="18" charset="0"/>
              <a:ea typeface="+mn-ea"/>
              <a:cs typeface="+mn-cs"/>
            </a:endParaRPr>
          </a:p>
          <a:p>
            <a:pPr lvl="1" algn="l" defTabSz="931717" eaLnBrk="1" fontAlgn="auto" hangingPunct="1">
              <a:spcBef>
                <a:spcPts val="0"/>
              </a:spcBef>
              <a:spcAft>
                <a:spcPts val="0"/>
              </a:spcAft>
              <a:buFont typeface="Arial" pitchFamily="34" charset="0"/>
              <a:buChar char="•"/>
              <a:defRPr/>
            </a:pPr>
            <a:r>
              <a:rPr lang="en-US" sz="1200" b="1" kern="1200" dirty="0" smtClean="0">
                <a:solidFill>
                  <a:schemeClr val="tx1"/>
                </a:solidFill>
                <a:latin typeface="Times" pitchFamily="18" charset="0"/>
                <a:ea typeface="+mn-ea"/>
                <a:cs typeface="+mn-cs"/>
              </a:rPr>
              <a:t>  </a:t>
            </a:r>
            <a:r>
              <a:rPr lang="en-US" sz="1200" kern="1200" dirty="0" smtClean="0">
                <a:solidFill>
                  <a:schemeClr val="tx1"/>
                </a:solidFill>
                <a:latin typeface="Times" pitchFamily="18" charset="0"/>
                <a:ea typeface="+mn-ea"/>
                <a:cs typeface="+mn-cs"/>
              </a:rPr>
              <a:t>Increasingly, equipment operates on dc, requiring conversion from ac sources.</a:t>
            </a:r>
          </a:p>
          <a:p>
            <a:pPr lvl="1" algn="l" defTabSz="931717" eaLnBrk="1" fontAlgn="auto" hangingPunct="1">
              <a:spcBef>
                <a:spcPts val="0"/>
              </a:spcBef>
              <a:spcAft>
                <a:spcPts val="0"/>
              </a:spcAft>
              <a:buFont typeface="Arial" pitchFamily="34" charset="0"/>
              <a:buChar char="•"/>
              <a:defRPr/>
            </a:pPr>
            <a:endParaRPr lang="en-US" sz="1200" kern="1200" dirty="0" smtClean="0">
              <a:solidFill>
                <a:schemeClr val="tx1"/>
              </a:solidFill>
              <a:latin typeface="Times" pitchFamily="18" charset="0"/>
              <a:ea typeface="+mn-ea"/>
              <a:cs typeface="+mn-cs"/>
            </a:endParaRPr>
          </a:p>
          <a:p>
            <a:pPr lvl="1" algn="l" defTabSz="931717" eaLnBrk="1" fontAlgn="auto" hangingPunct="1">
              <a:spcBef>
                <a:spcPts val="0"/>
              </a:spcBef>
              <a:spcAft>
                <a:spcPts val="0"/>
              </a:spcAft>
              <a:buFont typeface="Arial" pitchFamily="34" charset="0"/>
              <a:buChar char="•"/>
              <a:defRPr/>
            </a:pPr>
            <a:r>
              <a:rPr lang="en-US" sz="1200" kern="1200" dirty="0" smtClean="0">
                <a:solidFill>
                  <a:schemeClr val="tx1"/>
                </a:solidFill>
                <a:latin typeface="Times" pitchFamily="18" charset="0"/>
                <a:ea typeface="+mn-ea"/>
                <a:cs typeface="+mn-cs"/>
              </a:rPr>
              <a:t>  All microprocessors require direct current and many devices operate internally on dc power since it can be precisely regulated for sensitive components. </a:t>
            </a:r>
          </a:p>
          <a:p>
            <a:pPr lvl="1" algn="l" defTabSz="931717" eaLnBrk="1" fontAlgn="auto" hangingPunct="1">
              <a:spcBef>
                <a:spcPts val="0"/>
              </a:spcBef>
              <a:spcAft>
                <a:spcPts val="0"/>
              </a:spcAft>
              <a:buFont typeface="Arial" pitchFamily="34" charset="0"/>
              <a:buChar char="•"/>
              <a:defRPr/>
            </a:pPr>
            <a:endParaRPr lang="en-US" sz="1200" kern="1200" dirty="0" smtClean="0">
              <a:solidFill>
                <a:schemeClr val="tx1"/>
              </a:solidFill>
              <a:latin typeface="Times" pitchFamily="18" charset="0"/>
              <a:ea typeface="+mn-ea"/>
              <a:cs typeface="+mn-cs"/>
            </a:endParaRPr>
          </a:p>
          <a:p>
            <a:pPr lvl="1" algn="l" defTabSz="931717" eaLnBrk="1" fontAlgn="auto" hangingPunct="1">
              <a:spcBef>
                <a:spcPts val="0"/>
              </a:spcBef>
              <a:spcAft>
                <a:spcPts val="0"/>
              </a:spcAft>
              <a:buFont typeface="Arial" pitchFamily="34" charset="0"/>
              <a:buChar char="•"/>
              <a:defRPr/>
            </a:pPr>
            <a:r>
              <a:rPr lang="en-US" sz="1200" kern="1200" dirty="0" smtClean="0">
                <a:solidFill>
                  <a:schemeClr val="tx1"/>
                </a:solidFill>
                <a:latin typeface="Times" pitchFamily="18" charset="0"/>
                <a:ea typeface="+mn-ea"/>
                <a:cs typeface="+mn-cs"/>
              </a:rPr>
              <a:t>  Building electrical systems are fed with ac that is converted to dc at every fluorescent ballast, LED driver, computer power supply, and other electronic device.</a:t>
            </a:r>
          </a:p>
          <a:p>
            <a:pPr lvl="1" algn="l" defTabSz="931717" eaLnBrk="1" fontAlgn="auto" hangingPunct="1">
              <a:spcBef>
                <a:spcPts val="0"/>
              </a:spcBef>
              <a:spcAft>
                <a:spcPts val="0"/>
              </a:spcAft>
              <a:buFont typeface="Arial" pitchFamily="34" charset="0"/>
              <a:buChar char="•"/>
              <a:defRPr/>
            </a:pPr>
            <a:endParaRPr lang="en-US" sz="1200" kern="1200" dirty="0" smtClean="0">
              <a:solidFill>
                <a:schemeClr val="tx1"/>
              </a:solidFill>
              <a:latin typeface="Times" pitchFamily="18" charset="0"/>
              <a:ea typeface="+mn-ea"/>
              <a:cs typeface="+mn-cs"/>
            </a:endParaRPr>
          </a:p>
          <a:p>
            <a:pPr lvl="1" algn="l" defTabSz="931717" eaLnBrk="1" fontAlgn="auto" hangingPunct="1">
              <a:spcBef>
                <a:spcPts val="0"/>
              </a:spcBef>
              <a:spcAft>
                <a:spcPts val="0"/>
              </a:spcAft>
              <a:buFont typeface="Arial" pitchFamily="34" charset="0"/>
              <a:buChar char="•"/>
              <a:defRPr/>
            </a:pPr>
            <a:r>
              <a:rPr lang="en-US" sz="1200" kern="1200" dirty="0" smtClean="0">
                <a:solidFill>
                  <a:schemeClr val="tx1"/>
                </a:solidFill>
                <a:latin typeface="Times" pitchFamily="18" charset="0"/>
                <a:ea typeface="+mn-ea"/>
                <a:cs typeface="+mn-cs"/>
              </a:rPr>
              <a:t>  As one specialty electronics manufacturer put it, "dc is the life-blood of electronics.“</a:t>
            </a:r>
          </a:p>
          <a:p>
            <a:pPr algn="l" defTabSz="931717" eaLnBrk="1" fontAlgn="auto" hangingPunct="1">
              <a:spcBef>
                <a:spcPts val="0"/>
              </a:spcBef>
              <a:spcAft>
                <a:spcPts val="0"/>
              </a:spcAft>
              <a:buFont typeface="Arial" pitchFamily="34" charset="0"/>
              <a:buNone/>
              <a:defRPr/>
            </a:pPr>
            <a:endParaRPr lang="en-US" dirty="0" smtClean="0"/>
          </a:p>
          <a:p>
            <a:pPr algn="l" defTabSz="931717" eaLnBrk="1" fontAlgn="auto" hangingPunct="1">
              <a:spcBef>
                <a:spcPts val="0"/>
              </a:spcBef>
              <a:spcAft>
                <a:spcPts val="0"/>
              </a:spcAft>
              <a:buFont typeface="Arial" pitchFamily="34" charset="0"/>
              <a:buNone/>
              <a:defRPr/>
            </a:pPr>
            <a:r>
              <a:rPr lang="en-US" dirty="0" smtClean="0"/>
              <a:t>  </a:t>
            </a:r>
            <a:r>
              <a:rPr lang="en-US" b="1" dirty="0" smtClean="0"/>
              <a:t>The evolution of DC architectures:</a:t>
            </a:r>
            <a:r>
              <a:rPr lang="en-US" b="1" baseline="0" dirty="0" smtClean="0"/>
              <a:t>  </a:t>
            </a:r>
          </a:p>
          <a:p>
            <a:pPr algn="l" defTabSz="931717" eaLnBrk="1" fontAlgn="auto" hangingPunct="1">
              <a:spcBef>
                <a:spcPts val="0"/>
              </a:spcBef>
              <a:spcAft>
                <a:spcPts val="0"/>
              </a:spcAft>
              <a:buFont typeface="Arial" pitchFamily="34" charset="0"/>
              <a:buNone/>
              <a:defRPr/>
            </a:pPr>
            <a:endParaRPr lang="en-US" b="1" baseline="0" dirty="0" smtClean="0"/>
          </a:p>
          <a:p>
            <a:pPr lvl="1" algn="l" defTabSz="931717" eaLnBrk="1" fontAlgn="auto" hangingPunct="1">
              <a:spcBef>
                <a:spcPts val="0"/>
              </a:spcBef>
              <a:spcAft>
                <a:spcPts val="0"/>
              </a:spcAft>
              <a:buFont typeface="Arial" pitchFamily="34" charset="0"/>
              <a:buChar char="•"/>
              <a:defRPr/>
            </a:pPr>
            <a:r>
              <a:rPr lang="en-US" b="1" baseline="0" dirty="0" smtClean="0"/>
              <a:t>  </a:t>
            </a:r>
            <a:r>
              <a:rPr lang="en-US" dirty="0" smtClean="0"/>
              <a:t>New DC Power architectures can avoid the 5-20% wasted energy incurred with unnecessary ac-dc power conversions </a:t>
            </a:r>
          </a:p>
          <a:p>
            <a:pPr algn="l" defTabSz="931717" eaLnBrk="1" fontAlgn="auto" hangingPunct="1">
              <a:spcBef>
                <a:spcPts val="0"/>
              </a:spcBef>
              <a:spcAft>
                <a:spcPts val="0"/>
              </a:spcAft>
              <a:buFont typeface="Arial" pitchFamily="34" charset="0"/>
              <a:buNone/>
              <a:defRPr/>
            </a:pPr>
            <a:endParaRPr lang="en-US" sz="1200" kern="1200" dirty="0" smtClean="0">
              <a:solidFill>
                <a:schemeClr val="tx1"/>
              </a:solidFill>
              <a:latin typeface="Times" pitchFamily="18" charset="0"/>
              <a:ea typeface="+mn-ea"/>
              <a:cs typeface="+mn-cs"/>
            </a:endParaRPr>
          </a:p>
          <a:p>
            <a:pPr algn="l">
              <a:buFont typeface="Arial" pitchFamily="34" charset="0"/>
              <a:buNone/>
            </a:pPr>
            <a:r>
              <a:rPr lang="en-US" sz="1200" b="1" kern="1200" dirty="0" smtClean="0">
                <a:solidFill>
                  <a:schemeClr val="tx1"/>
                </a:solidFill>
                <a:latin typeface="Times" pitchFamily="18" charset="0"/>
                <a:ea typeface="+mn-ea"/>
                <a:cs typeface="+mn-cs"/>
              </a:rPr>
              <a:t>  DC Power Distribution:  </a:t>
            </a:r>
          </a:p>
          <a:p>
            <a:pPr algn="l">
              <a:buFont typeface="Arial" pitchFamily="34" charset="0"/>
              <a:buNone/>
            </a:pPr>
            <a:endParaRPr lang="en-US" sz="1200" b="1" kern="1200" dirty="0" smtClean="0">
              <a:solidFill>
                <a:schemeClr val="tx1"/>
              </a:solidFill>
              <a:latin typeface="Times" pitchFamily="18" charset="0"/>
              <a:ea typeface="+mn-ea"/>
              <a:cs typeface="+mn-cs"/>
            </a:endParaRPr>
          </a:p>
          <a:p>
            <a:pPr lvl="1" algn="l">
              <a:buFont typeface="Arial" pitchFamily="34" charset="0"/>
              <a:buChar char="•"/>
            </a:pPr>
            <a:r>
              <a:rPr lang="en-US" sz="1200" b="1" kern="1200" dirty="0" smtClean="0">
                <a:solidFill>
                  <a:schemeClr val="tx1"/>
                </a:solidFill>
                <a:latin typeface="Times" pitchFamily="18" charset="0"/>
                <a:ea typeface="+mn-ea"/>
                <a:cs typeface="+mn-cs"/>
              </a:rPr>
              <a:t>  </a:t>
            </a:r>
            <a:r>
              <a:rPr lang="en-US" sz="1200" kern="1200" dirty="0" smtClean="0">
                <a:solidFill>
                  <a:schemeClr val="tx1"/>
                </a:solidFill>
                <a:latin typeface="Times" pitchFamily="18" charset="0"/>
                <a:ea typeface="+mn-ea"/>
                <a:cs typeface="+mn-cs"/>
              </a:rPr>
              <a:t>DC power delivery can enhance micro-grid system integration, operation, and performance. </a:t>
            </a:r>
          </a:p>
          <a:p>
            <a:pPr lvl="1" algn="l">
              <a:buFont typeface="Arial" pitchFamily="34" charset="0"/>
              <a:buChar char="•"/>
            </a:pPr>
            <a:endParaRPr lang="en-US" sz="1200" kern="1200" dirty="0" smtClean="0">
              <a:solidFill>
                <a:schemeClr val="tx1"/>
              </a:solidFill>
              <a:latin typeface="Times" pitchFamily="18" charset="0"/>
              <a:ea typeface="+mn-ea"/>
              <a:cs typeface="+mn-cs"/>
            </a:endParaRPr>
          </a:p>
          <a:p>
            <a:pPr lvl="1" algn="l">
              <a:buFont typeface="Arial" pitchFamily="34" charset="0"/>
              <a:buChar char="•"/>
            </a:pPr>
            <a:r>
              <a:rPr lang="en-US" sz="1200" kern="1200" dirty="0" smtClean="0">
                <a:solidFill>
                  <a:schemeClr val="tx1"/>
                </a:solidFill>
                <a:latin typeface="Times" pitchFamily="18" charset="0"/>
                <a:ea typeface="+mn-ea"/>
                <a:cs typeface="+mn-cs"/>
              </a:rPr>
              <a:t>  A number of attributes make dc power delivery appealing for use in micro-grids. With dc distribution, solid-state switching can quickly interrupt faults, making for better reliability and power quality. </a:t>
            </a:r>
          </a:p>
          <a:p>
            <a:pPr lvl="1" algn="l">
              <a:buFont typeface="Arial" pitchFamily="34" charset="0"/>
              <a:buChar char="•"/>
            </a:pPr>
            <a:endParaRPr lang="en-US" sz="1200" kern="1200" dirty="0" smtClean="0">
              <a:solidFill>
                <a:schemeClr val="tx1"/>
              </a:solidFill>
              <a:latin typeface="Times" pitchFamily="18" charset="0"/>
              <a:ea typeface="+mn-ea"/>
              <a:cs typeface="+mn-cs"/>
            </a:endParaRPr>
          </a:p>
          <a:p>
            <a:pPr lvl="1" algn="l">
              <a:buFont typeface="Arial" pitchFamily="34" charset="0"/>
              <a:buChar char="•"/>
            </a:pPr>
            <a:r>
              <a:rPr lang="en-US" sz="1200" kern="1200" dirty="0" smtClean="0">
                <a:solidFill>
                  <a:schemeClr val="tx1"/>
                </a:solidFill>
                <a:latin typeface="Times" pitchFamily="18" charset="0"/>
                <a:ea typeface="+mn-ea"/>
                <a:cs typeface="+mn-cs"/>
              </a:rPr>
              <a:t>  If tied into the ac transmission system, a dc power micro-grid makes it easier to avoid back-feeding surplus generation and fault contributions into the bulk utility system (by the use of a rectifier that only allows one-way power flow). </a:t>
            </a:r>
          </a:p>
          <a:p>
            <a:pPr lvl="1" algn="l">
              <a:buFont typeface="Arial" pitchFamily="34" charset="0"/>
              <a:buChar char="•"/>
            </a:pPr>
            <a:endParaRPr lang="en-US" sz="1200" kern="1200" dirty="0" smtClean="0">
              <a:solidFill>
                <a:schemeClr val="tx1"/>
              </a:solidFill>
              <a:latin typeface="Times" pitchFamily="18" charset="0"/>
              <a:ea typeface="+mn-ea"/>
              <a:cs typeface="+mn-cs"/>
            </a:endParaRPr>
          </a:p>
          <a:p>
            <a:pPr lvl="1" algn="l">
              <a:buFont typeface="Arial" pitchFamily="34" charset="0"/>
              <a:buChar char="•"/>
            </a:pPr>
            <a:r>
              <a:rPr lang="en-US" sz="1200" kern="1200" dirty="0" smtClean="0">
                <a:solidFill>
                  <a:schemeClr val="tx1"/>
                </a:solidFill>
                <a:latin typeface="Times" pitchFamily="18" charset="0"/>
                <a:ea typeface="+mn-ea"/>
                <a:cs typeface="+mn-cs"/>
              </a:rPr>
              <a:t>  In addition, in a low-voltage dc system, such as would be suitable for a home or group of homes, a line or wire of a given size and voltage rating can transmit more dc power than ac power.</a:t>
            </a:r>
          </a:p>
        </p:txBody>
      </p:sp>
      <p:sp>
        <p:nvSpPr>
          <p:cNvPr id="4" name="Slide Number Placeholder 3"/>
          <p:cNvSpPr>
            <a:spLocks noGrp="1"/>
          </p:cNvSpPr>
          <p:nvPr>
            <p:ph type="sldNum" sz="quarter" idx="10"/>
          </p:nvPr>
        </p:nvSpPr>
        <p:spPr/>
        <p:txBody>
          <a:bodyPr/>
          <a:lstStyle/>
          <a:p>
            <a:fld id="{4D92E26A-9AE3-4226-AEB3-FA28899D9D1F}"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a:normAutofit fontScale="92500"/>
          </a:bodyPr>
          <a:lstStyle/>
          <a:p>
            <a:pPr algn="l"/>
            <a:r>
              <a:rPr lang="en-US" sz="1200" b="1" kern="1200" dirty="0" smtClean="0">
                <a:latin typeface="Arial" charset="0"/>
                <a:ea typeface="+mn-ea"/>
                <a:cs typeface="+mn-cs"/>
              </a:rPr>
              <a:t>DC Accelerates Net Zero Attainment:</a:t>
            </a:r>
          </a:p>
          <a:p>
            <a:pPr algn="ctr"/>
            <a:endParaRPr lang="en-US" b="1" i="0" dirty="0" smtClean="0">
              <a:latin typeface="Arial" pitchFamily="34" charset="0"/>
            </a:endParaRPr>
          </a:p>
          <a:p>
            <a:pPr lvl="1">
              <a:spcBef>
                <a:spcPts val="0"/>
              </a:spcBef>
              <a:spcAft>
                <a:spcPts val="1200"/>
              </a:spcAft>
              <a:buFont typeface="Arial" pitchFamily="34" charset="0"/>
              <a:buChar char="•"/>
            </a:pPr>
            <a:r>
              <a:rPr lang="en-US" dirty="0" smtClean="0">
                <a:latin typeface="Arial" pitchFamily="34" charset="0"/>
              </a:rPr>
              <a:t>  The new Energy Economy is also bringing in a new set of goals that are supported widely by both political and commercial interests.</a:t>
            </a:r>
          </a:p>
          <a:p>
            <a:pPr lvl="1">
              <a:spcBef>
                <a:spcPts val="0"/>
              </a:spcBef>
              <a:spcAft>
                <a:spcPts val="1200"/>
              </a:spcAft>
              <a:buFont typeface="Arial" pitchFamily="34" charset="0"/>
              <a:buChar char="•"/>
            </a:pPr>
            <a:endParaRPr lang="en-US" dirty="0" smtClean="0">
              <a:latin typeface="Arial" pitchFamily="34" charset="0"/>
            </a:endParaRPr>
          </a:p>
          <a:p>
            <a:pPr lvl="1">
              <a:spcBef>
                <a:spcPts val="0"/>
              </a:spcBef>
              <a:spcAft>
                <a:spcPts val="1200"/>
              </a:spcAft>
              <a:buFont typeface="Arial" pitchFamily="34" charset="0"/>
              <a:buChar char="•"/>
            </a:pPr>
            <a:r>
              <a:rPr lang="en-US" dirty="0" smtClean="0">
                <a:latin typeface="Arial" pitchFamily="34" charset="0"/>
              </a:rPr>
              <a:t>  Perhaps the most visible of these goals is the desire for Net Zero Energy Buildings.</a:t>
            </a:r>
          </a:p>
          <a:p>
            <a:pPr lvl="1">
              <a:spcBef>
                <a:spcPts val="0"/>
              </a:spcBef>
              <a:spcAft>
                <a:spcPts val="1200"/>
              </a:spcAft>
              <a:buFont typeface="Arial" pitchFamily="34" charset="0"/>
              <a:buChar char="•"/>
            </a:pPr>
            <a:endParaRPr lang="en-US" dirty="0" smtClean="0">
              <a:latin typeface="Arial" pitchFamily="34" charset="0"/>
            </a:endParaRPr>
          </a:p>
          <a:p>
            <a:pPr lvl="1">
              <a:spcBef>
                <a:spcPts val="0"/>
              </a:spcBef>
              <a:spcAft>
                <a:spcPts val="1200"/>
              </a:spcAft>
              <a:buFont typeface="Arial" pitchFamily="34" charset="0"/>
              <a:buChar char="•"/>
            </a:pPr>
            <a:r>
              <a:rPr lang="en-US" dirty="0" smtClean="0">
                <a:latin typeface="Arial" pitchFamily="34" charset="0"/>
              </a:rPr>
              <a:t>  Consideration of this design goal requires new approaches to design, energy infrastructure, and power control and management.</a:t>
            </a:r>
          </a:p>
          <a:p>
            <a:pPr lvl="1">
              <a:spcBef>
                <a:spcPts val="0"/>
              </a:spcBef>
              <a:spcAft>
                <a:spcPts val="1200"/>
              </a:spcAft>
              <a:buFont typeface="Arial" pitchFamily="34" charset="0"/>
              <a:buChar char="•"/>
            </a:pPr>
            <a:endParaRPr lang="en-US" dirty="0" smtClean="0">
              <a:latin typeface="Arial" pitchFamily="34" charset="0"/>
            </a:endParaRPr>
          </a:p>
          <a:p>
            <a:pPr lvl="1">
              <a:spcBef>
                <a:spcPts val="0"/>
              </a:spcBef>
              <a:spcAft>
                <a:spcPts val="1200"/>
              </a:spcAft>
              <a:buFont typeface="Arial" pitchFamily="34" charset="0"/>
              <a:buChar char="•"/>
            </a:pPr>
            <a:r>
              <a:rPr lang="en-US" dirty="0" smtClean="0">
                <a:latin typeface="Arial" pitchFamily="34" charset="0"/>
              </a:rPr>
              <a:t>  Most organizations espousing such goals have relatively ambitious timelines.</a:t>
            </a:r>
          </a:p>
          <a:p>
            <a:pPr lvl="1">
              <a:spcBef>
                <a:spcPts val="0"/>
              </a:spcBef>
              <a:spcAft>
                <a:spcPts val="1200"/>
              </a:spcAft>
              <a:buFont typeface="Arial" pitchFamily="34" charset="0"/>
              <a:buChar char="•"/>
            </a:pPr>
            <a:endParaRPr lang="en-US" dirty="0" smtClean="0">
              <a:latin typeface="Arial" pitchFamily="34" charset="0"/>
            </a:endParaRPr>
          </a:p>
          <a:p>
            <a:pPr lvl="1">
              <a:spcBef>
                <a:spcPts val="0"/>
              </a:spcBef>
              <a:spcAft>
                <a:spcPts val="1200"/>
              </a:spcAft>
              <a:buFont typeface="Arial" pitchFamily="34" charset="0"/>
              <a:buChar char="•"/>
            </a:pPr>
            <a:r>
              <a:rPr lang="en-US" dirty="0" smtClean="0">
                <a:latin typeface="Arial" pitchFamily="34" charset="0"/>
              </a:rPr>
              <a:t>  The Emerge Alliance believes that an aggressive move toward the use of DC microgrid platforms can reduce the cost and time needed to reach these goals.</a:t>
            </a:r>
          </a:p>
          <a:p>
            <a:pPr lvl="1">
              <a:spcBef>
                <a:spcPts val="0"/>
              </a:spcBef>
              <a:spcAft>
                <a:spcPts val="1200"/>
              </a:spcAft>
              <a:buFont typeface="Arial" pitchFamily="34" charset="0"/>
              <a:buChar char="•"/>
            </a:pPr>
            <a:endParaRPr lang="en-US" dirty="0" smtClean="0">
              <a:latin typeface="Arial" pitchFamily="34" charset="0"/>
            </a:endParaRPr>
          </a:p>
          <a:p>
            <a:pPr lvl="1">
              <a:spcBef>
                <a:spcPts val="0"/>
              </a:spcBef>
              <a:spcAft>
                <a:spcPts val="1200"/>
              </a:spcAft>
              <a:buFont typeface="Arial" pitchFamily="34" charset="0"/>
              <a:buChar char="•"/>
            </a:pPr>
            <a:r>
              <a:rPr lang="en-US" dirty="0" smtClean="0">
                <a:latin typeface="Arial" pitchFamily="34" charset="0"/>
              </a:rPr>
              <a:t>  First by improving the yield of natively generated DC or non-synchronized AC</a:t>
            </a:r>
          </a:p>
          <a:p>
            <a:pPr lvl="1">
              <a:spcBef>
                <a:spcPts val="0"/>
              </a:spcBef>
              <a:spcAft>
                <a:spcPts val="1200"/>
              </a:spcAft>
              <a:buFont typeface="Arial" pitchFamily="34" charset="0"/>
              <a:buChar char="•"/>
            </a:pPr>
            <a:endParaRPr lang="en-US" dirty="0" smtClean="0">
              <a:latin typeface="Arial" pitchFamily="34" charset="0"/>
            </a:endParaRPr>
          </a:p>
          <a:p>
            <a:pPr lvl="1">
              <a:spcBef>
                <a:spcPts val="0"/>
              </a:spcBef>
              <a:spcAft>
                <a:spcPts val="1200"/>
              </a:spcAft>
              <a:buFont typeface="Arial" pitchFamily="34" charset="0"/>
              <a:buChar char="•"/>
            </a:pPr>
            <a:r>
              <a:rPr lang="en-US" dirty="0" smtClean="0">
                <a:latin typeface="Arial" pitchFamily="34" charset="0"/>
              </a:rPr>
              <a:t>  And second, by reducing the losses associated with distributing this energy to the load devices needing the power.</a:t>
            </a:r>
          </a:p>
          <a:p>
            <a:pPr lvl="1">
              <a:spcBef>
                <a:spcPts val="0"/>
              </a:spcBef>
              <a:spcAft>
                <a:spcPts val="1200"/>
              </a:spcAft>
              <a:buFont typeface="Arial" pitchFamily="34" charset="0"/>
              <a:buChar char="•"/>
            </a:pPr>
            <a:endParaRPr lang="en-US" dirty="0" smtClean="0">
              <a:latin typeface="Arial" pitchFamily="34" charset="0"/>
            </a:endParaRPr>
          </a:p>
          <a:p>
            <a:pPr lvl="1">
              <a:spcBef>
                <a:spcPts val="0"/>
              </a:spcBef>
              <a:spcAft>
                <a:spcPts val="1200"/>
              </a:spcAft>
              <a:buFont typeface="Arial" pitchFamily="34" charset="0"/>
              <a:buChar char="•"/>
            </a:pPr>
            <a:r>
              <a:rPr lang="en-US" dirty="0" smtClean="0">
                <a:latin typeface="Arial" pitchFamily="34" charset="0"/>
              </a:rPr>
              <a:t>  The combined effect of both can move the equilibrium point of achieving Net Zero Energy closer in timing and affordability.</a:t>
            </a:r>
          </a:p>
        </p:txBody>
      </p:sp>
      <p:sp>
        <p:nvSpPr>
          <p:cNvPr id="52228" name="Slide Number Placeholder 3"/>
          <p:cNvSpPr>
            <a:spLocks noGrp="1"/>
          </p:cNvSpPr>
          <p:nvPr>
            <p:ph type="sldNum" sz="quarter" idx="5"/>
          </p:nvPr>
        </p:nvSpPr>
        <p:spPr bwMode="auto">
          <a:noFill/>
          <a:ln>
            <a:miter lim="800000"/>
            <a:headEnd/>
            <a:tailEnd/>
          </a:ln>
        </p:spPr>
        <p:txBody>
          <a:bodyPr/>
          <a:lstStyle/>
          <a:p>
            <a:fld id="{3DFCD1F8-DCF8-4AB6-9FBB-EBEC9FF3D6B0}" type="slidenum">
              <a:rPr lang="en-US" smtClean="0">
                <a:latin typeface="Arial" pitchFamily="34" charset="0"/>
              </a:rPr>
              <a:pPr/>
              <a:t>4</a:t>
            </a:fld>
            <a:endParaRPr lang="en-US" dirty="0"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ChangeArrowheads="1" noTextEdit="1"/>
          </p:cNvSpPr>
          <p:nvPr>
            <p:ph type="sldImg"/>
          </p:nvPr>
        </p:nvSpPr>
        <p:spPr>
          <a:xfrm>
            <a:off x="1155700" y="496888"/>
            <a:ext cx="4648200" cy="3486150"/>
          </a:xfrm>
          <a:ln/>
        </p:spPr>
      </p:sp>
      <p:sp>
        <p:nvSpPr>
          <p:cNvPr id="39938" name="Rectangle 3"/>
          <p:cNvSpPr>
            <a:spLocks noGrp="1" noChangeArrowheads="1"/>
          </p:cNvSpPr>
          <p:nvPr>
            <p:ph type="body" idx="1"/>
          </p:nvPr>
        </p:nvSpPr>
        <p:spPr>
          <a:xfrm>
            <a:off x="658340" y="4144276"/>
            <a:ext cx="5607684" cy="4182427"/>
          </a:xfrm>
          <a:noFill/>
          <a:ln/>
        </p:spPr>
        <p:txBody>
          <a:bodyPr/>
          <a:lstStyle/>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r>
              <a:rPr lang="en-US" sz="1200" b="1" dirty="0" smtClean="0">
                <a:latin typeface="Arial" charset="0"/>
              </a:rPr>
              <a:t>Challenge of Existing Buildings:</a:t>
            </a:r>
          </a:p>
          <a:p>
            <a:pPr lvl="0">
              <a:buFont typeface="Arial" pitchFamily="34" charset="0"/>
              <a:buNone/>
            </a:pPr>
            <a:endParaRPr lang="en-US" dirty="0" smtClean="0"/>
          </a:p>
          <a:p>
            <a:pPr lvl="1">
              <a:spcBef>
                <a:spcPts val="0"/>
              </a:spcBef>
              <a:spcAft>
                <a:spcPts val="1200"/>
              </a:spcAft>
              <a:buFont typeface="Arial" pitchFamily="34" charset="0"/>
              <a:buChar char="•"/>
            </a:pPr>
            <a:r>
              <a:rPr lang="en-US" dirty="0" smtClean="0"/>
              <a:t>  Many individuals and groups are now focusing on the Challenge of existing buildings…</a:t>
            </a:r>
          </a:p>
          <a:p>
            <a:pPr lvl="1">
              <a:spcBef>
                <a:spcPts val="0"/>
              </a:spcBef>
              <a:spcAft>
                <a:spcPts val="1200"/>
              </a:spcAft>
              <a:buFont typeface="Arial" pitchFamily="34" charset="0"/>
              <a:buChar char="•"/>
            </a:pPr>
            <a:endParaRPr lang="en-US" dirty="0" smtClean="0"/>
          </a:p>
          <a:p>
            <a:pPr lvl="1">
              <a:spcBef>
                <a:spcPts val="0"/>
              </a:spcBef>
              <a:spcAft>
                <a:spcPts val="1200"/>
              </a:spcAft>
              <a:buFont typeface="Arial" pitchFamily="34" charset="0"/>
              <a:buChar char="•"/>
            </a:pPr>
            <a:r>
              <a:rPr lang="en-US" dirty="0" smtClean="0"/>
              <a:t>  …in terms of Sustainability with LEED for Existing Buildings… </a:t>
            </a:r>
          </a:p>
          <a:p>
            <a:pPr lvl="1">
              <a:spcBef>
                <a:spcPts val="0"/>
              </a:spcBef>
              <a:spcAft>
                <a:spcPts val="1200"/>
              </a:spcAft>
              <a:buFont typeface="Arial" pitchFamily="34" charset="0"/>
              <a:buChar char="•"/>
            </a:pPr>
            <a:endParaRPr lang="en-US" dirty="0" smtClean="0"/>
          </a:p>
          <a:p>
            <a:pPr lvl="1">
              <a:spcBef>
                <a:spcPts val="0"/>
              </a:spcBef>
              <a:spcAft>
                <a:spcPts val="1200"/>
              </a:spcAft>
              <a:buFont typeface="Arial" pitchFamily="34" charset="0"/>
              <a:buChar char="•"/>
            </a:pPr>
            <a:r>
              <a:rPr lang="en-US" dirty="0" smtClean="0"/>
              <a:t>  …and Deep Retrofits for energy in existing buildings</a:t>
            </a:r>
          </a:p>
          <a:p>
            <a:pPr lvl="1">
              <a:spcBef>
                <a:spcPts val="0"/>
              </a:spcBef>
              <a:spcAft>
                <a:spcPts val="1200"/>
              </a:spcAft>
              <a:buFont typeface="Arial" pitchFamily="34" charset="0"/>
              <a:buChar char="•"/>
            </a:pPr>
            <a:endParaRPr lang="en-US" dirty="0" smtClean="0"/>
          </a:p>
          <a:p>
            <a:pPr lvl="1">
              <a:spcBef>
                <a:spcPts val="0"/>
              </a:spcBef>
              <a:spcAft>
                <a:spcPts val="1200"/>
              </a:spcAft>
              <a:buFont typeface="Arial" pitchFamily="34" charset="0"/>
              <a:buChar char="•"/>
            </a:pPr>
            <a:r>
              <a:rPr lang="en-US" dirty="0" smtClean="0"/>
              <a:t>  Just one example of a group creating strategies for existing buildings is in Philadelphia…</a:t>
            </a:r>
          </a:p>
          <a:p>
            <a:pPr lvl="1">
              <a:spcBef>
                <a:spcPts val="0"/>
              </a:spcBef>
              <a:spcAft>
                <a:spcPts val="1200"/>
              </a:spcAft>
              <a:buFont typeface="Arial" pitchFamily="34" charset="0"/>
              <a:buChar char="•"/>
            </a:pPr>
            <a:endParaRPr lang="en-US" dirty="0" smtClean="0"/>
          </a:p>
          <a:p>
            <a:pPr lvl="1">
              <a:spcBef>
                <a:spcPts val="0"/>
              </a:spcBef>
              <a:spcAft>
                <a:spcPts val="1200"/>
              </a:spcAft>
              <a:buFont typeface="Arial" pitchFamily="34" charset="0"/>
              <a:buChar char="•"/>
            </a:pPr>
            <a:r>
              <a:rPr lang="en-US" dirty="0" smtClean="0"/>
              <a:t>  …where the U.S. Dept of Energy has funded an “Innovation Hub” for existing buildings, called the Energy Efficiency for Buildings Hub</a:t>
            </a:r>
            <a:r>
              <a:rPr lang="en-US" baseline="0" dirty="0" smtClean="0"/>
              <a:t> </a:t>
            </a:r>
            <a:r>
              <a:rPr lang="en-US" dirty="0" smtClean="0"/>
              <a:t>(or EEB HUB)</a:t>
            </a:r>
          </a:p>
          <a:p>
            <a:pPr marL="233900" indent="-233900">
              <a:spcBef>
                <a:spcPct val="0"/>
              </a:spcBef>
              <a:buFont typeface="Arial" pitchFamily="34" charset="0"/>
              <a:buChar char="•"/>
              <a:tabLst>
                <a:tab pos="233900" algn="l"/>
              </a:tabLst>
            </a:pPr>
            <a:endParaRPr lang="en-US" dirty="0" smtClean="0">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ChangeArrowheads="1" noTextEdit="1"/>
          </p:cNvSpPr>
          <p:nvPr>
            <p:ph type="sldImg"/>
          </p:nvPr>
        </p:nvSpPr>
        <p:spPr>
          <a:xfrm>
            <a:off x="1155700" y="496888"/>
            <a:ext cx="4648200" cy="3486150"/>
          </a:xfrm>
          <a:ln/>
        </p:spPr>
      </p:sp>
      <p:sp>
        <p:nvSpPr>
          <p:cNvPr id="39938" name="Rectangle 3"/>
          <p:cNvSpPr>
            <a:spLocks noGrp="1" noChangeArrowheads="1"/>
          </p:cNvSpPr>
          <p:nvPr>
            <p:ph type="body" idx="1"/>
          </p:nvPr>
        </p:nvSpPr>
        <p:spPr>
          <a:xfrm>
            <a:off x="658340" y="4144276"/>
            <a:ext cx="5607684" cy="4182427"/>
          </a:xfrm>
          <a:noFill/>
          <a:ln/>
        </p:spPr>
        <p:txBody>
          <a:bodyPr/>
          <a:lstStyle/>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r>
              <a:rPr lang="en-US" sz="1200" b="1" dirty="0" smtClean="0">
                <a:latin typeface="Arial" charset="0"/>
              </a:rPr>
              <a:t>Microgrid Networks Are Emerging:</a:t>
            </a:r>
          </a:p>
          <a:p>
            <a:pPr lvl="0">
              <a:buFont typeface="Arial" pitchFamily="34" charset="0"/>
              <a:buNone/>
            </a:pPr>
            <a:endParaRPr lang="en-US" dirty="0" smtClean="0"/>
          </a:p>
          <a:p>
            <a:pPr lvl="1">
              <a:buFont typeface="Arial" pitchFamily="34" charset="0"/>
              <a:buChar char="•"/>
            </a:pPr>
            <a:r>
              <a:rPr lang="en-US" dirty="0" smtClean="0"/>
              <a:t>  The power equation is one of the key facets linking Building Design to national electrical “Smart Grid” efforts</a:t>
            </a:r>
          </a:p>
          <a:p>
            <a:pPr lvl="1">
              <a:buFont typeface="Arial" pitchFamily="34" charset="0"/>
              <a:buChar char="•"/>
            </a:pPr>
            <a:endParaRPr lang="en-US" dirty="0" smtClean="0"/>
          </a:p>
          <a:p>
            <a:pPr lvl="1">
              <a:buFont typeface="Arial" pitchFamily="34" charset="0"/>
              <a:buChar char="•"/>
            </a:pPr>
            <a:r>
              <a:rPr lang="en-US" dirty="0" smtClean="0"/>
              <a:t>  The way we generate and use power </a:t>
            </a:r>
            <a:r>
              <a:rPr lang="en-US" u="sng" dirty="0" smtClean="0"/>
              <a:t>IN</a:t>
            </a:r>
            <a:r>
              <a:rPr lang="en-US" dirty="0" smtClean="0"/>
              <a:t> our buildings --- A “Microgrid” approach…</a:t>
            </a:r>
          </a:p>
          <a:p>
            <a:pPr lvl="1">
              <a:buFont typeface="Arial" pitchFamily="34" charset="0"/>
              <a:buChar char="•"/>
            </a:pPr>
            <a:endParaRPr lang="en-US" dirty="0" smtClean="0"/>
          </a:p>
          <a:p>
            <a:pPr lvl="1">
              <a:buFont typeface="Arial" pitchFamily="34" charset="0"/>
              <a:buChar char="•"/>
            </a:pPr>
            <a:r>
              <a:rPr lang="en-US" dirty="0" smtClean="0"/>
              <a:t>  …</a:t>
            </a:r>
            <a:r>
              <a:rPr lang="en-US" dirty="0" err="1" smtClean="0"/>
              <a:t>iIs</a:t>
            </a:r>
            <a:r>
              <a:rPr lang="en-US" dirty="0" smtClean="0"/>
              <a:t> getting increasingly linked to how we make and distribute power at the national electrical grid level –  or the “Microgrid </a:t>
            </a:r>
          </a:p>
          <a:p>
            <a:pPr lvl="1">
              <a:buFont typeface="Arial" pitchFamily="34" charset="0"/>
              <a:buChar char="•"/>
            </a:pPr>
            <a:endParaRPr lang="en-US" dirty="0" smtClean="0"/>
          </a:p>
          <a:p>
            <a:pPr lvl="1">
              <a:buFont typeface="Arial" pitchFamily="34" charset="0"/>
              <a:buChar char="•"/>
            </a:pPr>
            <a:r>
              <a:rPr lang="en-US" dirty="0" smtClean="0"/>
              <a:t>  The increasing concern with the strain and vulnerability of our electrical Macrogrid system…</a:t>
            </a:r>
          </a:p>
          <a:p>
            <a:pPr lvl="1">
              <a:buFont typeface="Arial" pitchFamily="34" charset="0"/>
              <a:buChar char="•"/>
            </a:pPr>
            <a:endParaRPr lang="en-US" dirty="0" smtClean="0"/>
          </a:p>
          <a:p>
            <a:pPr lvl="1">
              <a:buFont typeface="Arial" pitchFamily="34" charset="0"/>
              <a:buChar char="•"/>
            </a:pPr>
            <a:r>
              <a:rPr lang="en-US" dirty="0" smtClean="0"/>
              <a:t>  …witness the recent “blackout” in Southern California due to one utility worker mistake out in Yuma, Arizona…</a:t>
            </a:r>
          </a:p>
          <a:p>
            <a:pPr lvl="1">
              <a:buFont typeface="Arial" pitchFamily="34" charset="0"/>
              <a:buChar char="•"/>
            </a:pPr>
            <a:endParaRPr lang="en-US" dirty="0" smtClean="0"/>
          </a:p>
          <a:p>
            <a:pPr lvl="1">
              <a:buFont typeface="Arial" pitchFamily="34" charset="0"/>
              <a:buChar char="•"/>
            </a:pPr>
            <a:r>
              <a:rPr lang="en-US" dirty="0" smtClean="0"/>
              <a:t>  …or the Blackout in the Northeast in 2004.</a:t>
            </a:r>
          </a:p>
          <a:p>
            <a:pPr lvl="1">
              <a:buFont typeface="Arial" pitchFamily="34" charset="0"/>
              <a:buChar char="•"/>
            </a:pPr>
            <a:endParaRPr lang="en-US" dirty="0" smtClean="0"/>
          </a:p>
          <a:p>
            <a:pPr lvl="1">
              <a:buFont typeface="Arial" pitchFamily="34" charset="0"/>
              <a:buChar char="•"/>
            </a:pPr>
            <a:r>
              <a:rPr lang="en-US" dirty="0" smtClean="0"/>
              <a:t>  This is putting more emphasis on creating more independent, Building-level Microgrids</a:t>
            </a:r>
            <a:r>
              <a:rPr lang="en-US" baseline="0" dirty="0" smtClean="0"/>
              <a:t> to yield expanded benefits…</a:t>
            </a:r>
            <a:endParaRPr lang="en-US" dirty="0" smtClean="0"/>
          </a:p>
          <a:p>
            <a:pPr lvl="0">
              <a:buFont typeface="Arial" pitchFamily="34" charset="0"/>
              <a:buChar char="•"/>
            </a:pPr>
            <a:endParaRPr lang="en-US" dirty="0" smtClean="0"/>
          </a:p>
          <a:p>
            <a:pPr>
              <a:buFont typeface="Arial" pitchFamily="34" charset="0"/>
              <a:buNone/>
            </a:pPr>
            <a:r>
              <a:rPr lang="en-US" sz="1200" b="1" dirty="0" smtClean="0"/>
              <a:t> BENEFITS:</a:t>
            </a:r>
          </a:p>
          <a:p>
            <a:pPr>
              <a:buFont typeface="Arial" pitchFamily="34" charset="0"/>
              <a:buNone/>
            </a:pPr>
            <a:endParaRPr lang="en-US" sz="1200" b="1" dirty="0" smtClean="0"/>
          </a:p>
          <a:p>
            <a:pPr lvl="1">
              <a:buFont typeface="Arial" pitchFamily="34" charset="0"/>
              <a:buChar char="•"/>
            </a:pPr>
            <a:r>
              <a:rPr lang="en-US" sz="1200" b="0" dirty="0" smtClean="0"/>
              <a:t>  The benefits</a:t>
            </a:r>
            <a:r>
              <a:rPr lang="en-US" sz="1200" b="0" baseline="0" dirty="0" smtClean="0"/>
              <a:t> of microgrids include…</a:t>
            </a:r>
          </a:p>
          <a:p>
            <a:endParaRPr lang="en-US" sz="1200" b="1" baseline="0" dirty="0" smtClean="0"/>
          </a:p>
          <a:p>
            <a:endParaRPr lang="en-US" sz="1200" b="1" u="none" dirty="0" smtClean="0"/>
          </a:p>
          <a:p>
            <a:r>
              <a:rPr lang="en-US" sz="1200" b="1" u="none" dirty="0" smtClean="0"/>
              <a:t>Autonomy </a:t>
            </a:r>
            <a:r>
              <a:rPr lang="en-US" sz="1200" u="none" dirty="0" smtClean="0"/>
              <a:t>– can be islanded, or disconnected, from other grids</a:t>
            </a:r>
          </a:p>
          <a:p>
            <a:endParaRPr lang="en-US" sz="1200" u="none" dirty="0" smtClean="0"/>
          </a:p>
          <a:p>
            <a:r>
              <a:rPr lang="en-US" sz="1200" b="1" u="none" dirty="0" smtClean="0"/>
              <a:t>Stability/Reliability </a:t>
            </a:r>
            <a:r>
              <a:rPr lang="en-US" sz="1200" u="none" dirty="0" smtClean="0"/>
              <a:t>– Isolation (buffering) can protect them from damaging grid disturbances and provide better power surety</a:t>
            </a:r>
            <a:r>
              <a:rPr lang="en-US" sz="1200" u="none" baseline="0" dirty="0" smtClean="0"/>
              <a:t> via i</a:t>
            </a:r>
            <a:r>
              <a:rPr lang="en-US" sz="1200" u="none" dirty="0" smtClean="0"/>
              <a:t>nterruption protection</a:t>
            </a:r>
          </a:p>
          <a:p>
            <a:endParaRPr lang="en-US" sz="1200" u="none" dirty="0" smtClean="0"/>
          </a:p>
          <a:p>
            <a:r>
              <a:rPr lang="en-US" sz="1200" b="1" u="none" dirty="0" smtClean="0"/>
              <a:t>Compatibility</a:t>
            </a:r>
            <a:r>
              <a:rPr lang="en-US" sz="1200" u="none" dirty="0" smtClean="0"/>
              <a:t>– can be easily connected to ac distribution to form hybrid grids</a:t>
            </a:r>
          </a:p>
          <a:p>
            <a:endParaRPr lang="en-US" sz="1200" u="none" dirty="0" smtClean="0"/>
          </a:p>
          <a:p>
            <a:r>
              <a:rPr lang="en-US" sz="1200" b="1" u="none" dirty="0" smtClean="0"/>
              <a:t>Flexibility </a:t>
            </a:r>
            <a:r>
              <a:rPr lang="en-US" sz="1200" u="none" dirty="0" smtClean="0"/>
              <a:t>– can change &amp; grow incrementally/opportunistically</a:t>
            </a:r>
          </a:p>
          <a:p>
            <a:endParaRPr lang="en-US" sz="1200" u="none" dirty="0" smtClean="0"/>
          </a:p>
          <a:p>
            <a:r>
              <a:rPr lang="en-US" sz="1200" b="1" u="none" dirty="0" smtClean="0"/>
              <a:t>Scalability </a:t>
            </a:r>
            <a:r>
              <a:rPr lang="en-US" sz="1200" u="none" dirty="0" smtClean="0"/>
              <a:t>– load and source components can be easily added for growth</a:t>
            </a:r>
          </a:p>
          <a:p>
            <a:endParaRPr lang="en-US" sz="1200" u="none" dirty="0" smtClean="0"/>
          </a:p>
          <a:p>
            <a:r>
              <a:rPr lang="en-US" sz="1200" b="1" u="none" dirty="0" smtClean="0"/>
              <a:t>Efficiency </a:t>
            </a:r>
            <a:r>
              <a:rPr lang="en-US" sz="1200" u="none" dirty="0" smtClean="0"/>
              <a:t>– less conversions, better supervisory management/control</a:t>
            </a:r>
          </a:p>
          <a:p>
            <a:endParaRPr lang="en-US" sz="1200" u="none" dirty="0" smtClean="0"/>
          </a:p>
          <a:p>
            <a:r>
              <a:rPr lang="en-US" sz="1200" b="1" u="none" dirty="0" smtClean="0"/>
              <a:t>Economics </a:t>
            </a:r>
            <a:r>
              <a:rPr lang="en-US" sz="1200" u="none" dirty="0" smtClean="0"/>
              <a:t>–better productive utilization on-site renewable assets </a:t>
            </a:r>
          </a:p>
          <a:p>
            <a:endParaRPr lang="en-US" sz="1200" u="none" dirty="0" smtClean="0"/>
          </a:p>
          <a:p>
            <a:r>
              <a:rPr lang="en-US" sz="1200" b="1" u="none" dirty="0" smtClean="0"/>
              <a:t>Peer-to-peer connectivity  </a:t>
            </a:r>
            <a:r>
              <a:rPr lang="en-US" sz="1200" u="none" dirty="0" smtClean="0"/>
              <a:t>-</a:t>
            </a:r>
            <a:r>
              <a:rPr lang="en-US" sz="1200" dirty="0" smtClean="0"/>
              <a:t> can opportunistically connect with whole building microgrid conversion over time</a:t>
            </a:r>
          </a:p>
          <a:p>
            <a:pPr lvl="0">
              <a:buFont typeface="Arial" pitchFamily="34" charset="0"/>
              <a:buChar char="•"/>
            </a:pPr>
            <a:endParaRPr lang="en-US" dirty="0" smtClean="0"/>
          </a:p>
          <a:p>
            <a:pPr marL="233900" indent="-233900">
              <a:spcBef>
                <a:spcPct val="0"/>
              </a:spcBef>
              <a:buFont typeface="Arial" pitchFamily="34" charset="0"/>
              <a:buChar char="•"/>
              <a:tabLst>
                <a:tab pos="233900" algn="l"/>
              </a:tabLst>
            </a:pPr>
            <a:endParaRPr lang="en-US" dirty="0" smtClean="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ChangeArrowheads="1" noTextEdit="1"/>
          </p:cNvSpPr>
          <p:nvPr>
            <p:ph type="sldImg"/>
          </p:nvPr>
        </p:nvSpPr>
        <p:spPr>
          <a:xfrm>
            <a:off x="1155700" y="496888"/>
            <a:ext cx="4648200" cy="3486150"/>
          </a:xfrm>
          <a:ln/>
        </p:spPr>
      </p:sp>
      <p:sp>
        <p:nvSpPr>
          <p:cNvPr id="39938" name="Rectangle 3"/>
          <p:cNvSpPr>
            <a:spLocks noGrp="1" noChangeArrowheads="1"/>
          </p:cNvSpPr>
          <p:nvPr>
            <p:ph type="body" idx="1"/>
          </p:nvPr>
        </p:nvSpPr>
        <p:spPr>
          <a:xfrm>
            <a:off x="658340" y="4144276"/>
            <a:ext cx="5607684" cy="4182427"/>
          </a:xfrm>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latin typeface="Arial" charset="0"/>
              </a:rPr>
              <a:t>DC Microgrids Can Help In Buildings:</a:t>
            </a:r>
          </a:p>
          <a:p>
            <a:endParaRPr lang="en-US" dirty="0" smtClean="0"/>
          </a:p>
          <a:p>
            <a:pPr lvl="1"/>
            <a:r>
              <a:rPr lang="en-US" dirty="0" smtClean="0"/>
              <a:t>Let’s visualize the uses of DC power in buildings in the areas where power standards are, or will be, focused on:</a:t>
            </a:r>
          </a:p>
          <a:p>
            <a:pPr lvl="1"/>
            <a:endParaRPr lang="en-US" dirty="0" smtClean="0"/>
          </a:p>
          <a:p>
            <a:pPr lvl="1">
              <a:buFont typeface="Arial" pitchFamily="34" charset="0"/>
              <a:buChar char="•"/>
            </a:pPr>
            <a:r>
              <a:rPr lang="en-US" dirty="0" smtClean="0"/>
              <a:t>  From interiors and occupied spaces where lighting and controls are an excellent example of DC electrical loads.</a:t>
            </a:r>
          </a:p>
          <a:p>
            <a:pPr lvl="1">
              <a:buFont typeface="Arial" pitchFamily="34" charset="0"/>
              <a:buChar char="•"/>
            </a:pPr>
            <a:endParaRPr lang="en-US" dirty="0" smtClean="0"/>
          </a:p>
          <a:p>
            <a:pPr lvl="1">
              <a:buFont typeface="Arial" pitchFamily="34" charset="0"/>
              <a:buChar char="•"/>
            </a:pPr>
            <a:r>
              <a:rPr lang="en-US" dirty="0" smtClean="0"/>
              <a:t>  To data center rooms and server racks with their IT equipment</a:t>
            </a:r>
          </a:p>
          <a:p>
            <a:pPr lvl="1">
              <a:buFont typeface="Arial" pitchFamily="34" charset="0"/>
              <a:buChar char="•"/>
            </a:pPr>
            <a:endParaRPr lang="en-US" dirty="0" smtClean="0"/>
          </a:p>
          <a:p>
            <a:pPr lvl="1">
              <a:buFont typeface="Arial" pitchFamily="34" charset="0"/>
              <a:buChar char="•"/>
            </a:pPr>
            <a:r>
              <a:rPr lang="en-US" dirty="0" smtClean="0"/>
              <a:t>  To outdoor electrical uses such as Electric Vehicle  charging and outdoor LED lighting</a:t>
            </a:r>
          </a:p>
          <a:p>
            <a:pPr lvl="1">
              <a:buFont typeface="Arial" pitchFamily="34" charset="0"/>
              <a:buChar char="•"/>
            </a:pPr>
            <a:endParaRPr lang="en-US" dirty="0" smtClean="0"/>
          </a:p>
          <a:p>
            <a:pPr lvl="1">
              <a:buFont typeface="Arial" pitchFamily="34" charset="0"/>
              <a:buChar char="•"/>
            </a:pPr>
            <a:r>
              <a:rPr lang="en-US" dirty="0" smtClean="0"/>
              <a:t>  To building services and HVAC and motor equipment, which are increasingly DC as well as a result of using variable speed drives. </a:t>
            </a:r>
          </a:p>
          <a:p>
            <a:pPr marL="691100" lvl="1" indent="-233900">
              <a:spcBef>
                <a:spcPct val="0"/>
              </a:spcBef>
              <a:buFont typeface="Arial" pitchFamily="34" charset="0"/>
              <a:buChar char="•"/>
              <a:tabLst>
                <a:tab pos="233900" algn="l"/>
              </a:tabLst>
            </a:pPr>
            <a:endParaRPr lang="en-US" dirty="0" smtClean="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ChangeArrowheads="1" noTextEdit="1"/>
          </p:cNvSpPr>
          <p:nvPr>
            <p:ph type="sldImg"/>
          </p:nvPr>
        </p:nvSpPr>
        <p:spPr>
          <a:xfrm>
            <a:off x="1155700" y="496888"/>
            <a:ext cx="4648200" cy="3486150"/>
          </a:xfrm>
          <a:ln/>
        </p:spPr>
      </p:sp>
      <p:sp>
        <p:nvSpPr>
          <p:cNvPr id="39938" name="Rectangle 3"/>
          <p:cNvSpPr>
            <a:spLocks noGrp="1" noChangeArrowheads="1"/>
          </p:cNvSpPr>
          <p:nvPr>
            <p:ph type="body" idx="1"/>
          </p:nvPr>
        </p:nvSpPr>
        <p:spPr>
          <a:xfrm>
            <a:off x="658340" y="4144276"/>
            <a:ext cx="5607684" cy="4182427"/>
          </a:xfrm>
          <a:noFill/>
          <a:ln/>
        </p:spPr>
        <p:txBody>
          <a:bodyPr/>
          <a:lstStyle/>
          <a:p>
            <a:pPr lvl="0">
              <a:buFont typeface="Arial" pitchFamily="34" charset="0"/>
              <a:buChar char="•"/>
            </a:pPr>
            <a:endParaRPr lang="en-US" dirty="0" smtClean="0"/>
          </a:p>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r>
              <a:rPr lang="en-US" sz="1200" b="1" dirty="0" smtClean="0">
                <a:latin typeface="Arial" charset="0"/>
              </a:rPr>
              <a:t>New DC Power Standards Are Helping:</a:t>
            </a:r>
          </a:p>
          <a:p>
            <a:pPr lvl="0">
              <a:buFont typeface="Arial" pitchFamily="34" charset="0"/>
              <a:buChar char="•"/>
            </a:pPr>
            <a:endParaRPr lang="en-US" dirty="0" smtClean="0"/>
          </a:p>
          <a:p>
            <a:pPr lvl="1">
              <a:buFont typeface="Arial" pitchFamily="34" charset="0"/>
              <a:buChar char="•"/>
            </a:pPr>
            <a:r>
              <a:rPr lang="en-US" dirty="0" smtClean="0"/>
              <a:t>  One of the ways buildings are changing…</a:t>
            </a:r>
          </a:p>
          <a:p>
            <a:pPr lvl="1">
              <a:buFont typeface="Arial" pitchFamily="34" charset="0"/>
              <a:buChar char="•"/>
            </a:pPr>
            <a:endParaRPr lang="en-US" dirty="0" smtClean="0"/>
          </a:p>
          <a:p>
            <a:pPr lvl="1">
              <a:buFont typeface="Arial" pitchFamily="34" charset="0"/>
              <a:buChar char="•"/>
            </a:pPr>
            <a:r>
              <a:rPr lang="en-US" dirty="0" smtClean="0"/>
              <a:t>  …Is in the way that they are POWERED.</a:t>
            </a:r>
          </a:p>
          <a:p>
            <a:pPr lvl="1">
              <a:buFont typeface="Arial" pitchFamily="34" charset="0"/>
              <a:buChar char="•"/>
            </a:pPr>
            <a:endParaRPr lang="en-US" dirty="0" smtClean="0"/>
          </a:p>
          <a:p>
            <a:pPr lvl="1">
              <a:buFont typeface="Arial" pitchFamily="34" charset="0"/>
              <a:buChar char="•"/>
            </a:pPr>
            <a:r>
              <a:rPr lang="en-US" dirty="0" smtClean="0"/>
              <a:t>  How many of you have had Renewable Energy sources -- such as Solar or Wind -- considered on one of your projects?</a:t>
            </a:r>
          </a:p>
          <a:p>
            <a:pPr lvl="1">
              <a:buFont typeface="Arial" pitchFamily="34" charset="0"/>
              <a:buChar char="•"/>
            </a:pPr>
            <a:endParaRPr lang="en-US" dirty="0" smtClean="0"/>
          </a:p>
          <a:p>
            <a:pPr lvl="1">
              <a:buFont typeface="Arial" pitchFamily="34" charset="0"/>
              <a:buChar char="•"/>
            </a:pPr>
            <a:r>
              <a:rPr lang="en-US" dirty="0" smtClean="0"/>
              <a:t>  New power</a:t>
            </a:r>
            <a:r>
              <a:rPr lang="en-US" baseline="0" dirty="0" smtClean="0"/>
              <a:t> distribution methods and configurations beg for new power distribution standards to be created.</a:t>
            </a:r>
          </a:p>
          <a:p>
            <a:pPr lvl="1">
              <a:buFont typeface="Arial" pitchFamily="34" charset="0"/>
              <a:buChar char="•"/>
            </a:pPr>
            <a:endParaRPr lang="en-US" baseline="0" dirty="0" smtClean="0"/>
          </a:p>
          <a:p>
            <a:pPr lvl="1">
              <a:buFont typeface="Arial" pitchFamily="34" charset="0"/>
              <a:buChar char="•"/>
            </a:pPr>
            <a:r>
              <a:rPr lang="en-US" baseline="0" dirty="0" smtClean="0"/>
              <a:t>  The ‘good’ news is…</a:t>
            </a:r>
          </a:p>
          <a:p>
            <a:pPr lvl="1">
              <a:buFont typeface="Arial" pitchFamily="34" charset="0"/>
              <a:buChar char="•"/>
            </a:pPr>
            <a:endParaRPr lang="en-US" baseline="0" dirty="0" smtClean="0"/>
          </a:p>
          <a:p>
            <a:pPr lvl="1">
              <a:buFont typeface="Arial" pitchFamily="34" charset="0"/>
              <a:buChar char="•"/>
            </a:pPr>
            <a:r>
              <a:rPr lang="en-US" baseline="0" dirty="0" smtClean="0"/>
              <a:t>  …they are on the way via the EMerge Alliance</a:t>
            </a:r>
            <a:endParaRPr lang="en-US" dirty="0" smtClean="0"/>
          </a:p>
          <a:p>
            <a:pPr marL="233900" indent="-233900">
              <a:spcBef>
                <a:spcPct val="0"/>
              </a:spcBef>
              <a:buFont typeface="Arial" pitchFamily="34" charset="0"/>
              <a:buChar char="•"/>
              <a:tabLst>
                <a:tab pos="233900" algn="l"/>
              </a:tabLst>
            </a:pPr>
            <a:endParaRPr lang="en-US" dirty="0" smtClean="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ChangeArrowheads="1" noTextEdit="1"/>
          </p:cNvSpPr>
          <p:nvPr>
            <p:ph type="sldImg"/>
          </p:nvPr>
        </p:nvSpPr>
        <p:spPr>
          <a:xfrm>
            <a:off x="1155700" y="496888"/>
            <a:ext cx="4648200" cy="3486150"/>
          </a:xfrm>
          <a:ln/>
        </p:spPr>
      </p:sp>
      <p:sp>
        <p:nvSpPr>
          <p:cNvPr id="39938" name="Rectangle 3"/>
          <p:cNvSpPr>
            <a:spLocks noGrp="1" noChangeArrowheads="1"/>
          </p:cNvSpPr>
          <p:nvPr>
            <p:ph type="body" idx="1"/>
          </p:nvPr>
        </p:nvSpPr>
        <p:spPr>
          <a:xfrm>
            <a:off x="658340" y="4144276"/>
            <a:ext cx="5607684" cy="4182427"/>
          </a:xfrm>
          <a:noFill/>
          <a:ln/>
        </p:spPr>
        <p:txBody>
          <a:bodyPr/>
          <a:lstStyle/>
          <a:p>
            <a:endParaRPr lang="en-US" dirty="0" smtClean="0"/>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1" dirty="0" smtClean="0">
                <a:latin typeface="Arial" charset="0"/>
              </a:rPr>
              <a:t>Hybrid AC/DC Buildings Are the 1st Step:</a:t>
            </a:r>
          </a:p>
          <a:p>
            <a:pPr lvl="0"/>
            <a:endParaRPr lang="en-US" dirty="0" smtClean="0"/>
          </a:p>
          <a:p>
            <a:pPr lvl="1">
              <a:buFont typeface="Arial" pitchFamily="34" charset="0"/>
              <a:buChar char="•"/>
            </a:pPr>
            <a:r>
              <a:rPr lang="en-US" dirty="0" smtClean="0"/>
              <a:t>  Just like we’ve leveraged hybrid power systems for cars… </a:t>
            </a:r>
          </a:p>
          <a:p>
            <a:pPr lvl="1">
              <a:buFont typeface="Arial" pitchFamily="34" charset="0"/>
              <a:buChar char="•"/>
            </a:pPr>
            <a:endParaRPr lang="en-US" dirty="0" smtClean="0"/>
          </a:p>
          <a:p>
            <a:pPr lvl="1">
              <a:buFont typeface="Arial" pitchFamily="34" charset="0"/>
              <a:buChar char="•"/>
            </a:pPr>
            <a:r>
              <a:rPr lang="en-US" dirty="0" smtClean="0"/>
              <a:t>  …these new standards leverage hybrid power distribution topologies for buildings.</a:t>
            </a:r>
          </a:p>
          <a:p>
            <a:pPr lvl="1">
              <a:buFont typeface="Arial" pitchFamily="34" charset="0"/>
              <a:buChar char="•"/>
            </a:pPr>
            <a:endParaRPr lang="en-US" dirty="0" smtClean="0"/>
          </a:p>
          <a:p>
            <a:pPr lvl="1">
              <a:buFont typeface="Arial" pitchFamily="34" charset="0"/>
              <a:buChar char="•"/>
            </a:pPr>
            <a:r>
              <a:rPr lang="en-US" dirty="0" smtClean="0"/>
              <a:t>  The first step for most people will be to convert their occupied</a:t>
            </a:r>
            <a:r>
              <a:rPr lang="en-US" baseline="0" dirty="0" smtClean="0"/>
              <a:t> interior spaces to more versatile and efficient dc microgrids.</a:t>
            </a:r>
            <a:endParaRPr lang="en-US" dirty="0" smtClean="0"/>
          </a:p>
          <a:p>
            <a:pPr marL="233900" indent="-233900">
              <a:spcBef>
                <a:spcPct val="0"/>
              </a:spcBef>
              <a:buFont typeface="Arial" pitchFamily="34" charset="0"/>
              <a:buChar char="•"/>
              <a:tabLst>
                <a:tab pos="233900" algn="l"/>
              </a:tabLst>
            </a:pPr>
            <a:endParaRPr lang="en-US" dirty="0"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latin typeface="Arial" charset="0"/>
              </a:rPr>
              <a:t>Plug &amp; Play Installation: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z="1200" b="1" dirty="0" smtClean="0">
              <a:latin typeface="Arial" charset="0"/>
            </a:endParaRPr>
          </a:p>
          <a:p>
            <a:pPr marL="457200" marR="0" lvl="1"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b="0" dirty="0" smtClean="0">
                <a:latin typeface="Arial" charset="0"/>
              </a:rPr>
              <a:t>  Rather than take the time to detail everything that’s involved…</a:t>
            </a:r>
          </a:p>
          <a:p>
            <a:pPr marL="457200" marR="0" lvl="1" indent="0" algn="l" defTabSz="914400" rtl="0" eaLnBrk="0" fontAlgn="base" latinLnBrk="0" hangingPunct="0">
              <a:lnSpc>
                <a:spcPct val="100000"/>
              </a:lnSpc>
              <a:spcBef>
                <a:spcPct val="30000"/>
              </a:spcBef>
              <a:spcAft>
                <a:spcPct val="0"/>
              </a:spcAft>
              <a:buClrTx/>
              <a:buSzTx/>
              <a:buFont typeface="Arial" pitchFamily="34" charset="0"/>
              <a:buChar char="•"/>
              <a:tabLst/>
              <a:defRPr/>
            </a:pPr>
            <a:endParaRPr lang="en-US" sz="1200" b="0" dirty="0" smtClean="0">
              <a:latin typeface="Arial" charset="0"/>
            </a:endParaRPr>
          </a:p>
          <a:p>
            <a:pPr marL="457200" marR="0" lvl="1"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b="0" dirty="0" smtClean="0">
                <a:latin typeface="Arial" charset="0"/>
              </a:rPr>
              <a:t>  Here’s a brief animation of what the standard calls</a:t>
            </a:r>
            <a:r>
              <a:rPr lang="en-US" sz="1200" b="0" baseline="0" dirty="0" smtClean="0">
                <a:latin typeface="Arial" charset="0"/>
              </a:rPr>
              <a:t> for…</a:t>
            </a:r>
          </a:p>
          <a:p>
            <a:pPr marL="457200" marR="0" lvl="1" indent="0" algn="l" defTabSz="914400" rtl="0" eaLnBrk="0" fontAlgn="base" latinLnBrk="0" hangingPunct="0">
              <a:lnSpc>
                <a:spcPct val="100000"/>
              </a:lnSpc>
              <a:spcBef>
                <a:spcPct val="30000"/>
              </a:spcBef>
              <a:spcAft>
                <a:spcPct val="0"/>
              </a:spcAft>
              <a:buClrTx/>
              <a:buSzTx/>
              <a:buFont typeface="Arial" pitchFamily="34" charset="0"/>
              <a:buChar char="•"/>
              <a:tabLst/>
              <a:defRPr/>
            </a:pPr>
            <a:endParaRPr lang="en-US" sz="1200" b="0" baseline="0" dirty="0" smtClean="0">
              <a:latin typeface="Arial" charset="0"/>
            </a:endParaRPr>
          </a:p>
          <a:p>
            <a:pPr marL="457200" marR="0" lvl="1"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b="0" baseline="0" dirty="0" smtClean="0">
                <a:latin typeface="Arial" charset="0"/>
              </a:rPr>
              <a:t>  While a real installation isn’t quite this fast, it can reduce the renovation or new installation time to less than half the hard wired AC equivalent.</a:t>
            </a:r>
          </a:p>
          <a:p>
            <a:pPr marL="457200" marR="0" lvl="1" indent="0" algn="l" defTabSz="914400" rtl="0" eaLnBrk="0" fontAlgn="base" latinLnBrk="0" hangingPunct="0">
              <a:lnSpc>
                <a:spcPct val="100000"/>
              </a:lnSpc>
              <a:spcBef>
                <a:spcPct val="30000"/>
              </a:spcBef>
              <a:spcAft>
                <a:spcPct val="0"/>
              </a:spcAft>
              <a:buClrTx/>
              <a:buSzTx/>
              <a:buFont typeface="Arial" pitchFamily="34" charset="0"/>
              <a:buChar char="•"/>
              <a:tabLst/>
              <a:defRPr/>
            </a:pPr>
            <a:endParaRPr lang="en-US" sz="1200" b="0" baseline="0" dirty="0" smtClean="0">
              <a:latin typeface="Arial" charset="0"/>
            </a:endParaRPr>
          </a:p>
          <a:p>
            <a:pPr marL="457200" marR="0" lvl="1"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b="0" baseline="0" dirty="0" smtClean="0">
                <a:latin typeface="Arial" charset="0"/>
              </a:rPr>
              <a:t>  And moving things around to accommodate new layouts or personal preferences is even faster.</a:t>
            </a:r>
          </a:p>
          <a:p>
            <a:pPr marL="457200" marR="0" lvl="1" indent="0" algn="l" defTabSz="914400" rtl="0" eaLnBrk="0" fontAlgn="base" latinLnBrk="0" hangingPunct="0">
              <a:lnSpc>
                <a:spcPct val="100000"/>
              </a:lnSpc>
              <a:spcBef>
                <a:spcPct val="30000"/>
              </a:spcBef>
              <a:spcAft>
                <a:spcPct val="0"/>
              </a:spcAft>
              <a:buClrTx/>
              <a:buSzTx/>
              <a:buFont typeface="Arial" pitchFamily="34" charset="0"/>
              <a:buChar char="•"/>
              <a:tabLst/>
              <a:defRPr/>
            </a:pPr>
            <a:endParaRPr lang="en-US" sz="1200" b="0" baseline="0" dirty="0" smtClean="0">
              <a:latin typeface="Arial" charset="0"/>
            </a:endParaRPr>
          </a:p>
          <a:p>
            <a:pPr marL="457200" marR="0" lvl="1"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b="0" baseline="0" dirty="0" smtClean="0">
                <a:latin typeface="Arial" charset="0"/>
              </a:rPr>
              <a:t>  It brings a whole new level of flexibility to room and building layouts.</a:t>
            </a: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endParaRPr lang="en-US" sz="1200" b="0" baseline="0" dirty="0" smtClean="0">
              <a:latin typeface="Arial" charset="0"/>
            </a:endParaRPr>
          </a:p>
          <a:p>
            <a:pPr marL="0" marR="0" indent="0" algn="l" defTabSz="914400" rtl="0" eaLnBrk="0" fontAlgn="base" latinLnBrk="0" hangingPunct="0">
              <a:lnSpc>
                <a:spcPct val="100000"/>
              </a:lnSpc>
              <a:spcBef>
                <a:spcPct val="30000"/>
              </a:spcBef>
              <a:spcAft>
                <a:spcPct val="0"/>
              </a:spcAft>
              <a:buClrTx/>
              <a:buSzTx/>
              <a:buFont typeface="Arial" pitchFamily="34" charset="0"/>
              <a:buChar char="•"/>
              <a:tabLst/>
              <a:defRPr/>
            </a:pPr>
            <a:endParaRPr lang="en-US" sz="1200" b="0" dirty="0" smtClean="0">
              <a:latin typeface="Arial" charset="0"/>
            </a:endParaRPr>
          </a:p>
          <a:p>
            <a:endParaRPr lang="en-US" dirty="0"/>
          </a:p>
        </p:txBody>
      </p:sp>
      <p:sp>
        <p:nvSpPr>
          <p:cNvPr id="4" name="Slide Number Placeholder 3"/>
          <p:cNvSpPr>
            <a:spLocks noGrp="1"/>
          </p:cNvSpPr>
          <p:nvPr>
            <p:ph type="sldNum" sz="quarter" idx="10"/>
          </p:nvPr>
        </p:nvSpPr>
        <p:spPr/>
        <p:txBody>
          <a:bodyPr/>
          <a:lstStyle/>
          <a:p>
            <a:pPr>
              <a:defRPr/>
            </a:pPr>
            <a:fld id="{AAC4DFC8-EAD7-42AE-9529-C0C21D2D35FF}" type="slidenum">
              <a:rPr lang="en-US" altLang="en-US" smtClean="0"/>
              <a:pPr>
                <a:defRPr/>
              </a:pPr>
              <a:t>10</a:t>
            </a:fld>
            <a:endParaRPr lang="en-US"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0732" y="4415478"/>
            <a:ext cx="5608941" cy="4544840"/>
          </a:xfrm>
        </p:spPr>
        <p:txBody>
          <a:bodyPr>
            <a:normAutofit/>
          </a:bodyPr>
          <a:lstStyle/>
          <a:p>
            <a:r>
              <a:rPr lang="en-US" sz="1200" b="1" kern="1200" dirty="0" smtClean="0">
                <a:latin typeface="Arial" charset="0"/>
                <a:ea typeface="+mn-ea"/>
                <a:cs typeface="+mn-cs"/>
              </a:rPr>
              <a:t>Low Voltage DC Is Key:</a:t>
            </a:r>
            <a:endParaRPr lang="en-US" b="1" baseline="0" dirty="0" smtClean="0"/>
          </a:p>
          <a:p>
            <a:endParaRPr lang="en-US" baseline="0" dirty="0" smtClean="0"/>
          </a:p>
          <a:p>
            <a:pPr lvl="1"/>
            <a:r>
              <a:rPr lang="en-US" baseline="0" dirty="0" smtClean="0"/>
              <a:t>A DC power</a:t>
            </a:r>
            <a:r>
              <a:rPr lang="en-US" dirty="0" smtClean="0"/>
              <a:t> system based on ceiling grid can deliver improved value to owners.  </a:t>
            </a:r>
            <a:r>
              <a:rPr lang="en-US" baseline="0" dirty="0" smtClean="0"/>
              <a:t>The</a:t>
            </a:r>
            <a:r>
              <a:rPr lang="en-US" dirty="0" smtClean="0"/>
              <a:t> benefits are both practical and aspirational.</a:t>
            </a:r>
          </a:p>
          <a:p>
            <a:endParaRPr lang="en-US" dirty="0" smtClean="0"/>
          </a:p>
          <a:p>
            <a:r>
              <a:rPr lang="en-US" b="1" baseline="0" dirty="0" smtClean="0"/>
              <a:t>Flexibility:  </a:t>
            </a:r>
          </a:p>
          <a:p>
            <a:endParaRPr lang="en-US" b="1" baseline="0" dirty="0" smtClean="0"/>
          </a:p>
          <a:p>
            <a:pPr lvl="1">
              <a:buFont typeface="Arial" pitchFamily="34" charset="0"/>
              <a:buChar char="•"/>
            </a:pPr>
            <a:r>
              <a:rPr lang="en-US" baseline="0" dirty="0" smtClean="0"/>
              <a:t>  In</a:t>
            </a:r>
            <a:r>
              <a:rPr lang="en-US" dirty="0" smtClean="0"/>
              <a:t> a very basic way, building owners and facility managers see value in using the grid as a safe, plug &amp; play electrical infrastructure.   </a:t>
            </a:r>
          </a:p>
          <a:p>
            <a:pPr lvl="1">
              <a:buFont typeface="Arial" pitchFamily="34" charset="0"/>
              <a:buChar char="•"/>
            </a:pPr>
            <a:endParaRPr lang="en-US" dirty="0" smtClean="0"/>
          </a:p>
          <a:p>
            <a:pPr lvl="1">
              <a:buFont typeface="Arial" pitchFamily="34" charset="0"/>
              <a:buChar char="•"/>
            </a:pPr>
            <a:r>
              <a:rPr lang="en-US" dirty="0" smtClean="0"/>
              <a:t>  One churn of space can pay for the DC grid because of labor savings from no rewiring.</a:t>
            </a:r>
          </a:p>
          <a:p>
            <a:endParaRPr lang="en-US" dirty="0" smtClean="0"/>
          </a:p>
          <a:p>
            <a:r>
              <a:rPr lang="en-US" b="1" baseline="0" dirty="0" smtClean="0"/>
              <a:t>Energy Savings:  </a:t>
            </a:r>
          </a:p>
          <a:p>
            <a:endParaRPr lang="en-US" b="1" baseline="0" dirty="0" smtClean="0"/>
          </a:p>
          <a:p>
            <a:pPr lvl="1">
              <a:buFont typeface="Arial" pitchFamily="34" charset="0"/>
              <a:buChar char="•"/>
            </a:pPr>
            <a:r>
              <a:rPr lang="en-US" baseline="0" dirty="0" smtClean="0"/>
              <a:t>  They</a:t>
            </a:r>
            <a:r>
              <a:rPr lang="en-US" dirty="0" smtClean="0"/>
              <a:t> also expect to see energy savings benefits when DC-based power sources like solar, or DC-based devices like LED lighting ,are used.</a:t>
            </a:r>
          </a:p>
          <a:p>
            <a:pPr lvl="1">
              <a:buFont typeface="Arial" pitchFamily="34" charset="0"/>
              <a:buChar char="•"/>
            </a:pPr>
            <a:endParaRPr lang="en-US" dirty="0" smtClean="0"/>
          </a:p>
          <a:p>
            <a:pPr lvl="1">
              <a:buFont typeface="Arial" pitchFamily="34" charset="0"/>
              <a:buChar char="•"/>
            </a:pPr>
            <a:r>
              <a:rPr lang="en-US" dirty="0" smtClean="0"/>
              <a:t>  You can skip the conversion loss from AC-DC.  They get that.</a:t>
            </a:r>
          </a:p>
          <a:p>
            <a:endParaRPr lang="en-US" dirty="0" smtClean="0"/>
          </a:p>
          <a:p>
            <a:r>
              <a:rPr lang="en-US" b="1" dirty="0" smtClean="0"/>
              <a:t>Sustainability/Reliability:  </a:t>
            </a:r>
          </a:p>
          <a:p>
            <a:endParaRPr lang="en-US" b="1" dirty="0" smtClean="0"/>
          </a:p>
          <a:p>
            <a:pPr lvl="1">
              <a:buFont typeface="Arial" pitchFamily="34" charset="0"/>
              <a:buChar char="•"/>
            </a:pPr>
            <a:r>
              <a:rPr lang="en-US" b="1" dirty="0" smtClean="0"/>
              <a:t>  </a:t>
            </a:r>
            <a:r>
              <a:rPr lang="en-US" dirty="0" smtClean="0"/>
              <a:t>But another part of the appeal is more aspirational  -speaking to some owners’ goals to have “green buildings” or to position their company as a leader in sustainability.</a:t>
            </a:r>
          </a:p>
          <a:p>
            <a:pPr lvl="1"/>
            <a:endParaRPr lang="en-US" dirty="0" smtClean="0"/>
          </a:p>
          <a:p>
            <a:pPr lvl="1">
              <a:buFont typeface="Arial" pitchFamily="34" charset="0"/>
              <a:buChar char="•"/>
            </a:pPr>
            <a:r>
              <a:rPr lang="en-US" dirty="0" smtClean="0"/>
              <a:t>  And less and simpler power electronics mean inherently improved reliability and reduced maintenance.</a:t>
            </a:r>
          </a:p>
          <a:p>
            <a:pPr lvl="1">
              <a:buFont typeface="Arial" pitchFamily="34" charset="0"/>
              <a:buChar char="•"/>
            </a:pPr>
            <a:endParaRPr lang="en-US" dirty="0" smtClean="0"/>
          </a:p>
          <a:p>
            <a:pPr lvl="1">
              <a:buFont typeface="Arial" pitchFamily="34" charset="0"/>
              <a:buChar char="•"/>
            </a:pPr>
            <a:r>
              <a:rPr lang="en-US" dirty="0" smtClean="0"/>
              <a:t>  Notice that the value proposition is tied to building owners – not to our typical constituents of architects and interior designers.  </a:t>
            </a:r>
          </a:p>
          <a:p>
            <a:pPr lvl="1">
              <a:buFont typeface="Arial" pitchFamily="34" charset="0"/>
              <a:buChar char="•"/>
            </a:pPr>
            <a:endParaRPr lang="en-US" dirty="0" smtClean="0"/>
          </a:p>
          <a:p>
            <a:pPr lvl="1">
              <a:buFont typeface="Arial" pitchFamily="34" charset="0"/>
              <a:buChar char="•"/>
            </a:pPr>
            <a:r>
              <a:rPr lang="en-US" dirty="0" smtClean="0"/>
              <a:t>  And the energy savings component has become more important as a key focus of building owners and those driving new building design.</a:t>
            </a:r>
          </a:p>
          <a:p>
            <a:endParaRPr lang="en-US" baseline="0" dirty="0" smtClean="0"/>
          </a:p>
        </p:txBody>
      </p:sp>
      <p:sp>
        <p:nvSpPr>
          <p:cNvPr id="4" name="Slide Number Placeholder 3"/>
          <p:cNvSpPr>
            <a:spLocks noGrp="1"/>
          </p:cNvSpPr>
          <p:nvPr>
            <p:ph type="sldNum" sz="quarter" idx="10"/>
          </p:nvPr>
        </p:nvSpPr>
        <p:spPr/>
        <p:txBody>
          <a:bodyPr/>
          <a:lstStyle/>
          <a:p>
            <a:pPr>
              <a:defRPr/>
            </a:pPr>
            <a:fld id="{6BFCA5D8-46E7-458F-9D61-61CB52768B35}" type="slidenum">
              <a:rPr lang="en-US" smtClean="0"/>
              <a:pPr>
                <a:defRPr/>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600" b="1" dirty="0" smtClean="0">
                <a:latin typeface="Arial" charset="0"/>
              </a:rPr>
              <a:t>Getting Started Now with Interiors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600" b="1" dirty="0" smtClean="0">
                <a:latin typeface="Arial" charset="0"/>
              </a:rPr>
              <a:t> </a:t>
            </a:r>
          </a:p>
          <a:p>
            <a:pPr lvl="0">
              <a:buFont typeface="Arial" pitchFamily="34" charset="0"/>
              <a:buNone/>
            </a:pPr>
            <a:r>
              <a:rPr lang="en-US" sz="1600" b="1" dirty="0" smtClean="0"/>
              <a:t>Start Small:</a:t>
            </a:r>
          </a:p>
          <a:p>
            <a:pPr lvl="0">
              <a:buFont typeface="Arial" pitchFamily="34" charset="0"/>
              <a:buChar char="•"/>
            </a:pPr>
            <a:endParaRPr lang="en-US" sz="1600" dirty="0" smtClean="0"/>
          </a:p>
          <a:p>
            <a:pPr lvl="1">
              <a:buFont typeface="Arial" pitchFamily="34" charset="0"/>
              <a:buChar char="•"/>
            </a:pPr>
            <a:r>
              <a:rPr lang="en-US" sz="1600" dirty="0" smtClean="0"/>
              <a:t>  So, how do you get started with such a monumental task like changing power systems?</a:t>
            </a:r>
          </a:p>
          <a:p>
            <a:pPr lvl="1">
              <a:buFont typeface="Arial" pitchFamily="34" charset="0"/>
              <a:buChar char="•"/>
            </a:pPr>
            <a:endParaRPr lang="en-US" sz="1600" dirty="0" smtClean="0"/>
          </a:p>
          <a:p>
            <a:pPr lvl="1">
              <a:buFont typeface="Arial" pitchFamily="34" charset="0"/>
              <a:buChar char="•"/>
            </a:pPr>
            <a:r>
              <a:rPr lang="en-US" sz="1600" dirty="0" smtClean="0"/>
              <a:t>  Like a ‘big’ things, you start ‘small’</a:t>
            </a:r>
          </a:p>
          <a:p>
            <a:pPr lvl="1">
              <a:buFont typeface="Arial" pitchFamily="34" charset="0"/>
              <a:buChar char="•"/>
            </a:pPr>
            <a:endParaRPr lang="en-US" sz="1600" dirty="0" smtClean="0"/>
          </a:p>
          <a:p>
            <a:pPr lvl="1">
              <a:buFont typeface="Arial" pitchFamily="34" charset="0"/>
              <a:buChar char="•"/>
            </a:pPr>
            <a:r>
              <a:rPr lang="en-US" sz="1600" dirty="0" smtClean="0"/>
              <a:t>  The inherent nature of a microgrid is that it can</a:t>
            </a:r>
            <a:r>
              <a:rPr lang="en-US" sz="1600" baseline="0" dirty="0" smtClean="0"/>
              <a:t> be small…</a:t>
            </a:r>
          </a:p>
          <a:p>
            <a:pPr lvl="1">
              <a:buFont typeface="Arial" pitchFamily="34" charset="0"/>
              <a:buChar char="•"/>
            </a:pPr>
            <a:endParaRPr lang="en-US" sz="1600" baseline="0" dirty="0" smtClean="0"/>
          </a:p>
          <a:p>
            <a:pPr lvl="1">
              <a:buFont typeface="Arial" pitchFamily="34" charset="0"/>
              <a:buChar char="•"/>
            </a:pPr>
            <a:r>
              <a:rPr lang="en-US" sz="1600" baseline="0" dirty="0" smtClean="0"/>
              <a:t>  …like think of your laptop power system – it’s a dc microgrid (you might even call it a </a:t>
            </a:r>
            <a:r>
              <a:rPr lang="en-US" sz="1600" baseline="0" dirty="0" err="1" smtClean="0"/>
              <a:t>nanogrid</a:t>
            </a:r>
            <a:r>
              <a:rPr lang="en-US" sz="1600" baseline="0" dirty="0" smtClean="0"/>
              <a:t>).</a:t>
            </a:r>
          </a:p>
          <a:p>
            <a:pPr lvl="1">
              <a:buFont typeface="Arial" pitchFamily="34" charset="0"/>
              <a:buChar char="•"/>
            </a:pPr>
            <a:endParaRPr lang="en-US" sz="1600" baseline="0" dirty="0" smtClean="0"/>
          </a:p>
          <a:p>
            <a:pPr lvl="1">
              <a:buFont typeface="Arial" pitchFamily="34" charset="0"/>
              <a:buChar char="•"/>
            </a:pPr>
            <a:r>
              <a:rPr lang="en-US" sz="1600" baseline="0" dirty="0" smtClean="0"/>
              <a:t>  Small in a ‘building’ context is a one or more ‘room level’ solution</a:t>
            </a:r>
          </a:p>
          <a:p>
            <a:pPr lvl="1">
              <a:buFont typeface="Arial" pitchFamily="34" charset="0"/>
              <a:buChar char="•"/>
            </a:pPr>
            <a:endParaRPr lang="en-US" sz="1600" baseline="0" dirty="0" smtClean="0"/>
          </a:p>
          <a:p>
            <a:pPr lvl="1">
              <a:buFont typeface="Arial" pitchFamily="34" charset="0"/>
              <a:buChar char="•"/>
            </a:pPr>
            <a:r>
              <a:rPr lang="en-US" sz="1600" baseline="0" dirty="0" smtClean="0"/>
              <a:t>  The good news is that UL recognized and EMerge Alliance registered products are readily available to start at this level. </a:t>
            </a:r>
          </a:p>
          <a:p>
            <a:pPr lvl="0">
              <a:buFont typeface="Arial" pitchFamily="34" charset="0"/>
              <a:buChar char="•"/>
            </a:pPr>
            <a:endParaRPr lang="en-US" sz="1600" baseline="0" dirty="0" smtClean="0">
              <a:latin typeface="Arial" pitchFamily="34" charset="0"/>
            </a:endParaRPr>
          </a:p>
          <a:p>
            <a:pPr lvl="0">
              <a:buFont typeface="Arial" pitchFamily="34" charset="0"/>
              <a:buNone/>
            </a:pPr>
            <a:r>
              <a:rPr lang="en-US" sz="1600" b="1" baseline="0" dirty="0" smtClean="0">
                <a:latin typeface="Arial" pitchFamily="34" charset="0"/>
              </a:rPr>
              <a:t>Finish Big:</a:t>
            </a:r>
          </a:p>
          <a:p>
            <a:pPr lvl="0">
              <a:buFont typeface="Arial" pitchFamily="34" charset="0"/>
              <a:buNone/>
            </a:pPr>
            <a:endParaRPr lang="en-US" sz="1600" b="1" baseline="0" dirty="0" smtClean="0">
              <a:latin typeface="Arial" pitchFamily="34" charset="0"/>
            </a:endParaRPr>
          </a:p>
          <a:p>
            <a:pPr lvl="1">
              <a:buFont typeface="Arial" pitchFamily="34" charset="0"/>
              <a:buChar char="•"/>
            </a:pPr>
            <a:r>
              <a:rPr lang="en-US" sz="1600" kern="1200" baseline="0" dirty="0" smtClean="0">
                <a:solidFill>
                  <a:schemeClr val="tx1"/>
                </a:solidFill>
                <a:latin typeface="Times" pitchFamily="18" charset="0"/>
                <a:ea typeface="+mn-ea"/>
                <a:cs typeface="+mn-cs"/>
              </a:rPr>
              <a:t>  And although you don’t have to do everything at once, as opportunity and economics allow, each new </a:t>
            </a:r>
            <a:r>
              <a:rPr lang="en-US" sz="1600" kern="1200" baseline="0" dirty="0" err="1" smtClean="0">
                <a:solidFill>
                  <a:schemeClr val="tx1"/>
                </a:solidFill>
                <a:latin typeface="Times" pitchFamily="18" charset="0"/>
                <a:ea typeface="+mn-ea"/>
                <a:cs typeface="+mn-cs"/>
              </a:rPr>
              <a:t>revovation</a:t>
            </a:r>
            <a:r>
              <a:rPr lang="en-US" sz="1600" kern="1200" baseline="0" dirty="0" smtClean="0">
                <a:solidFill>
                  <a:schemeClr val="tx1"/>
                </a:solidFill>
                <a:latin typeface="Times" pitchFamily="18" charset="0"/>
                <a:ea typeface="+mn-ea"/>
                <a:cs typeface="+mn-cs"/>
              </a:rPr>
              <a:t> will tie-back into the microgrid network you are creating in the building.</a:t>
            </a:r>
          </a:p>
          <a:p>
            <a:pPr lvl="1">
              <a:buFont typeface="Arial" pitchFamily="34" charset="0"/>
              <a:buChar char="•"/>
            </a:pPr>
            <a:endParaRPr lang="en-US" sz="1600" kern="1200" baseline="0" dirty="0" smtClean="0">
              <a:solidFill>
                <a:schemeClr val="tx1"/>
              </a:solidFill>
              <a:latin typeface="Times" pitchFamily="18" charset="0"/>
              <a:ea typeface="+mn-ea"/>
              <a:cs typeface="+mn-cs"/>
            </a:endParaRPr>
          </a:p>
          <a:p>
            <a:pPr lvl="1">
              <a:buFont typeface="Arial" pitchFamily="34" charset="0"/>
              <a:buChar char="•"/>
            </a:pPr>
            <a:r>
              <a:rPr lang="en-US" sz="1600" kern="1200" baseline="0" dirty="0" smtClean="0">
                <a:solidFill>
                  <a:schemeClr val="tx1"/>
                </a:solidFill>
                <a:latin typeface="Times" pitchFamily="18" charset="0"/>
                <a:ea typeface="+mn-ea"/>
                <a:cs typeface="+mn-cs"/>
              </a:rPr>
              <a:t>  Even new construction will be on the same standard...</a:t>
            </a:r>
          </a:p>
          <a:p>
            <a:pPr lvl="1">
              <a:buFont typeface="Arial" pitchFamily="34" charset="0"/>
              <a:buChar char="•"/>
            </a:pPr>
            <a:endParaRPr lang="en-US" sz="1600" kern="1200" baseline="0" dirty="0" smtClean="0">
              <a:solidFill>
                <a:schemeClr val="tx1"/>
              </a:solidFill>
              <a:latin typeface="Times" pitchFamily="18" charset="0"/>
              <a:ea typeface="+mn-ea"/>
              <a:cs typeface="+mn-cs"/>
            </a:endParaRPr>
          </a:p>
          <a:p>
            <a:pPr lvl="1">
              <a:buFont typeface="Arial" pitchFamily="34" charset="0"/>
              <a:buChar char="•"/>
            </a:pPr>
            <a:r>
              <a:rPr lang="en-US" sz="1600" kern="1200" baseline="0" dirty="0" smtClean="0">
                <a:solidFill>
                  <a:schemeClr val="tx1"/>
                </a:solidFill>
                <a:latin typeface="Times" pitchFamily="18" charset="0"/>
                <a:ea typeface="+mn-ea"/>
                <a:cs typeface="+mn-cs"/>
              </a:rPr>
              <a:t>  …and even if you don’t start with site-based generation and storage, it’s accommodated in the standard and can be added at anytime in the life of the building. </a:t>
            </a:r>
          </a:p>
        </p:txBody>
      </p:sp>
      <p:sp>
        <p:nvSpPr>
          <p:cNvPr id="52228" name="Slide Number Placeholder 3"/>
          <p:cNvSpPr>
            <a:spLocks noGrp="1"/>
          </p:cNvSpPr>
          <p:nvPr>
            <p:ph type="sldNum" sz="quarter" idx="5"/>
          </p:nvPr>
        </p:nvSpPr>
        <p:spPr bwMode="auto">
          <a:noFill/>
          <a:ln>
            <a:miter lim="800000"/>
            <a:headEnd/>
            <a:tailEnd/>
          </a:ln>
        </p:spPr>
        <p:txBody>
          <a:bodyPr/>
          <a:lstStyle/>
          <a:p>
            <a:fld id="{3DFCD1F8-DCF8-4AB6-9FBB-EBEC9FF3D6B0}" type="slidenum">
              <a:rPr lang="en-US" smtClean="0">
                <a:latin typeface="Arial" pitchFamily="34" charset="0"/>
              </a:rPr>
              <a:pPr/>
              <a:t>12</a:t>
            </a:fld>
            <a:endParaRPr lang="en-US" dirty="0"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latin typeface="Arial" charset="0"/>
                <a:ea typeface="+mn-ea"/>
                <a:cs typeface="+mn-cs"/>
              </a:rPr>
              <a:t>The Occupied Space Solution is Unique:</a:t>
            </a:r>
          </a:p>
          <a:p>
            <a:endParaRPr lang="en-US" sz="1200" b="1" kern="1200" dirty="0" smtClean="0">
              <a:latin typeface="Arial" charset="0"/>
              <a:ea typeface="+mn-ea"/>
              <a:cs typeface="+mn-cs"/>
            </a:endParaRPr>
          </a:p>
          <a:p>
            <a:pPr lvl="1">
              <a:buFont typeface="Arial" pitchFamily="34" charset="0"/>
              <a:buChar char="•"/>
            </a:pPr>
            <a:r>
              <a:rPr lang="en-US" sz="1200" b="0" kern="1200" dirty="0" smtClean="0">
                <a:latin typeface="Arial" charset="0"/>
                <a:ea typeface="+mn-ea"/>
                <a:cs typeface="+mn-cs"/>
              </a:rPr>
              <a:t> Particular</a:t>
            </a:r>
            <a:r>
              <a:rPr lang="en-US" sz="1200" b="0" kern="1200" baseline="0" dirty="0" smtClean="0">
                <a:latin typeface="Arial" charset="0"/>
                <a:ea typeface="+mn-ea"/>
                <a:cs typeface="+mn-cs"/>
              </a:rPr>
              <a:t> care was taken in setting up the Occupied Space standard so as not to negatively impact design freedom and aesthetic beauty of interiors.</a:t>
            </a:r>
          </a:p>
          <a:p>
            <a:pPr lvl="1">
              <a:buFont typeface="Arial" pitchFamily="34" charset="0"/>
              <a:buChar char="•"/>
            </a:pPr>
            <a:endParaRPr lang="en-US" sz="1200" b="0" kern="1200" baseline="0" dirty="0" smtClean="0">
              <a:latin typeface="Arial" charset="0"/>
              <a:ea typeface="+mn-ea"/>
              <a:cs typeface="+mn-cs"/>
            </a:endParaRPr>
          </a:p>
          <a:p>
            <a:pPr lvl="1">
              <a:buFont typeface="Arial" pitchFamily="34" charset="0"/>
              <a:buChar char="•"/>
            </a:pPr>
            <a:r>
              <a:rPr lang="en-US" sz="1200" b="0" kern="1200" baseline="0" dirty="0" smtClean="0">
                <a:latin typeface="Arial" charset="0"/>
                <a:ea typeface="+mn-ea"/>
                <a:cs typeface="+mn-cs"/>
              </a:rPr>
              <a:t>  The primary implementation ‘embeds the power infrastructure in the ceiling itself…</a:t>
            </a:r>
          </a:p>
          <a:p>
            <a:pPr lvl="1">
              <a:buFont typeface="Arial" pitchFamily="34" charset="0"/>
              <a:buChar char="•"/>
            </a:pPr>
            <a:endParaRPr lang="en-US" sz="1200" b="0" kern="1200" baseline="0" dirty="0" smtClean="0">
              <a:latin typeface="Arial" charset="0"/>
              <a:ea typeface="+mn-ea"/>
              <a:cs typeface="+mn-cs"/>
            </a:endParaRPr>
          </a:p>
          <a:p>
            <a:pPr lvl="1">
              <a:buFont typeface="Arial" pitchFamily="34" charset="0"/>
              <a:buChar char="•"/>
            </a:pPr>
            <a:r>
              <a:rPr lang="en-US" sz="1200" b="0" kern="1200" baseline="0" dirty="0" smtClean="0">
                <a:latin typeface="Arial" charset="0"/>
                <a:ea typeface="+mn-ea"/>
                <a:cs typeface="+mn-cs"/>
              </a:rPr>
              <a:t>  …making it ‘invisible.’ </a:t>
            </a:r>
          </a:p>
          <a:p>
            <a:pPr lvl="1">
              <a:buFont typeface="Arial" pitchFamily="34" charset="0"/>
              <a:buChar char="•"/>
            </a:pPr>
            <a:endParaRPr lang="en-US" sz="1200" b="0" kern="1200" baseline="0" dirty="0" smtClean="0">
              <a:latin typeface="Arial" charset="0"/>
              <a:ea typeface="+mn-ea"/>
              <a:cs typeface="+mn-cs"/>
            </a:endParaRPr>
          </a:p>
          <a:p>
            <a:pPr lvl="1">
              <a:buFont typeface="Arial" pitchFamily="34" charset="0"/>
              <a:buChar char="•"/>
            </a:pPr>
            <a:r>
              <a:rPr lang="en-US" sz="1200" b="0" kern="1200" baseline="0" dirty="0" smtClean="0">
                <a:latin typeface="Arial" charset="0"/>
                <a:ea typeface="+mn-ea"/>
                <a:cs typeface="+mn-cs"/>
              </a:rPr>
              <a:t>  You might say, from a visual standpoint, it’s remarkably ‘unremarkable!’ </a:t>
            </a:r>
            <a:endParaRPr lang="en-US" b="0" dirty="0"/>
          </a:p>
        </p:txBody>
      </p:sp>
      <p:sp>
        <p:nvSpPr>
          <p:cNvPr id="4" name="Slide Number Placeholder 3"/>
          <p:cNvSpPr>
            <a:spLocks noGrp="1"/>
          </p:cNvSpPr>
          <p:nvPr>
            <p:ph type="sldNum" sz="quarter" idx="10"/>
          </p:nvPr>
        </p:nvSpPr>
        <p:spPr/>
        <p:txBody>
          <a:bodyPr/>
          <a:lstStyle/>
          <a:p>
            <a:pPr>
              <a:defRPr/>
            </a:pPr>
            <a:fld id="{AAC4DFC8-EAD7-42AE-9529-C0C21D2D35FF}" type="slidenum">
              <a:rPr lang="en-US" altLang="en-US" smtClean="0"/>
              <a:pPr>
                <a:defRPr/>
              </a:pPr>
              <a:t>13</a:t>
            </a:fld>
            <a:endParaRPr lang="en-US"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latin typeface="Arial" charset="0"/>
                <a:ea typeface="+mn-ea"/>
                <a:cs typeface="+mn-cs"/>
              </a:rPr>
              <a:t>The Solution Is Well Supported:</a:t>
            </a:r>
          </a:p>
          <a:p>
            <a:endParaRPr lang="en-US" sz="1200" b="1" kern="1200" dirty="0" smtClean="0">
              <a:latin typeface="Arial" charset="0"/>
              <a:ea typeface="+mn-ea"/>
              <a:cs typeface="+mn-cs"/>
            </a:endParaRPr>
          </a:p>
          <a:p>
            <a:pPr>
              <a:buFont typeface="Arial" pitchFamily="34" charset="0"/>
              <a:buChar char="•"/>
            </a:pPr>
            <a:r>
              <a:rPr lang="en-US" sz="1200" b="1" kern="1200" dirty="0" smtClean="0">
                <a:latin typeface="Arial" charset="0"/>
                <a:ea typeface="+mn-ea"/>
                <a:cs typeface="+mn-cs"/>
              </a:rPr>
              <a:t>  </a:t>
            </a:r>
            <a:r>
              <a:rPr lang="en-US" sz="1200" b="0" kern="1200" dirty="0" smtClean="0">
                <a:latin typeface="Arial" charset="0"/>
                <a:ea typeface="+mn-ea"/>
                <a:cs typeface="+mn-cs"/>
              </a:rPr>
              <a:t>From power sources to peripheral devices and the infrastructure and control to connect and operate them, the eco-system for </a:t>
            </a:r>
            <a:r>
              <a:rPr lang="en-US" sz="1200" b="0" kern="1200" baseline="0" dirty="0" smtClean="0">
                <a:latin typeface="Arial" charset="0"/>
                <a:ea typeface="+mn-ea"/>
                <a:cs typeface="+mn-cs"/>
              </a:rPr>
              <a:t> occupied space dc microgrids is in place and rapidly growing.</a:t>
            </a:r>
          </a:p>
          <a:p>
            <a:pPr>
              <a:buFont typeface="Arial" pitchFamily="34" charset="0"/>
              <a:buChar char="•"/>
            </a:pPr>
            <a:endParaRPr lang="en-US" sz="1200" b="0" kern="1200" baseline="0" dirty="0" smtClean="0">
              <a:latin typeface="Arial" charset="0"/>
              <a:ea typeface="+mn-ea"/>
              <a:cs typeface="+mn-cs"/>
            </a:endParaRPr>
          </a:p>
          <a:p>
            <a:pPr>
              <a:buFont typeface="Arial" pitchFamily="34" charset="0"/>
              <a:buChar char="•"/>
            </a:pPr>
            <a:r>
              <a:rPr lang="en-US" sz="1200" b="0" kern="1200" baseline="0" dirty="0" smtClean="0">
                <a:latin typeface="Arial" charset="0"/>
                <a:ea typeface="+mn-ea"/>
                <a:cs typeface="+mn-cs"/>
              </a:rPr>
              <a:t>  Categorically, each class of equipment is evaluated and registered to operate with </a:t>
            </a:r>
            <a:r>
              <a:rPr lang="en-US" sz="1200" b="0" kern="1200" baseline="0" dirty="0" err="1" smtClean="0">
                <a:latin typeface="Arial" charset="0"/>
                <a:ea typeface="+mn-ea"/>
                <a:cs typeface="+mn-cs"/>
              </a:rPr>
              <a:t>repect</a:t>
            </a:r>
            <a:r>
              <a:rPr lang="en-US" sz="1200" b="0" kern="1200" baseline="0" dirty="0" smtClean="0">
                <a:latin typeface="Arial" charset="0"/>
                <a:ea typeface="+mn-ea"/>
                <a:cs typeface="+mn-cs"/>
              </a:rPr>
              <a:t> to the EMerge standard.</a:t>
            </a:r>
          </a:p>
          <a:p>
            <a:pPr>
              <a:buFont typeface="Arial" pitchFamily="34" charset="0"/>
              <a:buChar char="•"/>
            </a:pPr>
            <a:endParaRPr lang="en-US" sz="1200" b="0" kern="1200" baseline="0" dirty="0" smtClean="0">
              <a:latin typeface="Arial" charset="0"/>
              <a:ea typeface="+mn-ea"/>
              <a:cs typeface="+mn-cs"/>
            </a:endParaRPr>
          </a:p>
          <a:p>
            <a:pPr>
              <a:buFont typeface="Arial" pitchFamily="34" charset="0"/>
              <a:buChar char="•"/>
            </a:pPr>
            <a:r>
              <a:rPr lang="en-US" sz="1200" b="0" kern="1200" baseline="0" dirty="0" smtClean="0">
                <a:latin typeface="Arial" charset="0"/>
                <a:ea typeface="+mn-ea"/>
                <a:cs typeface="+mn-cs"/>
              </a:rPr>
              <a:t>  The EMerge website is regularly updated with the latest products for specifiers to refer to.</a:t>
            </a:r>
            <a:endParaRPr lang="en-US" b="0" dirty="0"/>
          </a:p>
        </p:txBody>
      </p:sp>
      <p:sp>
        <p:nvSpPr>
          <p:cNvPr id="4" name="Slide Number Placeholder 3"/>
          <p:cNvSpPr>
            <a:spLocks noGrp="1"/>
          </p:cNvSpPr>
          <p:nvPr>
            <p:ph type="sldNum" sz="quarter" idx="10"/>
          </p:nvPr>
        </p:nvSpPr>
        <p:spPr/>
        <p:txBody>
          <a:bodyPr/>
          <a:lstStyle/>
          <a:p>
            <a:pPr>
              <a:defRPr/>
            </a:pPr>
            <a:fld id="{AAC4DFC8-EAD7-42AE-9529-C0C21D2D35FF}" type="slidenum">
              <a:rPr lang="en-US" altLang="en-US" smtClean="0"/>
              <a:pPr>
                <a:defRPr/>
              </a:pPr>
              <a:t>14</a:t>
            </a:fld>
            <a:endParaRPr lang="en-US"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latin typeface="Arial" charset="0"/>
                <a:ea typeface="+mn-ea"/>
                <a:cs typeface="+mn-cs"/>
              </a:rPr>
              <a:t>The Ceilings’ Role:</a:t>
            </a:r>
          </a:p>
          <a:p>
            <a:endParaRPr lang="en-US" sz="1200" b="1" kern="1200" dirty="0" smtClean="0">
              <a:latin typeface="Arial" charset="0"/>
              <a:ea typeface="+mn-ea"/>
              <a:cs typeface="+mn-cs"/>
            </a:endParaRPr>
          </a:p>
          <a:p>
            <a:pPr>
              <a:buFont typeface="Arial" pitchFamily="34" charset="0"/>
              <a:buChar char="•"/>
            </a:pPr>
            <a:r>
              <a:rPr lang="en-US" sz="1200" b="0" i="1" kern="1200" dirty="0" smtClean="0">
                <a:latin typeface="Arial" charset="0"/>
                <a:ea typeface="+mn-ea"/>
                <a:cs typeface="+mn-cs"/>
              </a:rPr>
              <a:t>  As a basic part of the ‘wiring’ infrastructure,</a:t>
            </a:r>
            <a:r>
              <a:rPr lang="en-US" sz="1200" b="0" i="1" kern="1200" baseline="0" dirty="0" smtClean="0">
                <a:latin typeface="Arial" charset="0"/>
                <a:ea typeface="+mn-ea"/>
                <a:cs typeface="+mn-cs"/>
              </a:rPr>
              <a:t> a suspended ceiling makes an ideal platform for embedded power distribution.</a:t>
            </a:r>
          </a:p>
          <a:p>
            <a:pPr>
              <a:buFont typeface="Arial" pitchFamily="34" charset="0"/>
              <a:buChar char="•"/>
            </a:pPr>
            <a:endParaRPr lang="en-US" sz="1200" b="0" i="1" kern="1200" baseline="0" dirty="0" smtClean="0">
              <a:latin typeface="Arial" charset="0"/>
              <a:ea typeface="+mn-ea"/>
              <a:cs typeface="+mn-cs"/>
            </a:endParaRPr>
          </a:p>
          <a:p>
            <a:pPr>
              <a:buFont typeface="Arial" pitchFamily="34" charset="0"/>
              <a:buChar char="•"/>
            </a:pPr>
            <a:r>
              <a:rPr lang="en-US" sz="1200" b="0" i="1" kern="1200" baseline="0" dirty="0" smtClean="0">
                <a:latin typeface="Arial" charset="0"/>
                <a:ea typeface="+mn-ea"/>
                <a:cs typeface="+mn-cs"/>
              </a:rPr>
              <a:t>  One or two busses can be ‘built-in’ to the otherwise basic ceiling grid.</a:t>
            </a:r>
          </a:p>
          <a:p>
            <a:pPr>
              <a:buFont typeface="Arial" pitchFamily="34" charset="0"/>
              <a:buChar char="•"/>
            </a:pPr>
            <a:endParaRPr lang="en-US" sz="1200" b="0" i="1" kern="1200" baseline="0" dirty="0" smtClean="0">
              <a:latin typeface="Arial" charset="0"/>
              <a:ea typeface="+mn-ea"/>
              <a:cs typeface="+mn-cs"/>
            </a:endParaRPr>
          </a:p>
          <a:p>
            <a:pPr>
              <a:buFont typeface="Arial" pitchFamily="34" charset="0"/>
              <a:buChar char="•"/>
            </a:pPr>
            <a:r>
              <a:rPr lang="en-US" sz="1200" b="0" i="1" kern="1200" baseline="0" dirty="0" smtClean="0">
                <a:latin typeface="Arial" charset="0"/>
                <a:ea typeface="+mn-ea"/>
                <a:cs typeface="+mn-cs"/>
              </a:rPr>
              <a:t>  The busses accommodate both connections from the server as well as connections to the device peripherals…</a:t>
            </a:r>
          </a:p>
          <a:p>
            <a:pPr>
              <a:buFont typeface="Arial" pitchFamily="34" charset="0"/>
              <a:buChar char="•"/>
            </a:pPr>
            <a:endParaRPr lang="en-US" sz="1200" b="0" i="1" kern="1200" baseline="0" dirty="0" smtClean="0">
              <a:latin typeface="Arial" charset="0"/>
              <a:ea typeface="+mn-ea"/>
              <a:cs typeface="+mn-cs"/>
            </a:endParaRPr>
          </a:p>
          <a:p>
            <a:pPr>
              <a:buFont typeface="Arial" pitchFamily="34" charset="0"/>
              <a:buChar char="•"/>
            </a:pPr>
            <a:r>
              <a:rPr lang="en-US" sz="1200" b="0" i="1" kern="1200" baseline="0" dirty="0" smtClean="0">
                <a:latin typeface="Arial" charset="0"/>
                <a:ea typeface="+mn-ea"/>
                <a:cs typeface="+mn-cs"/>
              </a:rPr>
              <a:t>  …as well as providing mechanical support  for the power server and all of the ceiling mounted  device peripherals.</a:t>
            </a:r>
          </a:p>
          <a:p>
            <a:pPr>
              <a:buFont typeface="Arial" pitchFamily="34" charset="0"/>
              <a:buChar char="•"/>
            </a:pPr>
            <a:endParaRPr lang="en-US" sz="1200" b="0" i="1" kern="1200" baseline="0" dirty="0" smtClean="0">
              <a:latin typeface="Arial" charset="0"/>
              <a:ea typeface="+mn-ea"/>
              <a:cs typeface="+mn-cs"/>
            </a:endParaRPr>
          </a:p>
          <a:p>
            <a:pPr>
              <a:buFont typeface="Arial" pitchFamily="34" charset="0"/>
              <a:buChar char="•"/>
            </a:pPr>
            <a:r>
              <a:rPr lang="en-US" sz="1200" b="0" i="1" kern="1200" baseline="0" dirty="0" smtClean="0">
                <a:latin typeface="Arial" charset="0"/>
                <a:ea typeface="+mn-ea"/>
                <a:cs typeface="+mn-cs"/>
              </a:rPr>
              <a:t>  Both mechanical and electric elements of the layout are included as ‘drawing layers’ in the reflected ceiling plan.  </a:t>
            </a:r>
            <a:endParaRPr lang="en-US" b="0" i="1" dirty="0"/>
          </a:p>
        </p:txBody>
      </p:sp>
      <p:sp>
        <p:nvSpPr>
          <p:cNvPr id="4" name="Slide Number Placeholder 3"/>
          <p:cNvSpPr>
            <a:spLocks noGrp="1"/>
          </p:cNvSpPr>
          <p:nvPr>
            <p:ph type="sldNum" sz="quarter" idx="10"/>
          </p:nvPr>
        </p:nvSpPr>
        <p:spPr/>
        <p:txBody>
          <a:bodyPr/>
          <a:lstStyle/>
          <a:p>
            <a:pPr>
              <a:defRPr/>
            </a:pPr>
            <a:fld id="{AAC4DFC8-EAD7-42AE-9529-C0C21D2D35FF}" type="slidenum">
              <a:rPr lang="en-US" altLang="en-US" smtClean="0"/>
              <a:pPr>
                <a:defRPr/>
              </a:pPr>
              <a:t>15</a:t>
            </a:fld>
            <a:endParaRPr lang="en-US"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latin typeface="Arial" charset="0"/>
                <a:ea typeface="+mn-ea"/>
                <a:cs typeface="+mn-cs"/>
              </a:rPr>
              <a:t>The Power Systems’ Role:</a:t>
            </a:r>
          </a:p>
          <a:p>
            <a:endParaRPr lang="en-US" sz="1200" b="1" kern="1200" dirty="0" smtClean="0">
              <a:latin typeface="Arial" charset="0"/>
              <a:ea typeface="+mn-ea"/>
              <a:cs typeface="+mn-cs"/>
            </a:endParaRPr>
          </a:p>
          <a:p>
            <a:pPr>
              <a:buFont typeface="Arial" pitchFamily="34" charset="0"/>
              <a:buNone/>
            </a:pPr>
            <a:r>
              <a:rPr lang="en-US" sz="1200" b="0" i="1" kern="1200" dirty="0" smtClean="0">
                <a:latin typeface="Arial" charset="0"/>
                <a:ea typeface="+mn-ea"/>
                <a:cs typeface="+mn-cs"/>
              </a:rPr>
              <a:t>The</a:t>
            </a:r>
            <a:r>
              <a:rPr lang="en-US" sz="1200" b="0" i="1" kern="1200" baseline="0" dirty="0" smtClean="0">
                <a:latin typeface="Arial" charset="0"/>
                <a:ea typeface="+mn-ea"/>
                <a:cs typeface="+mn-cs"/>
              </a:rPr>
              <a:t> power delivery systems typically includes …</a:t>
            </a:r>
          </a:p>
          <a:p>
            <a:pPr>
              <a:buFont typeface="Arial" pitchFamily="34" charset="0"/>
              <a:buNone/>
            </a:pPr>
            <a:endParaRPr lang="en-US" sz="1200" b="0" i="1" kern="1200" baseline="0" dirty="0" smtClean="0">
              <a:latin typeface="Arial" charset="0"/>
              <a:ea typeface="+mn-ea"/>
              <a:cs typeface="+mn-cs"/>
            </a:endParaRPr>
          </a:p>
          <a:p>
            <a:pPr>
              <a:buFont typeface="Arial" pitchFamily="34" charset="0"/>
              <a:buChar char="•"/>
            </a:pPr>
            <a:r>
              <a:rPr lang="en-US" sz="1200" b="0" i="1" kern="1200" baseline="0" dirty="0" smtClean="0">
                <a:latin typeface="Arial" charset="0"/>
                <a:ea typeface="+mn-ea"/>
                <a:cs typeface="+mn-cs"/>
              </a:rPr>
              <a:t>  </a:t>
            </a:r>
            <a:r>
              <a:rPr lang="en-US" sz="1200" b="1" i="1" kern="1200" baseline="0" dirty="0" smtClean="0">
                <a:latin typeface="Arial" charset="0"/>
                <a:ea typeface="+mn-ea"/>
                <a:cs typeface="+mn-cs"/>
              </a:rPr>
              <a:t>power sources</a:t>
            </a:r>
            <a:r>
              <a:rPr lang="en-US" sz="1200" b="0" i="1" kern="1200" baseline="0" dirty="0" smtClean="0">
                <a:latin typeface="Arial" charset="0"/>
                <a:ea typeface="+mn-ea"/>
                <a:cs typeface="+mn-cs"/>
              </a:rPr>
              <a:t> …</a:t>
            </a:r>
            <a:r>
              <a:rPr lang="en-US" sz="1200" b="1" i="1" kern="1200" baseline="0" dirty="0" smtClean="0">
                <a:latin typeface="Arial" charset="0"/>
                <a:ea typeface="+mn-ea"/>
                <a:cs typeface="+mn-cs"/>
              </a:rPr>
              <a:t> </a:t>
            </a:r>
            <a:r>
              <a:rPr lang="en-US" sz="1200" b="0" i="1" kern="1200" baseline="0" dirty="0" smtClean="0">
                <a:latin typeface="Arial" charset="0"/>
                <a:ea typeface="+mn-ea"/>
                <a:cs typeface="+mn-cs"/>
              </a:rPr>
              <a:t>which are utility or site based;</a:t>
            </a:r>
          </a:p>
          <a:p>
            <a:pPr>
              <a:buFont typeface="Arial" pitchFamily="34" charset="0"/>
              <a:buChar char="•"/>
            </a:pPr>
            <a:endParaRPr lang="en-US" sz="1200" b="0" i="1" kern="1200" baseline="0" dirty="0" smtClean="0">
              <a:latin typeface="Arial" charset="0"/>
              <a:ea typeface="+mn-ea"/>
              <a:cs typeface="+mn-cs"/>
            </a:endParaRPr>
          </a:p>
          <a:p>
            <a:pPr>
              <a:buFont typeface="Arial" pitchFamily="34" charset="0"/>
              <a:buChar char="•"/>
            </a:pPr>
            <a:r>
              <a:rPr lang="en-US" sz="1200" b="0" i="1" kern="1200" dirty="0" smtClean="0">
                <a:latin typeface="Arial" charset="0"/>
                <a:ea typeface="+mn-ea"/>
                <a:cs typeface="+mn-cs"/>
              </a:rPr>
              <a:t>  </a:t>
            </a:r>
            <a:r>
              <a:rPr lang="en-US" sz="1200" b="1" i="1" kern="1200" dirty="0" smtClean="0">
                <a:latin typeface="Arial" charset="0"/>
                <a:ea typeface="+mn-ea"/>
                <a:cs typeface="+mn-cs"/>
              </a:rPr>
              <a:t>power</a:t>
            </a:r>
            <a:r>
              <a:rPr lang="en-US" sz="1200" b="1" i="1" kern="1200" baseline="0" dirty="0" smtClean="0">
                <a:latin typeface="Arial" charset="0"/>
                <a:ea typeface="+mn-ea"/>
                <a:cs typeface="+mn-cs"/>
              </a:rPr>
              <a:t> controllers</a:t>
            </a:r>
            <a:r>
              <a:rPr lang="en-US" sz="1200" b="0" i="1" kern="1200" baseline="0" dirty="0" smtClean="0">
                <a:latin typeface="Arial" charset="0"/>
                <a:ea typeface="+mn-ea"/>
                <a:cs typeface="+mn-cs"/>
              </a:rPr>
              <a:t>… like maximum power point trackers, voltage protection, and centralized rectifiers, and…</a:t>
            </a:r>
          </a:p>
          <a:p>
            <a:pPr>
              <a:buFont typeface="Arial" pitchFamily="34" charset="0"/>
              <a:buChar char="•"/>
            </a:pPr>
            <a:endParaRPr lang="en-US" sz="1200" b="0" i="1" kern="1200" baseline="0" dirty="0" smtClean="0">
              <a:latin typeface="Arial" charset="0"/>
              <a:ea typeface="+mn-ea"/>
              <a:cs typeface="+mn-cs"/>
            </a:endParaRPr>
          </a:p>
          <a:p>
            <a:pPr>
              <a:buFont typeface="Arial" pitchFamily="34" charset="0"/>
              <a:buChar char="•"/>
            </a:pPr>
            <a:r>
              <a:rPr lang="en-US" sz="1200" b="0" i="1" kern="1200" baseline="0" dirty="0" smtClean="0">
                <a:latin typeface="Arial" charset="0"/>
                <a:ea typeface="+mn-ea"/>
                <a:cs typeface="+mn-cs"/>
              </a:rPr>
              <a:t>  </a:t>
            </a:r>
            <a:r>
              <a:rPr lang="en-US" sz="1200" b="1" i="1" kern="1200" baseline="0" dirty="0" smtClean="0">
                <a:latin typeface="Arial" charset="0"/>
                <a:ea typeface="+mn-ea"/>
                <a:cs typeface="+mn-cs"/>
              </a:rPr>
              <a:t>power servers modules</a:t>
            </a:r>
            <a:r>
              <a:rPr lang="en-US" sz="1200" b="0" i="1" kern="1200" baseline="0" dirty="0" smtClean="0">
                <a:latin typeface="Arial" charset="0"/>
                <a:ea typeface="+mn-ea"/>
                <a:cs typeface="+mn-cs"/>
              </a:rPr>
              <a:t> … that determine final constant voltage and current  limits.</a:t>
            </a:r>
            <a:endParaRPr lang="en-US" sz="1200" b="0" i="1" kern="1200" dirty="0" smtClean="0">
              <a:latin typeface="Arial" charset="0"/>
              <a:ea typeface="+mn-ea"/>
              <a:cs typeface="+mn-cs"/>
            </a:endParaRPr>
          </a:p>
          <a:p>
            <a:endParaRPr lang="en-US" sz="1200" b="1" kern="1200" dirty="0" smtClean="0">
              <a:latin typeface="Arial" charset="0"/>
              <a:ea typeface="+mn-ea"/>
              <a:cs typeface="+mn-cs"/>
            </a:endParaRPr>
          </a:p>
          <a:p>
            <a:pPr>
              <a:buFont typeface="Arial" pitchFamily="34" charset="0"/>
              <a:buChar char="•"/>
            </a:pPr>
            <a:endParaRPr lang="en-US" b="1" dirty="0"/>
          </a:p>
        </p:txBody>
      </p:sp>
      <p:sp>
        <p:nvSpPr>
          <p:cNvPr id="4" name="Slide Number Placeholder 3"/>
          <p:cNvSpPr>
            <a:spLocks noGrp="1"/>
          </p:cNvSpPr>
          <p:nvPr>
            <p:ph type="sldNum" sz="quarter" idx="10"/>
          </p:nvPr>
        </p:nvSpPr>
        <p:spPr/>
        <p:txBody>
          <a:bodyPr/>
          <a:lstStyle/>
          <a:p>
            <a:pPr>
              <a:defRPr/>
            </a:pPr>
            <a:fld id="{AAC4DFC8-EAD7-42AE-9529-C0C21D2D35FF}" type="slidenum">
              <a:rPr lang="en-US" altLang="en-US" smtClean="0"/>
              <a:pPr>
                <a:defRPr/>
              </a:pPr>
              <a:t>16</a:t>
            </a:fld>
            <a:endParaRPr lang="en-US"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latin typeface="Arial" charset="0"/>
                <a:ea typeface="+mn-ea"/>
                <a:cs typeface="+mn-cs"/>
              </a:rPr>
              <a:t>Cabling and Connectors’ Roles:</a:t>
            </a:r>
          </a:p>
          <a:p>
            <a:endParaRPr lang="en-US" sz="1200" b="1" kern="1200" dirty="0" smtClean="0">
              <a:latin typeface="Arial" charset="0"/>
              <a:ea typeface="+mn-ea"/>
              <a:cs typeface="+mn-cs"/>
            </a:endParaRPr>
          </a:p>
          <a:p>
            <a:pPr>
              <a:buFont typeface="Arial" pitchFamily="34" charset="0"/>
              <a:buNone/>
            </a:pPr>
            <a:r>
              <a:rPr lang="en-US" sz="1200" b="0" i="1" kern="1200" baseline="0" dirty="0" smtClean="0">
                <a:latin typeface="Arial" charset="0"/>
                <a:ea typeface="+mn-ea"/>
                <a:cs typeface="+mn-cs"/>
              </a:rPr>
              <a:t>Cabling systems typically include …</a:t>
            </a:r>
          </a:p>
          <a:p>
            <a:pPr>
              <a:buFont typeface="Arial" pitchFamily="34" charset="0"/>
              <a:buNone/>
            </a:pPr>
            <a:endParaRPr lang="en-US" sz="1200" b="0" i="1" kern="1200" baseline="0" dirty="0" smtClean="0">
              <a:latin typeface="Arial" charset="0"/>
              <a:ea typeface="+mn-ea"/>
              <a:cs typeface="+mn-cs"/>
            </a:endParaRPr>
          </a:p>
          <a:p>
            <a:pPr lvl="1">
              <a:buFont typeface="Arial" pitchFamily="34" charset="0"/>
              <a:buChar char="•"/>
            </a:pPr>
            <a:r>
              <a:rPr lang="en-US" sz="1200" b="0" i="1" kern="1200" baseline="0" dirty="0" smtClean="0">
                <a:latin typeface="Arial" charset="0"/>
                <a:ea typeface="+mn-ea"/>
                <a:cs typeface="+mn-cs"/>
              </a:rPr>
              <a:t>  </a:t>
            </a:r>
            <a:r>
              <a:rPr lang="en-US" sz="1200" b="1" i="1" kern="1200" baseline="0" dirty="0" smtClean="0">
                <a:latin typeface="Arial" charset="0"/>
                <a:ea typeface="+mn-ea"/>
                <a:cs typeface="+mn-cs"/>
              </a:rPr>
              <a:t>power  feed cable assemblies</a:t>
            </a:r>
            <a:r>
              <a:rPr lang="en-US" sz="1200" b="0" i="1" kern="1200" baseline="0" dirty="0" smtClean="0">
                <a:latin typeface="Arial" charset="0"/>
                <a:ea typeface="+mn-ea"/>
                <a:cs typeface="+mn-cs"/>
              </a:rPr>
              <a:t>…</a:t>
            </a:r>
            <a:r>
              <a:rPr lang="en-US" sz="1200" b="1" i="1" kern="1200" baseline="0" dirty="0" smtClean="0">
                <a:latin typeface="Arial" charset="0"/>
                <a:ea typeface="+mn-ea"/>
                <a:cs typeface="+mn-cs"/>
              </a:rPr>
              <a:t> </a:t>
            </a:r>
            <a:r>
              <a:rPr lang="en-US" sz="1200" b="0" i="1" kern="1200" baseline="0" dirty="0" smtClean="0">
                <a:latin typeface="Arial" charset="0"/>
                <a:ea typeface="+mn-ea"/>
                <a:cs typeface="+mn-cs"/>
              </a:rPr>
              <a:t>which connect the power servers to the bus bars and/or dedicated device wiring;</a:t>
            </a:r>
          </a:p>
          <a:p>
            <a:pPr lvl="1">
              <a:buFont typeface="Arial" pitchFamily="34" charset="0"/>
              <a:buChar char="•"/>
            </a:pPr>
            <a:endParaRPr lang="en-US" sz="1200" b="0" i="1" kern="1200" baseline="0" dirty="0" smtClean="0">
              <a:latin typeface="Arial" charset="0"/>
              <a:ea typeface="+mn-ea"/>
              <a:cs typeface="+mn-cs"/>
            </a:endParaRPr>
          </a:p>
          <a:p>
            <a:pPr lvl="1">
              <a:buFont typeface="Arial" pitchFamily="34" charset="0"/>
              <a:buChar char="•"/>
            </a:pPr>
            <a:r>
              <a:rPr lang="en-US" sz="1200" b="0" i="1" kern="1200" dirty="0" smtClean="0">
                <a:latin typeface="Arial" charset="0"/>
                <a:ea typeface="+mn-ea"/>
                <a:cs typeface="+mn-cs"/>
              </a:rPr>
              <a:t>  </a:t>
            </a:r>
            <a:r>
              <a:rPr lang="en-US" sz="1200" b="1" i="1" kern="1200" dirty="0" smtClean="0">
                <a:latin typeface="Arial" charset="0"/>
                <a:ea typeface="+mn-ea"/>
                <a:cs typeface="+mn-cs"/>
              </a:rPr>
              <a:t>load device</a:t>
            </a:r>
            <a:r>
              <a:rPr lang="en-US" sz="1200" b="1" i="1" kern="1200" baseline="0" dirty="0" smtClean="0">
                <a:latin typeface="Arial" charset="0"/>
                <a:ea typeface="+mn-ea"/>
                <a:cs typeface="+mn-cs"/>
              </a:rPr>
              <a:t> /peripheral cable assemblies</a:t>
            </a:r>
            <a:r>
              <a:rPr lang="en-US" sz="1200" b="0" i="1" kern="1200" baseline="0" dirty="0" smtClean="0">
                <a:latin typeface="Arial" charset="0"/>
                <a:ea typeface="+mn-ea"/>
                <a:cs typeface="+mn-cs"/>
              </a:rPr>
              <a:t>… which connect the ceiling embedded bus bars  to the room loads. </a:t>
            </a:r>
          </a:p>
          <a:p>
            <a:pPr lvl="1">
              <a:buFont typeface="Arial" pitchFamily="34" charset="0"/>
              <a:buChar char="•"/>
            </a:pPr>
            <a:endParaRPr lang="en-US" sz="1200" b="0" i="1" kern="1200" baseline="0" dirty="0" smtClean="0">
              <a:latin typeface="Arial" charset="0"/>
              <a:ea typeface="+mn-ea"/>
              <a:cs typeface="+mn-cs"/>
            </a:endParaRPr>
          </a:p>
          <a:p>
            <a:pPr lvl="0">
              <a:buFont typeface="Arial" pitchFamily="34" charset="0"/>
              <a:buNone/>
            </a:pPr>
            <a:r>
              <a:rPr lang="en-US" sz="1200" b="0" i="1" kern="1200" baseline="0" dirty="0" smtClean="0">
                <a:latin typeface="Arial" charset="0"/>
                <a:ea typeface="+mn-ea"/>
                <a:cs typeface="+mn-cs"/>
              </a:rPr>
              <a:t>  Standardized connectors include …</a:t>
            </a:r>
          </a:p>
          <a:p>
            <a:pPr>
              <a:buFont typeface="Arial" pitchFamily="34" charset="0"/>
              <a:buChar char="•"/>
            </a:pPr>
            <a:endParaRPr lang="en-US" sz="1200" b="0" i="1" kern="1200" baseline="0" dirty="0" smtClean="0">
              <a:latin typeface="Arial" charset="0"/>
              <a:ea typeface="+mn-ea"/>
              <a:cs typeface="+mn-cs"/>
            </a:endParaRPr>
          </a:p>
          <a:p>
            <a:pPr lvl="1">
              <a:buFont typeface="Arial" pitchFamily="34" charset="0"/>
              <a:buChar char="•"/>
            </a:pPr>
            <a:r>
              <a:rPr lang="en-US" sz="1200" b="0" i="1" kern="1200" baseline="0" dirty="0" smtClean="0">
                <a:latin typeface="Arial" charset="0"/>
                <a:ea typeface="+mn-ea"/>
                <a:cs typeface="+mn-cs"/>
              </a:rPr>
              <a:t> </a:t>
            </a:r>
            <a:r>
              <a:rPr lang="en-US" sz="1200" b="1" i="1" kern="1200" baseline="0" dirty="0" smtClean="0">
                <a:latin typeface="Arial" charset="0"/>
                <a:ea typeface="+mn-ea"/>
                <a:cs typeface="+mn-cs"/>
              </a:rPr>
              <a:t>Bus bar connectors </a:t>
            </a:r>
            <a:r>
              <a:rPr lang="en-US" sz="1200" b="0" i="1" kern="1200" baseline="0" dirty="0" smtClean="0">
                <a:latin typeface="Arial" charset="0"/>
                <a:ea typeface="+mn-ea"/>
                <a:cs typeface="+mn-cs"/>
              </a:rPr>
              <a:t>… for both source and load connection above the ceiling</a:t>
            </a:r>
          </a:p>
          <a:p>
            <a:pPr lvl="1">
              <a:buFont typeface="Arial" pitchFamily="34" charset="0"/>
              <a:buChar char="•"/>
            </a:pPr>
            <a:endParaRPr lang="en-US" sz="1200" b="0" i="1" kern="1200" baseline="0" dirty="0" smtClean="0">
              <a:latin typeface="Arial" charset="0"/>
              <a:ea typeface="+mn-ea"/>
              <a:cs typeface="+mn-cs"/>
            </a:endParaRPr>
          </a:p>
          <a:p>
            <a:pPr lvl="1">
              <a:buFont typeface="Arial" pitchFamily="34" charset="0"/>
              <a:buChar char="•"/>
            </a:pPr>
            <a:r>
              <a:rPr lang="en-US" sz="1200" b="0" i="1" kern="1200" dirty="0" smtClean="0">
                <a:latin typeface="Arial" charset="0"/>
                <a:ea typeface="+mn-ea"/>
                <a:cs typeface="+mn-cs"/>
              </a:rPr>
              <a:t> </a:t>
            </a:r>
            <a:r>
              <a:rPr lang="en-US" sz="1200" b="1" i="1" kern="1200" dirty="0" smtClean="0">
                <a:latin typeface="Arial" charset="0"/>
                <a:ea typeface="+mn-ea"/>
                <a:cs typeface="+mn-cs"/>
              </a:rPr>
              <a:t>Power server connectors</a:t>
            </a:r>
            <a:r>
              <a:rPr lang="en-US" sz="1200" b="0" i="1" kern="1200" dirty="0" smtClean="0">
                <a:latin typeface="Arial" charset="0"/>
                <a:ea typeface="+mn-ea"/>
                <a:cs typeface="+mn-cs"/>
              </a:rPr>
              <a:t>… of power supply connections</a:t>
            </a:r>
          </a:p>
          <a:p>
            <a:pPr lvl="1">
              <a:buFont typeface="Arial" pitchFamily="34" charset="0"/>
              <a:buChar char="•"/>
            </a:pPr>
            <a:endParaRPr lang="en-US" sz="1200" b="0" i="1" kern="1200" dirty="0" smtClean="0">
              <a:latin typeface="Arial" charset="0"/>
              <a:ea typeface="+mn-ea"/>
              <a:cs typeface="+mn-cs"/>
            </a:endParaRPr>
          </a:p>
          <a:p>
            <a:pPr lvl="1">
              <a:buFont typeface="Arial" pitchFamily="34" charset="0"/>
              <a:buChar char="•"/>
            </a:pPr>
            <a:r>
              <a:rPr lang="en-US" sz="1200" b="0" i="1" kern="1200" dirty="0" smtClean="0">
                <a:latin typeface="Arial" charset="0"/>
                <a:ea typeface="+mn-ea"/>
                <a:cs typeface="+mn-cs"/>
              </a:rPr>
              <a:t> </a:t>
            </a:r>
            <a:r>
              <a:rPr lang="en-US" sz="1200" b="1" i="1" kern="1200" dirty="0" smtClean="0">
                <a:latin typeface="Arial" charset="0"/>
                <a:ea typeface="+mn-ea"/>
                <a:cs typeface="+mn-cs"/>
              </a:rPr>
              <a:t>Integral</a:t>
            </a:r>
            <a:r>
              <a:rPr lang="en-US" sz="1200" b="1" i="1" kern="1200" baseline="0" dirty="0" smtClean="0">
                <a:latin typeface="Arial" charset="0"/>
                <a:ea typeface="+mn-ea"/>
                <a:cs typeface="+mn-cs"/>
              </a:rPr>
              <a:t> bus bar connectors</a:t>
            </a:r>
            <a:r>
              <a:rPr lang="en-US" sz="1200" b="0" i="1" kern="1200" baseline="0" dirty="0" smtClean="0">
                <a:latin typeface="Arial" charset="0"/>
                <a:ea typeface="+mn-ea"/>
                <a:cs typeface="+mn-cs"/>
              </a:rPr>
              <a:t>… for load connection below the ceiling</a:t>
            </a:r>
            <a:endParaRPr lang="en-US" sz="1200" b="0" i="1" kern="1200" dirty="0" smtClean="0">
              <a:latin typeface="Arial" charset="0"/>
              <a:ea typeface="+mn-ea"/>
              <a:cs typeface="+mn-cs"/>
            </a:endParaRPr>
          </a:p>
          <a:p>
            <a:endParaRPr lang="en-US" b="1" dirty="0"/>
          </a:p>
        </p:txBody>
      </p:sp>
      <p:sp>
        <p:nvSpPr>
          <p:cNvPr id="4" name="Slide Number Placeholder 3"/>
          <p:cNvSpPr>
            <a:spLocks noGrp="1"/>
          </p:cNvSpPr>
          <p:nvPr>
            <p:ph type="sldNum" sz="quarter" idx="10"/>
          </p:nvPr>
        </p:nvSpPr>
        <p:spPr/>
        <p:txBody>
          <a:bodyPr/>
          <a:lstStyle/>
          <a:p>
            <a:fld id="{8AB7CB25-4A65-4813-9A40-7B89D486CF00}" type="slidenum">
              <a:rPr lang="en-US" smtClean="0"/>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baseline="0" dirty="0" smtClean="0">
                <a:solidFill>
                  <a:srgbClr val="000000"/>
                </a:solidFill>
                <a:latin typeface="Arial"/>
              </a:rPr>
              <a:t>Lighting’s Role:</a:t>
            </a:r>
          </a:p>
          <a:p>
            <a:endParaRPr lang="en-US" sz="1200" b="1" kern="1200" baseline="0" dirty="0" smtClean="0">
              <a:solidFill>
                <a:srgbClr val="000000"/>
              </a:solidFill>
              <a:latin typeface="Arial"/>
            </a:endParaRPr>
          </a:p>
          <a:p>
            <a:r>
              <a:rPr lang="en-US" sz="1200" b="0" i="1" kern="1200" baseline="0" dirty="0" smtClean="0">
                <a:solidFill>
                  <a:srgbClr val="000000"/>
                </a:solidFill>
                <a:latin typeface="Arial"/>
              </a:rPr>
              <a:t>Well, you know lighting… but it does include both fluorescent and LEDs</a:t>
            </a:r>
          </a:p>
          <a:p>
            <a:endParaRPr lang="en-US" dirty="0"/>
          </a:p>
        </p:txBody>
      </p:sp>
      <p:sp>
        <p:nvSpPr>
          <p:cNvPr id="4" name="Slide Number Placeholder 3"/>
          <p:cNvSpPr>
            <a:spLocks noGrp="1"/>
          </p:cNvSpPr>
          <p:nvPr>
            <p:ph type="sldNum" sz="quarter" idx="10"/>
          </p:nvPr>
        </p:nvSpPr>
        <p:spPr/>
        <p:txBody>
          <a:bodyPr/>
          <a:lstStyle/>
          <a:p>
            <a:pPr>
              <a:defRPr/>
            </a:pPr>
            <a:fld id="{AAC4DFC8-EAD7-42AE-9529-C0C21D2D35FF}" type="slidenum">
              <a:rPr lang="en-US" altLang="en-US" smtClean="0"/>
              <a:pPr>
                <a:defRPr/>
              </a:pPr>
              <a:t>18</a:t>
            </a:fld>
            <a:endParaRPr lang="en-US" alt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latin typeface="Arial" charset="0"/>
                <a:ea typeface="+mn-ea"/>
                <a:cs typeface="+mn-cs"/>
              </a:rPr>
              <a:t>Control’s Role:</a:t>
            </a:r>
          </a:p>
          <a:p>
            <a:endParaRPr lang="en-US" sz="1200" b="1" kern="1200" dirty="0" smtClean="0">
              <a:latin typeface="Arial" charset="0"/>
              <a:ea typeface="+mn-ea"/>
              <a:cs typeface="+mn-cs"/>
            </a:endParaRPr>
          </a:p>
          <a:p>
            <a:r>
              <a:rPr lang="en-US" sz="1200" b="0" i="1" kern="1200" dirty="0" smtClean="0">
                <a:latin typeface="Arial" charset="0"/>
                <a:ea typeface="+mn-ea"/>
                <a:cs typeface="+mn-cs"/>
              </a:rPr>
              <a:t>The same here.</a:t>
            </a:r>
          </a:p>
          <a:p>
            <a:endParaRPr lang="en-US" sz="1200" b="0" i="1" kern="1200" dirty="0" smtClean="0">
              <a:latin typeface="Arial" charset="0"/>
              <a:ea typeface="+mn-ea"/>
              <a:cs typeface="+mn-cs"/>
            </a:endParaRPr>
          </a:p>
          <a:p>
            <a:pPr lvl="1">
              <a:buFont typeface="Arial" pitchFamily="34" charset="0"/>
              <a:buChar char="•"/>
            </a:pPr>
            <a:r>
              <a:rPr lang="en-US" sz="1200" b="0" i="1" kern="1200" dirty="0" smtClean="0">
                <a:latin typeface="Arial" charset="0"/>
                <a:ea typeface="+mn-ea"/>
                <a:cs typeface="+mn-cs"/>
              </a:rPr>
              <a:t>  No surprises…</a:t>
            </a:r>
          </a:p>
          <a:p>
            <a:pPr lvl="1">
              <a:buFont typeface="Arial" pitchFamily="34" charset="0"/>
              <a:buChar char="•"/>
            </a:pPr>
            <a:endParaRPr lang="en-US" sz="1200" b="0" i="1" kern="1200" dirty="0" smtClean="0">
              <a:latin typeface="Arial" charset="0"/>
              <a:ea typeface="+mn-ea"/>
              <a:cs typeface="+mn-cs"/>
            </a:endParaRPr>
          </a:p>
          <a:p>
            <a:pPr lvl="1">
              <a:buFont typeface="Arial" pitchFamily="34" charset="0"/>
              <a:buChar char="•"/>
            </a:pPr>
            <a:r>
              <a:rPr lang="en-US" sz="1200" b="0" i="1" kern="1200" dirty="0" smtClean="0">
                <a:latin typeface="Arial" charset="0"/>
                <a:ea typeface="+mn-ea"/>
                <a:cs typeface="+mn-cs"/>
              </a:rPr>
              <a:t>  …except if you need 24 VDC to run the electronics, forget the special power supply or transformer and just tap-in at the most</a:t>
            </a:r>
            <a:r>
              <a:rPr lang="en-US" sz="1200" b="0" i="1" kern="1200" baseline="0" dirty="0" smtClean="0">
                <a:latin typeface="Arial" charset="0"/>
                <a:ea typeface="+mn-ea"/>
                <a:cs typeface="+mn-cs"/>
              </a:rPr>
              <a:t> convenient location or directly to the power server.</a:t>
            </a:r>
            <a:r>
              <a:rPr lang="en-US" sz="1200" b="0" i="1" kern="1200" dirty="0" smtClean="0">
                <a:latin typeface="Arial" charset="0"/>
                <a:ea typeface="+mn-ea"/>
                <a:cs typeface="+mn-cs"/>
              </a:rPr>
              <a:t> </a:t>
            </a:r>
            <a:endParaRPr lang="en-US" b="0" i="1" dirty="0"/>
          </a:p>
        </p:txBody>
      </p:sp>
      <p:sp>
        <p:nvSpPr>
          <p:cNvPr id="4" name="Slide Number Placeholder 3"/>
          <p:cNvSpPr>
            <a:spLocks noGrp="1"/>
          </p:cNvSpPr>
          <p:nvPr>
            <p:ph type="sldNum" sz="quarter" idx="10"/>
          </p:nvPr>
        </p:nvSpPr>
        <p:spPr/>
        <p:txBody>
          <a:bodyPr/>
          <a:lstStyle/>
          <a:p>
            <a:pPr>
              <a:defRPr/>
            </a:pPr>
            <a:fld id="{AAC4DFC8-EAD7-42AE-9529-C0C21D2D35FF}" type="slidenum">
              <a:rPr lang="en-US" altLang="en-US" smtClean="0"/>
              <a:pPr>
                <a:defRPr/>
              </a:pPr>
              <a:t>19</a:t>
            </a:fld>
            <a:endParaRPr lang="en-US" alt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sz="1200" b="1" kern="1200" dirty="0" smtClean="0">
                <a:latin typeface="Arial" charset="0"/>
                <a:ea typeface="+mn-ea"/>
                <a:cs typeface="+mn-cs"/>
              </a:rPr>
              <a:t>Basic Control Communications:</a:t>
            </a:r>
          </a:p>
          <a:p>
            <a:endParaRPr lang="en-US" sz="1200" b="1" kern="1200" dirty="0" smtClean="0">
              <a:latin typeface="Arial" charset="0"/>
              <a:ea typeface="+mn-ea"/>
              <a:cs typeface="+mn-cs"/>
            </a:endParaRPr>
          </a:p>
          <a:p>
            <a:r>
              <a:rPr lang="en-US" sz="1200" b="0" i="1" kern="1200" dirty="0" smtClean="0">
                <a:latin typeface="Arial" charset="0"/>
                <a:ea typeface="+mn-ea"/>
                <a:cs typeface="+mn-cs"/>
              </a:rPr>
              <a:t>Let’s take a closer look at</a:t>
            </a:r>
            <a:r>
              <a:rPr lang="en-US" sz="1200" b="0" i="1" kern="1200" baseline="0" dirty="0" smtClean="0">
                <a:latin typeface="Arial" charset="0"/>
                <a:ea typeface="+mn-ea"/>
                <a:cs typeface="+mn-cs"/>
              </a:rPr>
              <a:t> the basic controls communication scheme:</a:t>
            </a:r>
          </a:p>
          <a:p>
            <a:endParaRPr lang="en-US" sz="1200" b="1" kern="1200" baseline="0" dirty="0" smtClean="0">
              <a:latin typeface="Arial" charset="0"/>
              <a:ea typeface="+mn-ea"/>
              <a:cs typeface="+mn-cs"/>
            </a:endParaRPr>
          </a:p>
          <a:p>
            <a:r>
              <a:rPr lang="en-US" sz="1200" b="0" i="1" kern="1200" baseline="0" dirty="0" smtClean="0">
                <a:latin typeface="Arial" charset="0"/>
                <a:ea typeface="+mn-ea"/>
                <a:cs typeface="+mn-cs"/>
              </a:rPr>
              <a:t>We divide the controls domain into three basic domains…</a:t>
            </a:r>
          </a:p>
          <a:p>
            <a:endParaRPr lang="en-US" sz="1200" b="1" i="1" kern="1200" baseline="0" dirty="0" smtClean="0">
              <a:latin typeface="Arial" charset="0"/>
              <a:ea typeface="+mn-ea"/>
              <a:cs typeface="+mn-cs"/>
            </a:endParaRPr>
          </a:p>
          <a:p>
            <a:pPr>
              <a:buFont typeface="Arial" pitchFamily="34" charset="0"/>
              <a:buChar char="•"/>
            </a:pPr>
            <a:r>
              <a:rPr lang="en-US" sz="1200" b="0" i="1" kern="1200" baseline="0" dirty="0" smtClean="0">
                <a:latin typeface="Arial" charset="0"/>
                <a:ea typeface="+mn-ea"/>
                <a:cs typeface="+mn-cs"/>
              </a:rPr>
              <a:t>  The </a:t>
            </a:r>
            <a:r>
              <a:rPr lang="en-US" sz="1200" b="1" i="1" kern="1200" baseline="0" dirty="0" smtClean="0">
                <a:latin typeface="Arial" charset="0"/>
                <a:ea typeface="+mn-ea"/>
                <a:cs typeface="+mn-cs"/>
              </a:rPr>
              <a:t>Supervisory </a:t>
            </a:r>
            <a:r>
              <a:rPr lang="en-US" sz="1200" b="0" i="1" kern="1200" baseline="0" dirty="0" smtClean="0">
                <a:latin typeface="Arial" charset="0"/>
                <a:ea typeface="+mn-ea"/>
                <a:cs typeface="+mn-cs"/>
              </a:rPr>
              <a:t>layer…</a:t>
            </a:r>
          </a:p>
          <a:p>
            <a:pPr>
              <a:buFont typeface="Arial" pitchFamily="34" charset="0"/>
              <a:buChar char="•"/>
            </a:pPr>
            <a:endParaRPr lang="en-US" sz="1200" b="0" i="1" kern="1200" baseline="0" dirty="0" smtClean="0">
              <a:latin typeface="Arial" charset="0"/>
              <a:ea typeface="+mn-ea"/>
              <a:cs typeface="+mn-cs"/>
            </a:endParaRPr>
          </a:p>
          <a:p>
            <a:pPr lvl="1">
              <a:buFont typeface="Arial" pitchFamily="34" charset="0"/>
              <a:buChar char="•"/>
            </a:pPr>
            <a:r>
              <a:rPr lang="en-US" sz="1200" b="0" i="1" kern="1200" baseline="0" dirty="0" smtClean="0">
                <a:latin typeface="Arial" charset="0"/>
                <a:ea typeface="+mn-ea"/>
                <a:cs typeface="+mn-cs"/>
              </a:rPr>
              <a:t>   …where typically</a:t>
            </a:r>
            <a:r>
              <a:rPr lang="en-US" sz="1200" b="1" i="1" kern="1200" baseline="0" dirty="0" smtClean="0">
                <a:latin typeface="Arial" charset="0"/>
                <a:ea typeface="+mn-ea"/>
                <a:cs typeface="+mn-cs"/>
              </a:rPr>
              <a:t>,  Building Automation Systems </a:t>
            </a:r>
            <a:r>
              <a:rPr lang="en-US" sz="1200" b="0" i="1" kern="1200" baseline="0" dirty="0" smtClean="0">
                <a:latin typeface="Arial" charset="0"/>
                <a:ea typeface="+mn-ea"/>
                <a:cs typeface="+mn-cs"/>
              </a:rPr>
              <a:t>and </a:t>
            </a:r>
            <a:r>
              <a:rPr lang="en-US" sz="1200" b="1" i="1" kern="1200" baseline="0" dirty="0" smtClean="0">
                <a:latin typeface="Arial" charset="0"/>
                <a:ea typeface="+mn-ea"/>
                <a:cs typeface="+mn-cs"/>
              </a:rPr>
              <a:t>Proprietary </a:t>
            </a:r>
            <a:r>
              <a:rPr lang="en-US" sz="1200" b="0" i="1" kern="1200" baseline="0" dirty="0" smtClean="0">
                <a:latin typeface="Arial" charset="0"/>
                <a:ea typeface="+mn-ea"/>
                <a:cs typeface="+mn-cs"/>
              </a:rPr>
              <a:t>communications prevail;</a:t>
            </a:r>
            <a:r>
              <a:rPr lang="en-US" sz="1200" b="1" i="1" kern="1200" baseline="0" dirty="0" smtClean="0">
                <a:latin typeface="Arial" charset="0"/>
                <a:ea typeface="+mn-ea"/>
                <a:cs typeface="+mn-cs"/>
              </a:rPr>
              <a:t> </a:t>
            </a:r>
            <a:endParaRPr lang="en-US" sz="1200" b="0" i="1" kern="1200" baseline="0" dirty="0" smtClean="0">
              <a:latin typeface="Arial" charset="0"/>
              <a:ea typeface="+mn-ea"/>
              <a:cs typeface="+mn-cs"/>
            </a:endParaRPr>
          </a:p>
          <a:p>
            <a:pPr>
              <a:buFont typeface="Arial" pitchFamily="34" charset="0"/>
              <a:buChar char="•"/>
            </a:pPr>
            <a:endParaRPr lang="en-US" sz="1200" b="1" i="1" kern="1200" baseline="0" dirty="0" smtClean="0">
              <a:latin typeface="Arial" charset="0"/>
              <a:ea typeface="+mn-ea"/>
              <a:cs typeface="+mn-cs"/>
            </a:endParaRPr>
          </a:p>
          <a:p>
            <a:pPr>
              <a:buFont typeface="Arial" pitchFamily="34" charset="0"/>
              <a:buChar char="•"/>
            </a:pPr>
            <a:r>
              <a:rPr lang="en-US" sz="1200" b="0" i="1" kern="1200" baseline="0" dirty="0" smtClean="0">
                <a:latin typeface="Arial" charset="0"/>
                <a:ea typeface="+mn-ea"/>
                <a:cs typeface="+mn-cs"/>
              </a:rPr>
              <a:t>  The </a:t>
            </a:r>
            <a:r>
              <a:rPr lang="en-US" sz="1200" b="1" i="1" kern="1200" baseline="0" dirty="0" smtClean="0">
                <a:latin typeface="Arial" charset="0"/>
                <a:ea typeface="+mn-ea"/>
                <a:cs typeface="+mn-cs"/>
              </a:rPr>
              <a:t>Control </a:t>
            </a:r>
            <a:r>
              <a:rPr lang="en-US" sz="1200" b="0" i="1" kern="1200" baseline="0" dirty="0" smtClean="0">
                <a:latin typeface="Arial" charset="0"/>
                <a:ea typeface="+mn-ea"/>
                <a:cs typeface="+mn-cs"/>
              </a:rPr>
              <a:t> layer…</a:t>
            </a:r>
          </a:p>
          <a:p>
            <a:pPr>
              <a:buFont typeface="Arial" pitchFamily="34" charset="0"/>
              <a:buChar char="•"/>
            </a:pPr>
            <a:endParaRPr lang="en-US" sz="1200" b="0" i="1" kern="1200" baseline="0" dirty="0" smtClean="0">
              <a:latin typeface="Arial" charset="0"/>
              <a:ea typeface="+mn-ea"/>
              <a:cs typeface="+mn-cs"/>
            </a:endParaRPr>
          </a:p>
          <a:p>
            <a:pPr lvl="1">
              <a:buFont typeface="Arial" pitchFamily="34" charset="0"/>
              <a:buChar char="•"/>
            </a:pPr>
            <a:r>
              <a:rPr lang="en-US" sz="1200" b="0" i="1" kern="1200" baseline="0" dirty="0" smtClean="0">
                <a:latin typeface="Arial" charset="0"/>
                <a:ea typeface="+mn-ea"/>
                <a:cs typeface="+mn-cs"/>
              </a:rPr>
              <a:t>    …where either </a:t>
            </a:r>
            <a:r>
              <a:rPr lang="en-US" sz="1200" b="1" i="1" kern="1200" baseline="0" dirty="0" smtClean="0">
                <a:latin typeface="Arial" charset="0"/>
                <a:ea typeface="+mn-ea"/>
                <a:cs typeface="+mn-cs"/>
              </a:rPr>
              <a:t>Hybrid</a:t>
            </a:r>
            <a:r>
              <a:rPr lang="en-US" sz="1200" b="0" i="1" kern="1200" baseline="0" dirty="0" smtClean="0">
                <a:latin typeface="Arial" charset="0"/>
                <a:ea typeface="+mn-ea"/>
                <a:cs typeface="+mn-cs"/>
              </a:rPr>
              <a:t> proprietary/open protocols can be used …</a:t>
            </a:r>
          </a:p>
          <a:p>
            <a:pPr lvl="1">
              <a:buFont typeface="Arial" pitchFamily="34" charset="0"/>
              <a:buChar char="•"/>
            </a:pPr>
            <a:endParaRPr lang="en-US" sz="1200" b="0" i="1" kern="1200" baseline="0" dirty="0" smtClean="0">
              <a:latin typeface="Arial" charset="0"/>
              <a:ea typeface="+mn-ea"/>
              <a:cs typeface="+mn-cs"/>
            </a:endParaRPr>
          </a:p>
          <a:p>
            <a:pPr lvl="1">
              <a:buFont typeface="Arial" pitchFamily="34" charset="0"/>
              <a:buChar char="•"/>
            </a:pPr>
            <a:r>
              <a:rPr lang="en-US" sz="1200" b="0" i="1" kern="1200" baseline="0" dirty="0" smtClean="0">
                <a:latin typeface="Arial" charset="0"/>
                <a:ea typeface="+mn-ea"/>
                <a:cs typeface="+mn-cs"/>
              </a:rPr>
              <a:t>   …with local Controllers &amp; Gateways give access to the supervisory system , and;</a:t>
            </a:r>
          </a:p>
          <a:p>
            <a:pPr>
              <a:buFont typeface="Arial" pitchFamily="34" charset="0"/>
              <a:buChar char="•"/>
            </a:pPr>
            <a:endParaRPr lang="en-US" sz="1200" b="0" i="1" kern="1200" baseline="0" dirty="0" smtClean="0">
              <a:latin typeface="Arial" charset="0"/>
              <a:ea typeface="+mn-ea"/>
              <a:cs typeface="+mn-cs"/>
            </a:endParaRPr>
          </a:p>
          <a:p>
            <a:pPr>
              <a:buFont typeface="Arial" pitchFamily="34" charset="0"/>
              <a:buChar char="•"/>
            </a:pPr>
            <a:r>
              <a:rPr lang="en-US" sz="1200" b="0" i="1" kern="1200" baseline="0" dirty="0" smtClean="0">
                <a:latin typeface="Arial" charset="0"/>
                <a:ea typeface="+mn-ea"/>
                <a:cs typeface="+mn-cs"/>
              </a:rPr>
              <a:t>  The </a:t>
            </a:r>
            <a:r>
              <a:rPr lang="en-US" sz="1200" b="1" i="1" kern="1200" baseline="0" dirty="0" smtClean="0">
                <a:latin typeface="Arial" charset="0"/>
                <a:ea typeface="+mn-ea"/>
                <a:cs typeface="+mn-cs"/>
              </a:rPr>
              <a:t>Fringe</a:t>
            </a:r>
            <a:r>
              <a:rPr lang="en-US" sz="1200" b="0" i="1" kern="1200" baseline="0" dirty="0" smtClean="0">
                <a:latin typeface="Arial" charset="0"/>
                <a:ea typeface="+mn-ea"/>
                <a:cs typeface="+mn-cs"/>
              </a:rPr>
              <a:t> layer…</a:t>
            </a:r>
          </a:p>
          <a:p>
            <a:pPr>
              <a:buFont typeface="Arial" pitchFamily="34" charset="0"/>
              <a:buChar char="•"/>
            </a:pPr>
            <a:endParaRPr lang="en-US" sz="1200" b="0" i="1" kern="1200" baseline="0" dirty="0" smtClean="0">
              <a:latin typeface="Arial" charset="0"/>
              <a:ea typeface="+mn-ea"/>
              <a:cs typeface="+mn-cs"/>
            </a:endParaRPr>
          </a:p>
          <a:p>
            <a:pPr lvl="1">
              <a:buFont typeface="Arial" pitchFamily="34" charset="0"/>
              <a:buChar char="•"/>
            </a:pPr>
            <a:r>
              <a:rPr lang="en-US" sz="1200" b="0" i="1" kern="1200" baseline="0" dirty="0" smtClean="0">
                <a:latin typeface="Arial" charset="0"/>
                <a:ea typeface="+mn-ea"/>
                <a:cs typeface="+mn-cs"/>
              </a:rPr>
              <a:t>  …where the vast number of devices reside…</a:t>
            </a:r>
          </a:p>
          <a:p>
            <a:pPr lvl="1">
              <a:buFont typeface="Arial" pitchFamily="34" charset="0"/>
              <a:buChar char="•"/>
            </a:pPr>
            <a:endParaRPr lang="en-US" sz="1200" b="0" i="1" kern="1200" baseline="0" dirty="0" smtClean="0">
              <a:latin typeface="Arial" charset="0"/>
              <a:ea typeface="+mn-ea"/>
              <a:cs typeface="+mn-cs"/>
            </a:endParaRPr>
          </a:p>
          <a:p>
            <a:pPr lvl="1">
              <a:buFont typeface="Arial" pitchFamily="34" charset="0"/>
              <a:buChar char="•"/>
            </a:pPr>
            <a:r>
              <a:rPr lang="en-US" sz="1200" b="0" i="1" kern="1200" baseline="0" dirty="0" smtClean="0">
                <a:latin typeface="Arial" charset="0"/>
                <a:ea typeface="+mn-ea"/>
                <a:cs typeface="+mn-cs"/>
              </a:rPr>
              <a:t>  …with </a:t>
            </a:r>
            <a:r>
              <a:rPr lang="en-US" sz="1200" b="1" i="1" kern="1200" baseline="0" dirty="0" smtClean="0">
                <a:latin typeface="Arial" charset="0"/>
                <a:ea typeface="+mn-ea"/>
                <a:cs typeface="+mn-cs"/>
              </a:rPr>
              <a:t>Embedded Control &amp; Sensing </a:t>
            </a:r>
            <a:r>
              <a:rPr lang="en-US" sz="1200" b="0" i="1" kern="1200" baseline="0" dirty="0" smtClean="0">
                <a:latin typeface="Arial" charset="0"/>
                <a:ea typeface="+mn-ea"/>
                <a:cs typeface="+mn-cs"/>
              </a:rPr>
              <a:t>capability</a:t>
            </a:r>
          </a:p>
          <a:p>
            <a:pPr lvl="1">
              <a:buFont typeface="Arial" pitchFamily="34" charset="0"/>
              <a:buChar char="•"/>
            </a:pPr>
            <a:endParaRPr lang="en-US" sz="1200" b="0" i="1" kern="1200" baseline="0" dirty="0" smtClean="0">
              <a:latin typeface="Arial" charset="0"/>
              <a:ea typeface="+mn-ea"/>
              <a:cs typeface="+mn-cs"/>
            </a:endParaRPr>
          </a:p>
          <a:p>
            <a:pPr lvl="1">
              <a:buFont typeface="Arial" pitchFamily="34" charset="0"/>
              <a:buChar char="•"/>
            </a:pPr>
            <a:r>
              <a:rPr lang="en-US" sz="1200" b="0" i="1" kern="1200" baseline="0" dirty="0" smtClean="0">
                <a:latin typeface="Arial" charset="0"/>
                <a:ea typeface="+mn-ea"/>
                <a:cs typeface="+mn-cs"/>
              </a:rPr>
              <a:t>  …and where and a wired or wireless </a:t>
            </a:r>
            <a:r>
              <a:rPr lang="en-US" sz="1200" b="1" i="1" kern="1200" baseline="0" dirty="0" smtClean="0">
                <a:latin typeface="Arial" charset="0"/>
                <a:ea typeface="+mn-ea"/>
                <a:cs typeface="+mn-cs"/>
              </a:rPr>
              <a:t>Open </a:t>
            </a:r>
            <a:r>
              <a:rPr lang="en-US" sz="1200" b="0" i="1" kern="1200" baseline="0" dirty="0" smtClean="0">
                <a:latin typeface="Arial" charset="0"/>
                <a:ea typeface="+mn-ea"/>
                <a:cs typeface="+mn-cs"/>
              </a:rPr>
              <a:t>protocol is ideal</a:t>
            </a:r>
          </a:p>
          <a:p>
            <a:pPr lvl="1">
              <a:buFont typeface="Arial" pitchFamily="34" charset="0"/>
              <a:buChar char="•"/>
            </a:pPr>
            <a:endParaRPr lang="en-US" sz="1200" b="0" i="1" kern="1200" baseline="0" dirty="0" smtClean="0">
              <a:latin typeface="Arial" charset="0"/>
              <a:ea typeface="+mn-ea"/>
              <a:cs typeface="+mn-cs"/>
            </a:endParaRPr>
          </a:p>
          <a:p>
            <a:pPr lvl="1">
              <a:buFont typeface="Arial" pitchFamily="34" charset="0"/>
              <a:buChar char="•"/>
            </a:pPr>
            <a:r>
              <a:rPr lang="en-US" sz="1200" b="0" i="1" kern="1200" baseline="0" dirty="0" smtClean="0">
                <a:latin typeface="Arial" charset="0"/>
                <a:ea typeface="+mn-ea"/>
                <a:cs typeface="+mn-cs"/>
              </a:rPr>
              <a:t>  …the later being preferred. </a:t>
            </a:r>
          </a:p>
          <a:p>
            <a:pPr>
              <a:buFont typeface="Arial" pitchFamily="34" charset="0"/>
              <a:buNone/>
            </a:pPr>
            <a:endParaRPr lang="en-US" sz="1200" b="0" i="1" kern="1200" baseline="0" dirty="0" smtClean="0">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AAC4DFC8-EAD7-42AE-9529-C0C21D2D35FF}" type="slidenum">
              <a:rPr lang="en-US" altLang="en-US" smtClean="0"/>
              <a:pPr>
                <a:defRPr/>
              </a:pPr>
              <a:t>20</a:t>
            </a:fld>
            <a:endParaRPr lang="en-US" alt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1" dirty="0" smtClean="0">
                <a:latin typeface="Arial" charset="0"/>
              </a:rPr>
              <a:t>How It All Fits Together:</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b="1" dirty="0" smtClean="0">
              <a:latin typeface="Arial"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smtClean="0">
                <a:latin typeface="Arial" charset="0"/>
              </a:rPr>
              <a:t>The integration is highly pre-engineered…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b="0" i="1" dirty="0" smtClean="0">
              <a:latin typeface="Arial"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smtClean="0">
                <a:latin typeface="Arial" charset="0"/>
              </a:rPr>
              <a:t>Power Infrastructure,</a:t>
            </a:r>
            <a:r>
              <a:rPr lang="en-US" sz="1200" b="0" i="1" baseline="0" dirty="0" smtClean="0">
                <a:latin typeface="Arial" charset="0"/>
              </a:rPr>
              <a:t> Peripherals and controls, all on one convenient design platform.</a:t>
            </a:r>
            <a:endParaRPr lang="en-US" sz="1200" b="0" i="1" dirty="0" smtClean="0">
              <a:latin typeface="Arial" charset="0"/>
            </a:endParaRPr>
          </a:p>
          <a:p>
            <a:endParaRPr lang="en-US" dirty="0"/>
          </a:p>
        </p:txBody>
      </p:sp>
      <p:sp>
        <p:nvSpPr>
          <p:cNvPr id="4" name="Slide Number Placeholder 3"/>
          <p:cNvSpPr>
            <a:spLocks noGrp="1"/>
          </p:cNvSpPr>
          <p:nvPr>
            <p:ph type="sldNum" sz="quarter" idx="10"/>
          </p:nvPr>
        </p:nvSpPr>
        <p:spPr/>
        <p:txBody>
          <a:bodyPr/>
          <a:lstStyle/>
          <a:p>
            <a:fld id="{17611AD5-4279-4C98-B1D5-72A4113557B1}" type="slidenum">
              <a:rPr lang="en-US" smtClean="0"/>
              <a:pPr/>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latin typeface="Arial" charset="0"/>
              </a:rPr>
              <a:t>Example: Project Documentation:</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z="1200" b="1" dirty="0" smtClean="0">
              <a:latin typeface="Arial"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0" i="1" dirty="0" smtClean="0">
                <a:latin typeface="Arial" charset="0"/>
              </a:rPr>
              <a:t>And even the documentation is simplified…</a:t>
            </a:r>
          </a:p>
          <a:p>
            <a:endParaRPr lang="en-US" dirty="0"/>
          </a:p>
        </p:txBody>
      </p:sp>
      <p:sp>
        <p:nvSpPr>
          <p:cNvPr id="4" name="Slide Number Placeholder 3"/>
          <p:cNvSpPr>
            <a:spLocks noGrp="1"/>
          </p:cNvSpPr>
          <p:nvPr>
            <p:ph type="sldNum" sz="quarter" idx="10"/>
          </p:nvPr>
        </p:nvSpPr>
        <p:spPr/>
        <p:txBody>
          <a:bodyPr/>
          <a:lstStyle/>
          <a:p>
            <a:pPr>
              <a:defRPr/>
            </a:pPr>
            <a:fld id="{AAC4DFC8-EAD7-42AE-9529-C0C21D2D35FF}" type="slidenum">
              <a:rPr lang="en-US" altLang="en-US" smtClean="0"/>
              <a:pPr>
                <a:defRPr/>
              </a:pPr>
              <a:t>22</a:t>
            </a:fld>
            <a:endParaRPr lang="en-US" alt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Rectangle 2"/>
          <p:cNvSpPr>
            <a:spLocks noGrp="1" noRot="1" noChangeAspect="1" noChangeArrowheads="1" noTextEdit="1"/>
          </p:cNvSpPr>
          <p:nvPr>
            <p:ph type="sldImg"/>
          </p:nvPr>
        </p:nvSpPr>
        <p:spPr>
          <a:xfrm>
            <a:off x="1190625" y="704850"/>
            <a:ext cx="4630738" cy="3473450"/>
          </a:xfrm>
          <a:ln/>
        </p:spPr>
      </p:sp>
      <p:sp>
        <p:nvSpPr>
          <p:cNvPr id="111618" name="Rectangle 3"/>
          <p:cNvSpPr>
            <a:spLocks noGrp="1" noChangeArrowheads="1"/>
          </p:cNvSpPr>
          <p:nvPr>
            <p:ph type="body" idx="1"/>
          </p:nvPr>
        </p:nvSpPr>
        <p:spPr>
          <a:noFill/>
          <a:ln/>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1" dirty="0" smtClean="0">
                <a:latin typeface="Arial" charset="0"/>
              </a:rPr>
              <a:t>Occupied Interior Space Examples:</a:t>
            </a:r>
          </a:p>
          <a:p>
            <a:pPr lvl="0"/>
            <a:endParaRPr lang="en-US" dirty="0" smtClean="0"/>
          </a:p>
          <a:p>
            <a:pPr lvl="0"/>
            <a:endParaRPr lang="en-US" dirty="0" smtClean="0"/>
          </a:p>
          <a:p>
            <a:pPr lvl="0"/>
            <a:r>
              <a:rPr lang="en-US" i="1" dirty="0" smtClean="0"/>
              <a:t>Here </a:t>
            </a:r>
            <a:r>
              <a:rPr lang="en-US" i="1" dirty="0" smtClean="0"/>
              <a:t>are some examples of early implementation of this low voltage DC power approach provided by the EMerge Alliance</a:t>
            </a:r>
          </a:p>
          <a:p>
            <a:pPr lvl="0"/>
            <a:endParaRPr lang="en-US" i="1" dirty="0" smtClean="0"/>
          </a:p>
          <a:p>
            <a:pPr lvl="0"/>
            <a:r>
              <a:rPr lang="en-US" i="1" dirty="0" smtClean="0"/>
              <a:t>Notice these include pilots by the US Green Building Council itself in their own space </a:t>
            </a:r>
          </a:p>
          <a:p>
            <a:pPr lvl="0"/>
            <a:endParaRPr lang="en-US" i="1" dirty="0" smtClean="0"/>
          </a:p>
          <a:p>
            <a:pPr lvl="0"/>
            <a:r>
              <a:rPr lang="en-US" i="1" dirty="0" smtClean="0"/>
              <a:t>as well as architects, engineers, and utility companies looking to model new ways of design for their clients </a:t>
            </a:r>
          </a:p>
          <a:p>
            <a:pPr>
              <a:spcBef>
                <a:spcPct val="0"/>
              </a:spcBef>
            </a:pPr>
            <a:endParaRPr lang="en-US" dirty="0" smtClean="0">
              <a:latin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2"/>
          <p:cNvSpPr>
            <a:spLocks noGrp="1" noRot="1" noChangeAspect="1" noChangeArrowheads="1" noTextEdit="1"/>
          </p:cNvSpPr>
          <p:nvPr>
            <p:ph type="sldImg"/>
          </p:nvPr>
        </p:nvSpPr>
        <p:spPr>
          <a:xfrm>
            <a:off x="1184275" y="698500"/>
            <a:ext cx="4648200" cy="3486150"/>
          </a:xfrm>
          <a:ln/>
        </p:spPr>
      </p:sp>
      <p:sp>
        <p:nvSpPr>
          <p:cNvPr id="68610" name="Rectangle 3"/>
          <p:cNvSpPr>
            <a:spLocks noGrp="1" noChangeArrowheads="1"/>
          </p:cNvSpPr>
          <p:nvPr>
            <p:ph type="body" idx="1"/>
          </p:nvPr>
        </p:nvSpPr>
        <p:spPr>
          <a:xfrm>
            <a:off x="701359" y="4416109"/>
            <a:ext cx="5607684" cy="4182427"/>
          </a:xfrm>
          <a:noFill/>
          <a:ln/>
        </p:spPr>
        <p:txBody>
          <a:bodyPr/>
          <a:lstStyle/>
          <a:p>
            <a:r>
              <a:rPr lang="en-US" dirty="0" smtClean="0"/>
              <a:t> </a:t>
            </a:r>
          </a:p>
          <a:p>
            <a:endParaRPr lang="en-US" dirty="0" smtClean="0"/>
          </a:p>
          <a:p>
            <a:endParaRPr lang="en-US" dirty="0" smtClean="0"/>
          </a:p>
          <a:p>
            <a:r>
              <a:rPr lang="en-US" dirty="0" smtClean="0"/>
              <a:t>] </a:t>
            </a:r>
            <a:endParaRPr lang="en-US" dirty="0" smtClean="0"/>
          </a:p>
          <a:p>
            <a:r>
              <a:rPr lang="en-US" dirty="0" smtClean="0"/>
              <a:t> </a:t>
            </a:r>
          </a:p>
          <a:p>
            <a:pPr>
              <a:spcBef>
                <a:spcPct val="0"/>
              </a:spcBef>
              <a:buFont typeface="Arial" pitchFamily="34" charset="0"/>
              <a:buChar char="•"/>
            </a:pPr>
            <a:endParaRPr lang="en-US" dirty="0" smtClean="0">
              <a:latin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1" dirty="0" smtClean="0">
                <a:latin typeface="Arial" charset="0"/>
              </a:rPr>
              <a:t>Example: DC Power in the classroom:</a:t>
            </a:r>
          </a:p>
          <a:p>
            <a:pPr lvl="0"/>
            <a:endParaRPr lang="en-US" i="1" dirty="0" smtClean="0"/>
          </a:p>
          <a:p>
            <a:pPr lvl="0"/>
            <a:r>
              <a:rPr lang="en-US" i="1" dirty="0" smtClean="0"/>
              <a:t>LEED is also starting to recognize importance of incorporating flexibility into interior design </a:t>
            </a:r>
          </a:p>
          <a:p>
            <a:pPr lvl="0"/>
            <a:endParaRPr lang="en-US" i="1" dirty="0" smtClean="0"/>
          </a:p>
          <a:p>
            <a:pPr lvl="0"/>
            <a:r>
              <a:rPr lang="en-US" i="1" dirty="0" smtClean="0"/>
              <a:t>New2012 credit areas include one specific credit focused on Flexible Design</a:t>
            </a:r>
          </a:p>
          <a:p>
            <a:pPr lvl="0"/>
            <a:endParaRPr lang="en-US" i="1" dirty="0" smtClean="0"/>
          </a:p>
          <a:p>
            <a:pPr lvl="0"/>
            <a:r>
              <a:rPr lang="en-US" i="1" dirty="0" smtClean="0"/>
              <a:t> Although currently envisioned with Healthcare in mind…</a:t>
            </a:r>
          </a:p>
          <a:p>
            <a:pPr lvl="0"/>
            <a:endParaRPr lang="en-US" i="1" dirty="0" smtClean="0"/>
          </a:p>
          <a:p>
            <a:pPr lvl="0"/>
            <a:r>
              <a:rPr lang="en-US" i="1" dirty="0" smtClean="0"/>
              <a:t>comments are being made about the importance of design flexibility in many types of buildings</a:t>
            </a:r>
          </a:p>
          <a:p>
            <a:endParaRPr lang="en-US" dirty="0"/>
          </a:p>
        </p:txBody>
      </p:sp>
      <p:sp>
        <p:nvSpPr>
          <p:cNvPr id="4" name="Slide Number Placeholder 3"/>
          <p:cNvSpPr>
            <a:spLocks noGrp="1"/>
          </p:cNvSpPr>
          <p:nvPr>
            <p:ph type="sldNum" sz="quarter" idx="10"/>
          </p:nvPr>
        </p:nvSpPr>
        <p:spPr/>
        <p:txBody>
          <a:bodyPr/>
          <a:lstStyle/>
          <a:p>
            <a:pPr>
              <a:defRPr/>
            </a:pPr>
            <a:fld id="{AAC4DFC8-EAD7-42AE-9529-C0C21D2D35FF}" type="slidenum">
              <a:rPr lang="en-US" altLang="en-US" smtClean="0"/>
              <a:pPr>
                <a:defRPr/>
              </a:pPr>
              <a:t>25</a:t>
            </a:fld>
            <a:endParaRPr lang="en-US" alt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2713" eaLnBrk="0" hangingPunct="0">
              <a:lnSpc>
                <a:spcPct val="114000"/>
              </a:lnSpc>
              <a:tabLst>
                <a:tab pos="3429000" algn="l"/>
              </a:tabLst>
              <a:defRPr/>
            </a:pPr>
            <a:r>
              <a:rPr lang="en-US" sz="1200" b="1" dirty="0" smtClean="0">
                <a:latin typeface="Arial" charset="0"/>
              </a:rPr>
              <a:t>Enabling adaptive classrooms:</a:t>
            </a:r>
          </a:p>
          <a:p>
            <a:pPr marL="112713" eaLnBrk="0" hangingPunct="0">
              <a:lnSpc>
                <a:spcPct val="114000"/>
              </a:lnSpc>
              <a:tabLst>
                <a:tab pos="3429000" algn="l"/>
              </a:tabLst>
              <a:defRPr/>
            </a:pPr>
            <a:endParaRPr lang="en-US" sz="1200" b="1" dirty="0" smtClean="0">
              <a:latin typeface="Arial" charset="0"/>
            </a:endParaRPr>
          </a:p>
          <a:p>
            <a:pPr marL="112713" eaLnBrk="0" hangingPunct="0">
              <a:lnSpc>
                <a:spcPct val="114000"/>
              </a:lnSpc>
              <a:buFont typeface="Arial" pitchFamily="34" charset="0"/>
              <a:buNone/>
              <a:tabLst>
                <a:tab pos="3429000" algn="l"/>
              </a:tabLst>
              <a:defRPr/>
            </a:pPr>
            <a:r>
              <a:rPr lang="en-US" sz="1200" b="1" dirty="0" smtClean="0">
                <a:latin typeface="Arial" charset="0"/>
              </a:rPr>
              <a:t> </a:t>
            </a:r>
            <a:r>
              <a:rPr lang="en-US" sz="1200" b="0" i="1" dirty="0" smtClean="0">
                <a:latin typeface="Arial" charset="0"/>
              </a:rPr>
              <a:t>In this particular case, the owner was looking for a system that would allow classrooms</a:t>
            </a:r>
            <a:r>
              <a:rPr lang="en-US" sz="1200" b="0" i="1" baseline="0" dirty="0" smtClean="0">
                <a:latin typeface="Arial" charset="0"/>
              </a:rPr>
              <a:t> to be reconfigured every semester, based on enrollments, instruction method and subject matter:</a:t>
            </a:r>
          </a:p>
          <a:p>
            <a:pPr marL="112713" eaLnBrk="0" hangingPunct="0">
              <a:lnSpc>
                <a:spcPct val="114000"/>
              </a:lnSpc>
              <a:buFont typeface="Arial" pitchFamily="34" charset="0"/>
              <a:buChar char="•"/>
              <a:tabLst>
                <a:tab pos="3429000" algn="l"/>
              </a:tabLst>
              <a:defRPr/>
            </a:pPr>
            <a:endParaRPr lang="en-US" sz="1200" b="0" i="1" baseline="0" dirty="0" smtClean="0">
              <a:latin typeface="Arial" charset="0"/>
            </a:endParaRPr>
          </a:p>
          <a:p>
            <a:pPr marL="112713" eaLnBrk="0" hangingPunct="0">
              <a:lnSpc>
                <a:spcPct val="114000"/>
              </a:lnSpc>
              <a:buFont typeface="Arial" pitchFamily="34" charset="0"/>
              <a:buChar char="•"/>
              <a:tabLst>
                <a:tab pos="3429000" algn="l"/>
              </a:tabLst>
              <a:defRPr/>
            </a:pPr>
            <a:r>
              <a:rPr lang="en-US" sz="1200" b="0" i="1" baseline="0" dirty="0" smtClean="0">
                <a:latin typeface="Arial" charset="0"/>
              </a:rPr>
              <a:t>  Fast reconfiguration of lighting and A/V equipment were considered the keys.</a:t>
            </a:r>
          </a:p>
          <a:p>
            <a:pPr marL="112713" eaLnBrk="0" hangingPunct="0">
              <a:lnSpc>
                <a:spcPct val="114000"/>
              </a:lnSpc>
              <a:buFont typeface="Arial" pitchFamily="34" charset="0"/>
              <a:buChar char="•"/>
              <a:tabLst>
                <a:tab pos="3429000" algn="l"/>
              </a:tabLst>
              <a:defRPr/>
            </a:pPr>
            <a:endParaRPr lang="en-US" sz="1200" b="0" i="1" baseline="0" dirty="0" smtClean="0">
              <a:latin typeface="Arial" charset="0"/>
            </a:endParaRPr>
          </a:p>
          <a:p>
            <a:pPr marL="112713" eaLnBrk="0" hangingPunct="0">
              <a:lnSpc>
                <a:spcPct val="114000"/>
              </a:lnSpc>
              <a:buFont typeface="Arial" pitchFamily="34" charset="0"/>
              <a:buChar char="•"/>
              <a:tabLst>
                <a:tab pos="3429000" algn="l"/>
              </a:tabLst>
              <a:defRPr/>
            </a:pPr>
            <a:r>
              <a:rPr lang="en-US" sz="1200" b="0" i="1" baseline="0" dirty="0" smtClean="0">
                <a:latin typeface="Arial" charset="0"/>
              </a:rPr>
              <a:t>  You can see the results  demonstrated that the owner’s desire was feasible.</a:t>
            </a:r>
          </a:p>
          <a:p>
            <a:pPr marL="112713" eaLnBrk="0" hangingPunct="0">
              <a:lnSpc>
                <a:spcPct val="114000"/>
              </a:lnSpc>
              <a:buFont typeface="Arial" pitchFamily="34" charset="0"/>
              <a:buChar char="•"/>
              <a:tabLst>
                <a:tab pos="3429000" algn="l"/>
              </a:tabLst>
              <a:defRPr/>
            </a:pPr>
            <a:endParaRPr lang="en-US" sz="1200" b="0" i="1" baseline="0" dirty="0" smtClean="0">
              <a:latin typeface="Arial" charset="0"/>
            </a:endParaRPr>
          </a:p>
          <a:p>
            <a:pPr marL="112713" eaLnBrk="0" hangingPunct="0">
              <a:lnSpc>
                <a:spcPct val="114000"/>
              </a:lnSpc>
              <a:buFont typeface="Arial" pitchFamily="34" charset="0"/>
              <a:buChar char="•"/>
              <a:tabLst>
                <a:tab pos="3429000" algn="l"/>
              </a:tabLst>
              <a:defRPr/>
            </a:pPr>
            <a:r>
              <a:rPr lang="en-US" sz="1200" b="0" i="1" baseline="0" dirty="0" smtClean="0">
                <a:latin typeface="Arial" charset="0"/>
              </a:rPr>
              <a:t>  This design is in the process of being specified in a major post secondary education facility.</a:t>
            </a:r>
            <a:endParaRPr lang="en-US" sz="1200" b="0" i="1" dirty="0" smtClean="0">
              <a:latin typeface="Arial" charset="0"/>
            </a:endParaRPr>
          </a:p>
        </p:txBody>
      </p:sp>
      <p:sp>
        <p:nvSpPr>
          <p:cNvPr id="4" name="Slide Number Placeholder 3"/>
          <p:cNvSpPr>
            <a:spLocks noGrp="1"/>
          </p:cNvSpPr>
          <p:nvPr>
            <p:ph type="sldNum" sz="quarter" idx="10"/>
          </p:nvPr>
        </p:nvSpPr>
        <p:spPr/>
        <p:txBody>
          <a:bodyPr/>
          <a:lstStyle/>
          <a:p>
            <a:pPr>
              <a:defRPr/>
            </a:pPr>
            <a:fld id="{AAC4DFC8-EAD7-42AE-9529-C0C21D2D35FF}" type="slidenum">
              <a:rPr lang="en-US" altLang="en-US" smtClean="0"/>
              <a:pPr>
                <a:defRPr/>
              </a:pPr>
              <a:t>26</a:t>
            </a:fld>
            <a:endParaRPr lang="en-US" alt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69635" name="Notes Placeholder 2"/>
          <p:cNvSpPr>
            <a:spLocks noGrp="1"/>
          </p:cNvSpPr>
          <p:nvPr>
            <p:ph type="body" idx="1"/>
          </p:nvPr>
        </p:nvSpPr>
        <p:spPr bwMode="auto">
          <a:noFill/>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latin typeface="Arial" charset="0"/>
              </a:rPr>
              <a:t>Case Study: EMerge Standard at PNC: </a:t>
            </a:r>
            <a:endParaRPr lang="en-US" b="1" i="1" dirty="0" smtClean="0">
              <a:latin typeface="Arial" pitchFamily="34" charset="0"/>
            </a:endParaRPr>
          </a:p>
          <a:p>
            <a:pPr algn="ctr"/>
            <a:endParaRPr lang="en-US" b="0" i="1" dirty="0" smtClean="0">
              <a:latin typeface="Arial" pitchFamily="34" charset="0"/>
            </a:endParaRPr>
          </a:p>
          <a:p>
            <a:pPr algn="l"/>
            <a:r>
              <a:rPr lang="en-US" b="0" i="1" dirty="0" smtClean="0">
                <a:latin typeface="Arial" pitchFamily="34" charset="0"/>
              </a:rPr>
              <a:t>The </a:t>
            </a:r>
            <a:r>
              <a:rPr lang="en-US" b="0" i="1" dirty="0" smtClean="0">
                <a:latin typeface="Arial" pitchFamily="34" charset="0"/>
              </a:rPr>
              <a:t>Alliance’s Occupied Interior Space Standard was beta tested in actual </a:t>
            </a:r>
            <a:r>
              <a:rPr lang="en-US" b="0" i="1" dirty="0" smtClean="0">
                <a:latin typeface="Arial" pitchFamily="34" charset="0"/>
              </a:rPr>
              <a:t>PNC building </a:t>
            </a:r>
            <a:r>
              <a:rPr lang="en-US" b="0" i="1" dirty="0" smtClean="0">
                <a:latin typeface="Arial" pitchFamily="34" charset="0"/>
              </a:rPr>
              <a:t>environments </a:t>
            </a:r>
            <a:r>
              <a:rPr lang="en-US" b="0" i="1" dirty="0" smtClean="0">
                <a:latin typeface="Arial" pitchFamily="34" charset="0"/>
              </a:rPr>
              <a:t>for </a:t>
            </a:r>
            <a:r>
              <a:rPr lang="en-US" b="0" i="1" dirty="0" smtClean="0">
                <a:latin typeface="Arial" pitchFamily="34" charset="0"/>
              </a:rPr>
              <a:t>almost two years during </a:t>
            </a:r>
            <a:r>
              <a:rPr lang="en-US" b="0" i="1" dirty="0" smtClean="0">
                <a:latin typeface="Arial" pitchFamily="34" charset="0"/>
              </a:rPr>
              <a:t>design development</a:t>
            </a:r>
            <a:r>
              <a:rPr lang="en-US" b="0" i="1" dirty="0" smtClean="0">
                <a:latin typeface="Arial" pitchFamily="34" charset="0"/>
              </a:rPr>
              <a:t>.</a:t>
            </a:r>
          </a:p>
          <a:p>
            <a:pPr lvl="1" algn="ctr"/>
            <a:endParaRPr lang="en-US" b="1" i="1" dirty="0" smtClean="0">
              <a:latin typeface="Arial" pitchFamily="34" charset="0"/>
            </a:endParaRPr>
          </a:p>
          <a:p>
            <a:pPr lvl="1">
              <a:buFont typeface="Arial" pitchFamily="34" charset="0"/>
              <a:buChar char="•"/>
            </a:pPr>
            <a:r>
              <a:rPr lang="en-US" b="1" i="1" dirty="0" smtClean="0">
                <a:latin typeface="Arial" pitchFamily="34" charset="0"/>
              </a:rPr>
              <a:t> </a:t>
            </a:r>
            <a:r>
              <a:rPr lang="en-US" b="1" i="1" dirty="0" smtClean="0">
                <a:latin typeface="Arial" pitchFamily="34" charset="0"/>
              </a:rPr>
              <a:t>  </a:t>
            </a:r>
            <a:r>
              <a:rPr lang="en-US" i="1" dirty="0" smtClean="0">
                <a:latin typeface="Arial" pitchFamily="34" charset="0"/>
              </a:rPr>
              <a:t>Beta </a:t>
            </a:r>
            <a:r>
              <a:rPr lang="en-US" i="1" dirty="0" smtClean="0">
                <a:latin typeface="Arial" pitchFamily="34" charset="0"/>
              </a:rPr>
              <a:t>sites in a variety of building types were utilized to validate various aspects of the Interior Occupied Space standard during its development by the Alliance members</a:t>
            </a:r>
            <a:r>
              <a:rPr lang="en-US" i="1" dirty="0" smtClean="0">
                <a:latin typeface="Arial" pitchFamily="34" charset="0"/>
              </a:rPr>
              <a:t>.</a:t>
            </a:r>
          </a:p>
          <a:p>
            <a:pPr lvl="1">
              <a:buFont typeface="Arial" pitchFamily="34" charset="0"/>
              <a:buChar char="•"/>
            </a:pPr>
            <a:endParaRPr lang="en-US" i="1" dirty="0" smtClean="0">
              <a:latin typeface="Arial" pitchFamily="34" charset="0"/>
            </a:endParaRPr>
          </a:p>
          <a:p>
            <a:pPr lvl="1">
              <a:buFont typeface="Arial" pitchFamily="34" charset="0"/>
              <a:buChar char="•"/>
            </a:pPr>
            <a:r>
              <a:rPr lang="en-US" i="1" dirty="0" smtClean="0">
                <a:latin typeface="Arial" pitchFamily="34" charset="0"/>
              </a:rPr>
              <a:t>  Some </a:t>
            </a:r>
            <a:r>
              <a:rPr lang="en-US" i="1" dirty="0" smtClean="0">
                <a:latin typeface="Arial" pitchFamily="34" charset="0"/>
              </a:rPr>
              <a:t>of the sites included integration of photo voltaic generation as part of the system.</a:t>
            </a:r>
          </a:p>
          <a:p>
            <a:endParaRPr lang="en-US" dirty="0" smtClean="0">
              <a:latin typeface="Arial" pitchFamily="34" charset="0"/>
            </a:endParaRPr>
          </a:p>
        </p:txBody>
      </p:sp>
      <p:sp>
        <p:nvSpPr>
          <p:cNvPr id="69636" name="Slide Number Placeholder 3"/>
          <p:cNvSpPr>
            <a:spLocks noGrp="1"/>
          </p:cNvSpPr>
          <p:nvPr>
            <p:ph type="sldNum" sz="quarter" idx="5"/>
          </p:nvPr>
        </p:nvSpPr>
        <p:spPr bwMode="auto">
          <a:noFill/>
          <a:ln>
            <a:miter lim="800000"/>
            <a:headEnd/>
            <a:tailEnd/>
          </a:ln>
        </p:spPr>
        <p:txBody>
          <a:bodyPr/>
          <a:lstStyle/>
          <a:p>
            <a:fld id="{B96B0348-E25C-4C0B-8925-D5A48FB26446}" type="slidenum">
              <a:rPr lang="en-US" smtClean="0">
                <a:latin typeface="Arial" pitchFamily="34" charset="0"/>
              </a:rPr>
              <a:pPr/>
              <a:t>27</a:t>
            </a:fld>
            <a:endParaRPr lang="en-US" dirty="0" smtClean="0">
              <a:latin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2"/>
          <p:cNvSpPr>
            <a:spLocks noGrp="1" noRot="1" noChangeAspect="1" noChangeArrowheads="1" noTextEdit="1"/>
          </p:cNvSpPr>
          <p:nvPr>
            <p:ph type="sldImg"/>
          </p:nvPr>
        </p:nvSpPr>
        <p:spPr>
          <a:ln/>
        </p:spPr>
      </p:sp>
      <p:sp>
        <p:nvSpPr>
          <p:cNvPr id="87042" name="Rectangle 3"/>
          <p:cNvSpPr>
            <a:spLocks noGrp="1" noChangeArrowheads="1"/>
          </p:cNvSpPr>
          <p:nvPr>
            <p:ph type="body" idx="1"/>
          </p:nvPr>
        </p:nvSpPr>
        <p:spPr>
          <a:noFill/>
          <a:ln/>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1" dirty="0" smtClean="0">
                <a:latin typeface="Arial" charset="0"/>
              </a:rPr>
              <a:t>Case Study:  UC San Diego SRC:</a:t>
            </a:r>
          </a:p>
          <a:p>
            <a:pPr lvl="0"/>
            <a:endParaRPr lang="en-US" dirty="0" smtClean="0"/>
          </a:p>
          <a:p>
            <a:pPr lvl="0"/>
            <a:r>
              <a:rPr lang="en-US" i="1" dirty="0" smtClean="0"/>
              <a:t>Here’s </a:t>
            </a:r>
            <a:r>
              <a:rPr lang="en-US" i="1" dirty="0" smtClean="0"/>
              <a:t>more detail on how one project designed DC power distribution directly into their </a:t>
            </a:r>
            <a:r>
              <a:rPr lang="en-US" i="1" dirty="0" smtClean="0"/>
              <a:t>project:</a:t>
            </a:r>
            <a:endParaRPr lang="en-US" i="1" dirty="0" smtClean="0"/>
          </a:p>
          <a:p>
            <a:pPr lvl="0"/>
            <a:endParaRPr lang="en-US" dirty="0" smtClean="0"/>
          </a:p>
          <a:p>
            <a:pPr lvl="1">
              <a:buFont typeface="Arial" pitchFamily="34" charset="0"/>
              <a:buChar char="•"/>
            </a:pPr>
            <a:r>
              <a:rPr lang="en-US" dirty="0" smtClean="0"/>
              <a:t> </a:t>
            </a:r>
            <a:r>
              <a:rPr lang="en-US" dirty="0" smtClean="0"/>
              <a:t> T</a:t>
            </a:r>
            <a:r>
              <a:rPr lang="en-US" i="1" dirty="0" smtClean="0"/>
              <a:t>he </a:t>
            </a:r>
            <a:r>
              <a:rPr lang="en-US" i="1" dirty="0" smtClean="0"/>
              <a:t>new Sustainability Resource Center at the University of California – San Diego was looking for innovation in green building strategies</a:t>
            </a:r>
          </a:p>
          <a:p>
            <a:pPr lvl="1">
              <a:buFont typeface="Arial" pitchFamily="34" charset="0"/>
              <a:buChar char="•"/>
            </a:pPr>
            <a:endParaRPr lang="en-US" i="1" dirty="0" smtClean="0"/>
          </a:p>
          <a:p>
            <a:pPr lvl="1">
              <a:buFont typeface="Arial" pitchFamily="34" charset="0"/>
              <a:buChar char="•"/>
            </a:pPr>
            <a:r>
              <a:rPr lang="en-US" i="1" dirty="0" smtClean="0"/>
              <a:t> </a:t>
            </a:r>
            <a:r>
              <a:rPr lang="en-US" i="1" dirty="0" smtClean="0"/>
              <a:t> As </a:t>
            </a:r>
            <a:r>
              <a:rPr lang="en-US" i="1" dirty="0" smtClean="0"/>
              <a:t>a leader in promoting new energy approaches and a regular user of solar power already on </a:t>
            </a:r>
            <a:r>
              <a:rPr lang="en-US" i="1" dirty="0" smtClean="0"/>
              <a:t>campus</a:t>
            </a:r>
          </a:p>
          <a:p>
            <a:pPr lvl="1">
              <a:buFont typeface="Arial" pitchFamily="34" charset="0"/>
              <a:buChar char="•"/>
            </a:pPr>
            <a:endParaRPr lang="en-US" i="1" dirty="0" smtClean="0"/>
          </a:p>
          <a:p>
            <a:pPr lvl="1">
              <a:buFont typeface="Arial" pitchFamily="34" charset="0"/>
              <a:buChar char="•"/>
            </a:pPr>
            <a:r>
              <a:rPr lang="en-US" i="1" dirty="0" smtClean="0"/>
              <a:t>  they </a:t>
            </a:r>
            <a:r>
              <a:rPr lang="en-US" i="1" dirty="0" smtClean="0"/>
              <a:t>decided to implement direct DC distribution through a new array just for this project</a:t>
            </a:r>
          </a:p>
          <a:p>
            <a:pPr lvl="1">
              <a:spcBef>
                <a:spcPct val="0"/>
              </a:spcBef>
            </a:pPr>
            <a:endParaRPr lang="en-US" i="1" baseline="0" dirty="0" smtClean="0">
              <a:latin typeface="Arial" charset="0"/>
            </a:endParaRPr>
          </a:p>
          <a:p>
            <a:pPr>
              <a:spcBef>
                <a:spcPct val="0"/>
              </a:spcBef>
            </a:pPr>
            <a:endParaRPr lang="en-US" dirty="0" smtClean="0">
              <a:latin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2"/>
          <p:cNvSpPr>
            <a:spLocks noGrp="1" noRot="1" noChangeAspect="1" noChangeArrowheads="1" noTextEdit="1"/>
          </p:cNvSpPr>
          <p:nvPr>
            <p:ph type="sldImg"/>
          </p:nvPr>
        </p:nvSpPr>
        <p:spPr>
          <a:xfrm>
            <a:off x="1184275" y="698500"/>
            <a:ext cx="4648200" cy="3486150"/>
          </a:xfrm>
          <a:ln/>
        </p:spPr>
      </p:sp>
      <p:sp>
        <p:nvSpPr>
          <p:cNvPr id="68610" name="Rectangle 3"/>
          <p:cNvSpPr>
            <a:spLocks noGrp="1" noChangeArrowheads="1"/>
          </p:cNvSpPr>
          <p:nvPr>
            <p:ph type="body" idx="1"/>
          </p:nvPr>
        </p:nvSpPr>
        <p:spPr>
          <a:xfrm>
            <a:off x="701359" y="4416109"/>
            <a:ext cx="5607684" cy="4182427"/>
          </a:xfrm>
          <a:noFill/>
          <a:ln/>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smtClean="0">
                <a:latin typeface="Arial" charset="0"/>
              </a:rPr>
              <a:t> </a:t>
            </a:r>
            <a:r>
              <a:rPr lang="en-US" sz="1200" b="1" dirty="0" smtClean="0">
                <a:latin typeface="Arial" charset="0"/>
              </a:rPr>
              <a:t>Energy Use Analysis:</a:t>
            </a:r>
          </a:p>
          <a:p>
            <a:pPr lvl="0"/>
            <a:endParaRPr lang="en-US" dirty="0" smtClean="0"/>
          </a:p>
          <a:p>
            <a:pPr lvl="0"/>
            <a:r>
              <a:rPr lang="en-US" i="1" dirty="0" smtClean="0"/>
              <a:t>This </a:t>
            </a:r>
            <a:r>
              <a:rPr lang="en-US" i="1" dirty="0" smtClean="0"/>
              <a:t>use of direct dc power led the SRC to better power and lighting efficiency </a:t>
            </a:r>
          </a:p>
          <a:p>
            <a:pPr lvl="0"/>
            <a:endParaRPr lang="en-US" i="1" dirty="0" smtClean="0"/>
          </a:p>
          <a:p>
            <a:pPr lvl="1">
              <a:buFont typeface="Arial" pitchFamily="34" charset="0"/>
              <a:buChar char="•"/>
            </a:pPr>
            <a:r>
              <a:rPr lang="en-US" i="1" dirty="0" smtClean="0"/>
              <a:t> </a:t>
            </a:r>
            <a:r>
              <a:rPr lang="en-US" i="1" dirty="0" smtClean="0"/>
              <a:t>  In </a:t>
            </a:r>
            <a:r>
              <a:rPr lang="en-US" i="1" dirty="0" smtClean="0"/>
              <a:t>fact, they won several awards</a:t>
            </a:r>
          </a:p>
          <a:p>
            <a:pPr lvl="1">
              <a:buFont typeface="Arial" pitchFamily="34" charset="0"/>
              <a:buChar char="•"/>
            </a:pPr>
            <a:endParaRPr lang="en-US" i="1" dirty="0" smtClean="0"/>
          </a:p>
          <a:p>
            <a:pPr lvl="1">
              <a:buFont typeface="Arial" pitchFamily="34" charset="0"/>
              <a:buChar char="•"/>
            </a:pPr>
            <a:r>
              <a:rPr lang="en-US" i="1" dirty="0" smtClean="0"/>
              <a:t> </a:t>
            </a:r>
            <a:r>
              <a:rPr lang="en-US" i="1" dirty="0" smtClean="0"/>
              <a:t>  And </a:t>
            </a:r>
            <a:r>
              <a:rPr lang="en-US" i="1" dirty="0" smtClean="0"/>
              <a:t>a LEED-CI Gold rating for the project</a:t>
            </a:r>
          </a:p>
          <a:p>
            <a:pPr lvl="1">
              <a:buFont typeface="Arial" pitchFamily="34" charset="0"/>
              <a:buChar char="•"/>
            </a:pPr>
            <a:endParaRPr lang="en-US" i="1" dirty="0" smtClean="0"/>
          </a:p>
          <a:p>
            <a:pPr lvl="1">
              <a:buFont typeface="Arial" pitchFamily="34" charset="0"/>
              <a:buChar char="•"/>
            </a:pPr>
            <a:r>
              <a:rPr lang="en-US" i="1" dirty="0" smtClean="0"/>
              <a:t> </a:t>
            </a:r>
            <a:r>
              <a:rPr lang="en-US" i="1" dirty="0" smtClean="0"/>
              <a:t>  Which </a:t>
            </a:r>
            <a:r>
              <a:rPr lang="en-US" i="1" dirty="0" smtClean="0"/>
              <a:t>included an Innovation Credit for the “High Efficiency DC Microgrid” </a:t>
            </a:r>
          </a:p>
          <a:p>
            <a:pPr lvl="1">
              <a:spcBef>
                <a:spcPct val="0"/>
              </a:spcBef>
              <a:buFont typeface="Arial" pitchFamily="34" charset="0"/>
              <a:buChar char="•"/>
            </a:pPr>
            <a:endParaRPr lang="en-US" dirty="0" smtClean="0">
              <a:latin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2"/>
          <p:cNvSpPr>
            <a:spLocks noGrp="1" noRot="1" noChangeAspect="1" noChangeArrowheads="1" noTextEdit="1"/>
          </p:cNvSpPr>
          <p:nvPr>
            <p:ph type="sldImg"/>
          </p:nvPr>
        </p:nvSpPr>
        <p:spPr>
          <a:xfrm>
            <a:off x="1184275" y="698500"/>
            <a:ext cx="4648200" cy="3486150"/>
          </a:xfrm>
          <a:ln/>
        </p:spPr>
      </p:sp>
      <p:sp>
        <p:nvSpPr>
          <p:cNvPr id="68610" name="Rectangle 3"/>
          <p:cNvSpPr>
            <a:spLocks noGrp="1" noChangeArrowheads="1"/>
          </p:cNvSpPr>
          <p:nvPr>
            <p:ph type="body" idx="1"/>
          </p:nvPr>
        </p:nvSpPr>
        <p:spPr>
          <a:xfrm>
            <a:off x="701359" y="4416109"/>
            <a:ext cx="5607684" cy="4182427"/>
          </a:xfrm>
          <a:noFill/>
          <a:ln/>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1" dirty="0" smtClean="0">
                <a:latin typeface="Arial" charset="0"/>
              </a:rPr>
              <a:t>Flexible by Design:</a:t>
            </a:r>
          </a:p>
          <a:p>
            <a:pPr lvl="0"/>
            <a:endParaRPr lang="en-US" dirty="0" smtClean="0"/>
          </a:p>
          <a:p>
            <a:pPr lvl="0"/>
            <a:r>
              <a:rPr lang="en-US" i="1" dirty="0" smtClean="0"/>
              <a:t>LEED </a:t>
            </a:r>
            <a:r>
              <a:rPr lang="en-US" i="1" dirty="0" smtClean="0"/>
              <a:t>is also starting to recognize importance of incorporating flexibility into interior </a:t>
            </a:r>
            <a:r>
              <a:rPr lang="en-US" i="1" dirty="0" smtClean="0"/>
              <a:t>design: </a:t>
            </a:r>
            <a:endParaRPr lang="en-US" i="1" dirty="0" smtClean="0"/>
          </a:p>
          <a:p>
            <a:pPr lvl="0"/>
            <a:endParaRPr lang="en-US" i="1" dirty="0" smtClean="0"/>
          </a:p>
          <a:p>
            <a:pPr lvl="0">
              <a:buFont typeface="Arial" pitchFamily="34" charset="0"/>
              <a:buChar char="•"/>
            </a:pPr>
            <a:r>
              <a:rPr lang="en-US" i="1" dirty="0" smtClean="0"/>
              <a:t>  New 2012 </a:t>
            </a:r>
            <a:r>
              <a:rPr lang="en-US" i="1" dirty="0" smtClean="0"/>
              <a:t>credit areas include one specific credit focused on Flexible Design</a:t>
            </a:r>
          </a:p>
          <a:p>
            <a:pPr lvl="0">
              <a:buFont typeface="Arial" pitchFamily="34" charset="0"/>
              <a:buChar char="•"/>
            </a:pPr>
            <a:endParaRPr lang="en-US" i="1" dirty="0" smtClean="0"/>
          </a:p>
          <a:p>
            <a:pPr lvl="0">
              <a:buFont typeface="Arial" pitchFamily="34" charset="0"/>
              <a:buChar char="•"/>
            </a:pPr>
            <a:r>
              <a:rPr lang="en-US" i="1" dirty="0" smtClean="0"/>
              <a:t>  </a:t>
            </a:r>
            <a:r>
              <a:rPr lang="en-US" i="1" dirty="0" smtClean="0"/>
              <a:t>Although currently envisioned with Healthcare in mind…</a:t>
            </a:r>
          </a:p>
          <a:p>
            <a:pPr lvl="0">
              <a:buFont typeface="Arial" pitchFamily="34" charset="0"/>
              <a:buChar char="•"/>
            </a:pPr>
            <a:endParaRPr lang="en-US" i="1" dirty="0" smtClean="0"/>
          </a:p>
          <a:p>
            <a:pPr lvl="0">
              <a:buFont typeface="Arial" pitchFamily="34" charset="0"/>
              <a:buChar char="•"/>
            </a:pPr>
            <a:r>
              <a:rPr lang="en-US" i="1" dirty="0" smtClean="0"/>
              <a:t>  …comments </a:t>
            </a:r>
            <a:r>
              <a:rPr lang="en-US" i="1" dirty="0" smtClean="0"/>
              <a:t>are being made about the importance of design flexibility in many types of buildings</a:t>
            </a:r>
          </a:p>
          <a:p>
            <a:r>
              <a:rPr lang="en-US" dirty="0" smtClean="0"/>
              <a:t> </a:t>
            </a:r>
          </a:p>
          <a:p>
            <a:endParaRPr lang="en-US" dirty="0" smtClean="0"/>
          </a:p>
          <a:p>
            <a:endParaRPr lang="en-US" dirty="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Rectangle 2"/>
          <p:cNvSpPr>
            <a:spLocks noGrp="1" noRot="1" noChangeAspect="1" noChangeArrowheads="1" noTextEdit="1"/>
          </p:cNvSpPr>
          <p:nvPr>
            <p:ph type="sldImg"/>
          </p:nvPr>
        </p:nvSpPr>
        <p:spPr>
          <a:ln/>
        </p:spPr>
      </p:sp>
      <p:sp>
        <p:nvSpPr>
          <p:cNvPr id="123906" name="Rectangle 3"/>
          <p:cNvSpPr>
            <a:spLocks noGrp="1" noChangeArrowheads="1"/>
          </p:cNvSpPr>
          <p:nvPr>
            <p:ph type="body" idx="1"/>
          </p:nvPr>
        </p:nvSpPr>
        <p:spPr>
          <a:xfrm>
            <a:off x="935144" y="4256402"/>
            <a:ext cx="5414233" cy="4184016"/>
          </a:xfrm>
          <a:noFill/>
          <a:ln/>
        </p:spPr>
        <p:txBody>
          <a:bodyPr/>
          <a:lstStyle/>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r>
              <a:rPr lang="en-US" sz="1200" b="1" dirty="0" smtClean="0">
                <a:latin typeface="Arial" charset="0"/>
              </a:rPr>
              <a:t> Are Data Centers Next?</a:t>
            </a:r>
          </a:p>
          <a:p>
            <a:pPr lvl="0">
              <a:buFont typeface="Arial" pitchFamily="34" charset="0"/>
              <a:buNone/>
            </a:pPr>
            <a:endParaRPr lang="en-US" dirty="0" smtClean="0"/>
          </a:p>
          <a:p>
            <a:pPr lvl="0">
              <a:buFont typeface="Arial" pitchFamily="34" charset="0"/>
              <a:buNone/>
            </a:pPr>
            <a:r>
              <a:rPr lang="en-US" dirty="0" smtClean="0"/>
              <a:t>Data </a:t>
            </a:r>
            <a:r>
              <a:rPr lang="en-US" dirty="0" smtClean="0"/>
              <a:t>Centers are huge energy  users in </a:t>
            </a:r>
            <a:r>
              <a:rPr lang="en-US" dirty="0" smtClean="0"/>
              <a:t>buildings:</a:t>
            </a:r>
            <a:endParaRPr lang="en-US" dirty="0" smtClean="0"/>
          </a:p>
          <a:p>
            <a:pPr lvl="0">
              <a:buFont typeface="Arial" pitchFamily="34" charset="0"/>
              <a:buChar char="•"/>
            </a:pPr>
            <a:endParaRPr lang="en-US" dirty="0" smtClean="0"/>
          </a:p>
          <a:p>
            <a:pPr lvl="1">
              <a:buFont typeface="Arial" pitchFamily="34" charset="0"/>
              <a:buChar char="•"/>
            </a:pPr>
            <a:r>
              <a:rPr lang="en-US" dirty="0" smtClean="0"/>
              <a:t> </a:t>
            </a:r>
            <a:r>
              <a:rPr lang="en-US" dirty="0" smtClean="0"/>
              <a:t>  There </a:t>
            </a:r>
            <a:r>
              <a:rPr lang="en-US" dirty="0" smtClean="0"/>
              <a:t>are data centers in nearly every building and project – it’s not just the huge server farms for clients like Facebook and Google!</a:t>
            </a:r>
          </a:p>
          <a:p>
            <a:pPr lvl="1">
              <a:buFont typeface="Arial" pitchFamily="34" charset="0"/>
              <a:buChar char="•"/>
            </a:pPr>
            <a:endParaRPr lang="en-US" dirty="0" smtClean="0"/>
          </a:p>
          <a:p>
            <a:pPr lvl="1">
              <a:buFont typeface="Arial" pitchFamily="34" charset="0"/>
              <a:buChar char="•"/>
            </a:pPr>
            <a:r>
              <a:rPr lang="en-US" dirty="0" smtClean="0"/>
              <a:t> </a:t>
            </a:r>
            <a:r>
              <a:rPr lang="en-US" dirty="0" smtClean="0"/>
              <a:t>  In </a:t>
            </a:r>
            <a:r>
              <a:rPr lang="en-US" dirty="0" smtClean="0"/>
              <a:t>fact, 99% of all data  centers are consider  “small”</a:t>
            </a:r>
          </a:p>
          <a:p>
            <a:pPr lvl="1">
              <a:buFont typeface="Arial" pitchFamily="34" charset="0"/>
              <a:buChar char="•"/>
            </a:pPr>
            <a:endParaRPr lang="en-US" dirty="0" smtClean="0"/>
          </a:p>
          <a:p>
            <a:pPr lvl="1">
              <a:buFont typeface="Arial" pitchFamily="34" charset="0"/>
              <a:buChar char="•"/>
            </a:pPr>
            <a:r>
              <a:rPr lang="en-US" dirty="0" smtClean="0"/>
              <a:t> </a:t>
            </a:r>
            <a:r>
              <a:rPr lang="en-US" dirty="0" smtClean="0"/>
              <a:t>  But </a:t>
            </a:r>
            <a:r>
              <a:rPr lang="en-US" dirty="0" smtClean="0"/>
              <a:t>they contain the majority of all servers  using power</a:t>
            </a:r>
          </a:p>
          <a:p>
            <a:pPr lvl="1">
              <a:buFont typeface="Arial" pitchFamily="34" charset="0"/>
              <a:buChar char="•"/>
            </a:pPr>
            <a:endParaRPr lang="en-US" dirty="0" smtClean="0"/>
          </a:p>
          <a:p>
            <a:pPr lvl="1">
              <a:buFont typeface="Arial" pitchFamily="34" charset="0"/>
              <a:buChar char="•"/>
            </a:pPr>
            <a:r>
              <a:rPr lang="en-US" dirty="0" smtClean="0"/>
              <a:t> </a:t>
            </a:r>
            <a:r>
              <a:rPr lang="en-US" dirty="0" smtClean="0"/>
              <a:t>  The </a:t>
            </a:r>
            <a:r>
              <a:rPr lang="en-US" dirty="0" smtClean="0"/>
              <a:t>challenge comes in that these smaller data centers don’t often have the internal expertise to focus on new methods of power distribution and use</a:t>
            </a:r>
          </a:p>
          <a:p>
            <a:pPr lvl="1">
              <a:buFont typeface="Arial" pitchFamily="34" charset="0"/>
              <a:buChar char="•"/>
            </a:pPr>
            <a:endParaRPr lang="en-US" dirty="0" smtClean="0"/>
          </a:p>
          <a:p>
            <a:pPr lvl="1">
              <a:buFont typeface="Arial" pitchFamily="34" charset="0"/>
              <a:buChar char="•"/>
            </a:pPr>
            <a:r>
              <a:rPr lang="en-US" dirty="0" smtClean="0"/>
              <a:t> </a:t>
            </a:r>
            <a:r>
              <a:rPr lang="en-US" dirty="0" smtClean="0"/>
              <a:t>  The </a:t>
            </a:r>
            <a:r>
              <a:rPr lang="en-US" dirty="0" smtClean="0"/>
              <a:t>EPA has estimated that 6 billion kilowatt-hours of energy could be saved EACH YEAR with just a 10% improvement in data center energy use </a:t>
            </a:r>
          </a:p>
          <a:p>
            <a:pPr>
              <a:spcBef>
                <a:spcPct val="0"/>
              </a:spcBef>
              <a:buFont typeface="Arial" pitchFamily="34" charset="0"/>
              <a:buChar char="•"/>
            </a:pPr>
            <a:endParaRPr lang="en-US" dirty="0" smtClean="0">
              <a:latin typeface="Arial"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Rectangle 2"/>
          <p:cNvSpPr>
            <a:spLocks noGrp="1" noRot="1" noChangeAspect="1" noChangeArrowheads="1" noTextEdit="1"/>
          </p:cNvSpPr>
          <p:nvPr>
            <p:ph type="sldImg"/>
          </p:nvPr>
        </p:nvSpPr>
        <p:spPr>
          <a:ln/>
        </p:spPr>
      </p:sp>
      <p:sp>
        <p:nvSpPr>
          <p:cNvPr id="123906" name="Rectangle 3"/>
          <p:cNvSpPr>
            <a:spLocks noGrp="1" noChangeArrowheads="1"/>
          </p:cNvSpPr>
          <p:nvPr>
            <p:ph type="body" idx="1"/>
          </p:nvPr>
        </p:nvSpPr>
        <p:spPr>
          <a:xfrm>
            <a:off x="935144" y="4256402"/>
            <a:ext cx="5414233" cy="4184016"/>
          </a:xfrm>
          <a:noFill/>
          <a:ln/>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smtClean="0">
                <a:latin typeface="Arial" charset="0"/>
              </a:rPr>
              <a:t> </a:t>
            </a:r>
            <a:r>
              <a:rPr lang="en-US" sz="1200" b="1" dirty="0" smtClean="0">
                <a:latin typeface="Arial" charset="0"/>
              </a:rPr>
              <a:t>The Standards Are Being Implemented: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b="1" dirty="0" smtClean="0">
              <a:latin typeface="Arial"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b="1" dirty="0" smtClean="0">
              <a:latin typeface="Arial" charset="0"/>
            </a:endParaRPr>
          </a:p>
          <a:p>
            <a:pPr lvl="0"/>
            <a:r>
              <a:rPr lang="en-US" dirty="0" smtClean="0"/>
              <a:t>Ag</a:t>
            </a:r>
            <a:r>
              <a:rPr lang="en-US" i="1" dirty="0" smtClean="0"/>
              <a:t>ain</a:t>
            </a:r>
            <a:r>
              <a:rPr lang="en-US" i="1" dirty="0" smtClean="0"/>
              <a:t>, there are some new application standards </a:t>
            </a:r>
            <a:r>
              <a:rPr lang="en-US" i="1" dirty="0" smtClean="0"/>
              <a:t>for </a:t>
            </a:r>
            <a:r>
              <a:rPr lang="en-US" i="1" dirty="0" smtClean="0"/>
              <a:t>DC power </a:t>
            </a:r>
            <a:r>
              <a:rPr lang="en-US" i="1" dirty="0" smtClean="0"/>
              <a:t>use in Data and Telecom</a:t>
            </a:r>
            <a:r>
              <a:rPr lang="en-US" i="1" baseline="0" dirty="0" smtClean="0"/>
              <a:t> Centers</a:t>
            </a:r>
            <a:endParaRPr lang="en-US" i="1" dirty="0" smtClean="0"/>
          </a:p>
          <a:p>
            <a:pPr lvl="0"/>
            <a:endParaRPr lang="en-US" i="1" dirty="0" smtClean="0"/>
          </a:p>
          <a:p>
            <a:pPr lvl="1">
              <a:buFont typeface="Arial" pitchFamily="34" charset="0"/>
              <a:buChar char="•"/>
            </a:pPr>
            <a:r>
              <a:rPr lang="en-US" i="1" dirty="0" smtClean="0"/>
              <a:t>  The </a:t>
            </a:r>
            <a:r>
              <a:rPr lang="en-US" i="1" dirty="0" smtClean="0"/>
              <a:t>EMerge Alliance has a technical group led by the Electric Power Research Institute and including Intel </a:t>
            </a:r>
            <a:r>
              <a:rPr lang="en-US" i="1" dirty="0" smtClean="0"/>
              <a:t>and other key players in the data center industry…</a:t>
            </a:r>
          </a:p>
          <a:p>
            <a:pPr lvl="1">
              <a:buFont typeface="Arial" pitchFamily="34" charset="0"/>
              <a:buChar char="•"/>
            </a:pPr>
            <a:endParaRPr lang="en-US" i="1" dirty="0" smtClean="0"/>
          </a:p>
          <a:p>
            <a:pPr lvl="1">
              <a:buFont typeface="Arial" pitchFamily="34" charset="0"/>
              <a:buChar char="•"/>
            </a:pPr>
            <a:r>
              <a:rPr lang="en-US" i="1" dirty="0" smtClean="0"/>
              <a:t>  …that released a </a:t>
            </a:r>
            <a:r>
              <a:rPr lang="en-US" i="1" dirty="0" smtClean="0"/>
              <a:t>new standard</a:t>
            </a:r>
          </a:p>
          <a:p>
            <a:pPr lvl="1">
              <a:buFont typeface="Arial" pitchFamily="34" charset="0"/>
              <a:buChar char="•"/>
            </a:pPr>
            <a:endParaRPr lang="en-US" i="1" dirty="0" smtClean="0"/>
          </a:p>
          <a:p>
            <a:pPr lvl="1">
              <a:buFont typeface="Arial" pitchFamily="34" charset="0"/>
              <a:buChar char="•"/>
            </a:pPr>
            <a:r>
              <a:rPr lang="en-US" i="1" dirty="0" smtClean="0"/>
              <a:t>  Whose </a:t>
            </a:r>
            <a:r>
              <a:rPr lang="en-US" i="1" dirty="0" smtClean="0"/>
              <a:t>key elements are pictured here</a:t>
            </a:r>
          </a:p>
          <a:p>
            <a:pPr>
              <a:spcBef>
                <a:spcPct val="0"/>
              </a:spcBef>
              <a:buFont typeface="Arial" pitchFamily="34" charset="0"/>
              <a:buChar char="•"/>
            </a:pPr>
            <a:endParaRPr lang="en-US" dirty="0" smtClean="0">
              <a:latin typeface="Arial"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p:spPr>
      </p:sp>
      <p:sp>
        <p:nvSpPr>
          <p:cNvPr id="73731" name="Notes Placeholder 2"/>
          <p:cNvSpPr>
            <a:spLocks noGrp="1"/>
          </p:cNvSpPr>
          <p:nvPr>
            <p:ph type="body" idx="1"/>
          </p:nvPr>
        </p:nvSpPr>
        <p:spPr bwMode="auto">
          <a:noFill/>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1" dirty="0" smtClean="0">
                <a:latin typeface="Arial" charset="0"/>
              </a:rPr>
              <a:t>DC Data Center Demo Sites</a:t>
            </a:r>
          </a:p>
          <a:p>
            <a:pPr lvl="0"/>
            <a:endParaRPr lang="en-US" dirty="0" smtClean="0">
              <a:latin typeface="Arial" pitchFamily="34" charset="0"/>
            </a:endParaRPr>
          </a:p>
          <a:p>
            <a:pPr lvl="0"/>
            <a:r>
              <a:rPr lang="en-US" i="1" dirty="0" smtClean="0">
                <a:latin typeface="Arial" pitchFamily="34" charset="0"/>
              </a:rPr>
              <a:t> S</a:t>
            </a:r>
            <a:r>
              <a:rPr lang="en-US" i="1" dirty="0" smtClean="0"/>
              <a:t>tandards </a:t>
            </a:r>
            <a:r>
              <a:rPr lang="en-US" i="1" dirty="0" smtClean="0"/>
              <a:t>have been </a:t>
            </a:r>
            <a:r>
              <a:rPr lang="en-US" i="1" dirty="0" smtClean="0"/>
              <a:t>created and released and implementation in data centers has started:</a:t>
            </a:r>
            <a:endParaRPr lang="en-US" i="1" dirty="0" smtClean="0"/>
          </a:p>
          <a:p>
            <a:pPr lvl="0"/>
            <a:endParaRPr lang="en-US" i="1" dirty="0" smtClean="0"/>
          </a:p>
          <a:p>
            <a:pPr lvl="1">
              <a:buFont typeface="Arial" pitchFamily="34" charset="0"/>
              <a:buChar char="•"/>
            </a:pPr>
            <a:r>
              <a:rPr lang="en-US" i="1" dirty="0" smtClean="0"/>
              <a:t> Several leading groups </a:t>
            </a:r>
            <a:r>
              <a:rPr lang="en-US" i="1" dirty="0" smtClean="0"/>
              <a:t>validated approaches </a:t>
            </a:r>
            <a:r>
              <a:rPr lang="en-US" i="1" dirty="0" smtClean="0"/>
              <a:t>for DC in data centers</a:t>
            </a:r>
          </a:p>
          <a:p>
            <a:pPr lvl="1">
              <a:buFont typeface="Arial" pitchFamily="34" charset="0"/>
              <a:buChar char="•"/>
            </a:pPr>
            <a:endParaRPr lang="en-US" i="1" dirty="0" smtClean="0"/>
          </a:p>
          <a:p>
            <a:pPr lvl="1">
              <a:buFont typeface="Arial" pitchFamily="34" charset="0"/>
              <a:buChar char="•"/>
            </a:pPr>
            <a:r>
              <a:rPr lang="en-US" i="1" dirty="0" smtClean="0"/>
              <a:t> This includes  Lawrence Berkeley  National Labs, Duke Energy,</a:t>
            </a:r>
          </a:p>
          <a:p>
            <a:pPr lvl="1">
              <a:buFont typeface="Arial" pitchFamily="34" charset="0"/>
              <a:buChar char="•"/>
            </a:pPr>
            <a:endParaRPr lang="en-US" i="1" dirty="0" smtClean="0"/>
          </a:p>
          <a:p>
            <a:pPr lvl="1">
              <a:buFont typeface="Arial" pitchFamily="34" charset="0"/>
              <a:buChar char="•"/>
            </a:pPr>
            <a:r>
              <a:rPr lang="en-US" i="1" dirty="0" smtClean="0"/>
              <a:t> and again, the University of California – San Diego, a national pioneer in new energy research and innovation </a:t>
            </a:r>
          </a:p>
          <a:p>
            <a:pPr>
              <a:buFont typeface="Arial" pitchFamily="34" charset="0"/>
              <a:buChar char="•"/>
            </a:pPr>
            <a:endParaRPr lang="en-US" dirty="0" smtClean="0">
              <a:latin typeface="Arial" pitchFamily="34" charset="0"/>
            </a:endParaRPr>
          </a:p>
        </p:txBody>
      </p:sp>
      <p:sp>
        <p:nvSpPr>
          <p:cNvPr id="73732" name="Slide Number Placeholder 3"/>
          <p:cNvSpPr>
            <a:spLocks noGrp="1"/>
          </p:cNvSpPr>
          <p:nvPr>
            <p:ph type="sldNum" sz="quarter" idx="5"/>
          </p:nvPr>
        </p:nvSpPr>
        <p:spPr bwMode="auto">
          <a:noFill/>
          <a:ln>
            <a:miter lim="800000"/>
            <a:headEnd/>
            <a:tailEnd/>
          </a:ln>
        </p:spPr>
        <p:txBody>
          <a:bodyPr/>
          <a:lstStyle/>
          <a:p>
            <a:fld id="{1F870BC5-FDBB-49F3-A6A6-7D8DF8187342}" type="slidenum">
              <a:rPr lang="en-US" smtClean="0">
                <a:latin typeface="Arial" pitchFamily="34" charset="0"/>
              </a:rPr>
              <a:pPr/>
              <a:t>33</a:t>
            </a:fld>
            <a:endParaRPr lang="en-US" dirty="0" smtClean="0">
              <a:latin typeface="Arial"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 typeface="Arial" pitchFamily="34" charset="0"/>
              <a:buNone/>
              <a:tabLst/>
              <a:defRPr/>
            </a:pPr>
            <a:r>
              <a:rPr lang="en-US" sz="1400" b="1" dirty="0" smtClean="0">
                <a:latin typeface="Arial" charset="0"/>
              </a:rPr>
              <a:t>EMerge Alliance Data/Telecom Standard :</a:t>
            </a:r>
          </a:p>
          <a:p>
            <a:pPr>
              <a:buFont typeface="Arial" pitchFamily="34" charset="0"/>
              <a:buNone/>
            </a:pPr>
            <a:r>
              <a:rPr lang="en-US" sz="1400" b="1" dirty="0" smtClean="0"/>
              <a:t> </a:t>
            </a:r>
          </a:p>
          <a:p>
            <a:pPr>
              <a:buFont typeface="Arial" pitchFamily="34" charset="0"/>
              <a:buChar char="•"/>
            </a:pPr>
            <a:endParaRPr lang="en-US" sz="1400" b="1" dirty="0" smtClean="0"/>
          </a:p>
          <a:p>
            <a:pPr>
              <a:buFont typeface="Arial" pitchFamily="34" charset="0"/>
              <a:buNone/>
            </a:pPr>
            <a:r>
              <a:rPr lang="en-US" sz="1400" b="0" i="1" dirty="0" smtClean="0"/>
              <a:t>DC </a:t>
            </a:r>
            <a:r>
              <a:rPr lang="en-US" sz="1400" b="0" i="1" dirty="0" smtClean="0"/>
              <a:t>power delivery could potentially enhance energy efficiency in data centers </a:t>
            </a:r>
            <a:endParaRPr lang="en-US" sz="1400" b="0" i="1" dirty="0" smtClean="0"/>
          </a:p>
          <a:p>
            <a:pPr>
              <a:buFont typeface="Arial" pitchFamily="34" charset="0"/>
              <a:buChar char="•"/>
            </a:pPr>
            <a:endParaRPr lang="en-US" sz="1400" b="1" i="1" dirty="0" smtClean="0"/>
          </a:p>
          <a:p>
            <a:pPr lvl="1">
              <a:buFont typeface="Arial" pitchFamily="34" charset="0"/>
              <a:buChar char="•"/>
            </a:pPr>
            <a:r>
              <a:rPr lang="en-US" i="1" dirty="0" smtClean="0"/>
              <a:t>  it is a </a:t>
            </a:r>
            <a:r>
              <a:rPr lang="en-US" i="1" dirty="0" smtClean="0"/>
              <a:t>pressing </a:t>
            </a:r>
            <a:r>
              <a:rPr lang="en-US" i="1" dirty="0" smtClean="0"/>
              <a:t>need for densely </a:t>
            </a:r>
            <a:r>
              <a:rPr lang="en-US" i="1" dirty="0" smtClean="0"/>
              <a:t>packed racks of servers that use dc power. </a:t>
            </a:r>
            <a:endParaRPr lang="en-US" i="1" dirty="0" smtClean="0"/>
          </a:p>
          <a:p>
            <a:pPr lvl="1">
              <a:buFont typeface="Arial" pitchFamily="34" charset="0"/>
              <a:buChar char="•"/>
            </a:pPr>
            <a:endParaRPr lang="en-US" i="1" dirty="0" smtClean="0"/>
          </a:p>
          <a:p>
            <a:pPr lvl="1">
              <a:buFont typeface="Arial" pitchFamily="34" charset="0"/>
              <a:buChar char="•"/>
            </a:pPr>
            <a:r>
              <a:rPr lang="en-US" i="1" dirty="0" smtClean="0"/>
              <a:t>  Currently</a:t>
            </a:r>
            <a:r>
              <a:rPr lang="en-US" i="1" baseline="0" dirty="0" smtClean="0"/>
              <a:t> i</a:t>
            </a:r>
            <a:r>
              <a:rPr lang="en-US" i="1" dirty="0" smtClean="0"/>
              <a:t>n </a:t>
            </a:r>
            <a:r>
              <a:rPr lang="en-US" i="1" dirty="0" smtClean="0"/>
              <a:t>such centers, ac is converted to dc at the uninterruptible power supply (to facilitate storage), then is converted again to push out to the servers, and is converted one more time to dc at each individual server. </a:t>
            </a:r>
            <a:endParaRPr lang="en-US" i="1" dirty="0" smtClean="0"/>
          </a:p>
          <a:p>
            <a:pPr lvl="1">
              <a:buFont typeface="Arial" pitchFamily="34" charset="0"/>
              <a:buChar char="•"/>
            </a:pPr>
            <a:endParaRPr lang="en-US" i="1" dirty="0" smtClean="0"/>
          </a:p>
          <a:p>
            <a:pPr lvl="1">
              <a:buFont typeface="Arial" pitchFamily="34" charset="0"/>
              <a:buChar char="•"/>
            </a:pPr>
            <a:r>
              <a:rPr lang="en-US" i="1" dirty="0" smtClean="0"/>
              <a:t>  These </a:t>
            </a:r>
            <a:r>
              <a:rPr lang="en-US" i="1" dirty="0" smtClean="0"/>
              <a:t>conversions waste power and generate considerable heat, which must be removed by air conditioning systems, resulting in high electricity costs</a:t>
            </a:r>
            <a:r>
              <a:rPr lang="en-US" i="1" dirty="0" smtClean="0"/>
              <a:t>.</a:t>
            </a:r>
          </a:p>
          <a:p>
            <a:pPr lvl="1">
              <a:buFont typeface="Arial" pitchFamily="34" charset="0"/>
              <a:buChar char="•"/>
            </a:pPr>
            <a:endParaRPr lang="en-US" i="1" dirty="0" smtClean="0"/>
          </a:p>
          <a:p>
            <a:pPr lvl="1">
              <a:buFont typeface="Arial" pitchFamily="34" charset="0"/>
              <a:buChar char="•"/>
            </a:pPr>
            <a:r>
              <a:rPr lang="en-US" i="1" dirty="0" smtClean="0"/>
              <a:t>  The benefits include :</a:t>
            </a:r>
          </a:p>
          <a:p>
            <a:pPr lvl="1">
              <a:buFont typeface="Arial" pitchFamily="34" charset="0"/>
              <a:buChar char="•"/>
            </a:pPr>
            <a:endParaRPr lang="en-US" i="1" dirty="0" smtClean="0"/>
          </a:p>
          <a:p>
            <a:pPr lvl="2">
              <a:buFont typeface="Arial" pitchFamily="34" charset="0"/>
              <a:buChar char="•"/>
            </a:pPr>
            <a:r>
              <a:rPr lang="en-US" i="1" dirty="0" smtClean="0"/>
              <a:t>  Better energy efficiency</a:t>
            </a:r>
          </a:p>
          <a:p>
            <a:pPr lvl="2">
              <a:buFont typeface="Arial" pitchFamily="34" charset="0"/>
              <a:buChar char="•"/>
            </a:pPr>
            <a:endParaRPr lang="en-US" i="1" dirty="0" smtClean="0"/>
          </a:p>
          <a:p>
            <a:pPr lvl="2">
              <a:buFont typeface="Arial" pitchFamily="34" charset="0"/>
              <a:buChar char="•"/>
            </a:pPr>
            <a:r>
              <a:rPr lang="en-US" i="1" dirty="0" smtClean="0"/>
              <a:t>  Lower Capital Cost</a:t>
            </a:r>
          </a:p>
          <a:p>
            <a:pPr lvl="2">
              <a:buFont typeface="Arial" pitchFamily="34" charset="0"/>
              <a:buChar char="•"/>
            </a:pPr>
            <a:endParaRPr lang="en-US" i="1" dirty="0" smtClean="0"/>
          </a:p>
          <a:p>
            <a:pPr lvl="2">
              <a:buFont typeface="Arial" pitchFamily="34" charset="0"/>
              <a:buChar char="•"/>
            </a:pPr>
            <a:r>
              <a:rPr lang="en-US" i="1" dirty="0" smtClean="0"/>
              <a:t>  A smaller equipment footprint</a:t>
            </a:r>
          </a:p>
          <a:p>
            <a:pPr lvl="2">
              <a:buFont typeface="Arial" pitchFamily="34" charset="0"/>
              <a:buChar char="•"/>
            </a:pPr>
            <a:endParaRPr lang="en-US" i="1" dirty="0" smtClean="0"/>
          </a:p>
          <a:p>
            <a:pPr lvl="2">
              <a:buFont typeface="Arial" pitchFamily="34" charset="0"/>
              <a:buChar char="•"/>
            </a:pPr>
            <a:r>
              <a:rPr lang="en-US" i="1" dirty="0" smtClean="0"/>
              <a:t>  Lower Installation Cost</a:t>
            </a:r>
          </a:p>
          <a:p>
            <a:pPr lvl="2">
              <a:buFont typeface="Arial" pitchFamily="34" charset="0"/>
              <a:buChar char="•"/>
            </a:pPr>
            <a:endParaRPr lang="en-US" i="1" dirty="0" smtClean="0"/>
          </a:p>
          <a:p>
            <a:pPr lvl="2">
              <a:buFont typeface="Arial" pitchFamily="34" charset="0"/>
              <a:buChar char="•"/>
            </a:pPr>
            <a:r>
              <a:rPr lang="en-US" i="1" dirty="0" smtClean="0"/>
              <a:t>  Lower total cost of ownership</a:t>
            </a:r>
            <a:endParaRPr lang="en-US" i="1" dirty="0" smtClean="0"/>
          </a:p>
          <a:p>
            <a:pPr>
              <a:buFont typeface="Arial" pitchFamily="34" charset="0"/>
              <a:buChar char="•"/>
            </a:pP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C6B57032-B76D-4852-ACCF-DA5A3151FAE3}" type="slidenum">
              <a:rPr lang="en-US" smtClean="0">
                <a:solidFill>
                  <a:prstClr val="black"/>
                </a:solidFill>
              </a:rPr>
              <a:pPr>
                <a:defRPr/>
              </a:pPr>
              <a:t>34</a:t>
            </a:fld>
            <a:endParaRPr lang="en-US" dirty="0">
              <a:solidFill>
                <a:prstClr val="black"/>
              </a:solidFil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Slide Image Placeholder 1"/>
          <p:cNvSpPr>
            <a:spLocks noGrp="1" noRot="1" noChangeAspect="1"/>
          </p:cNvSpPr>
          <p:nvPr>
            <p:ph type="sldImg"/>
          </p:nvPr>
        </p:nvSpPr>
        <p:spPr>
          <a:ln/>
        </p:spPr>
      </p:sp>
      <p:sp>
        <p:nvSpPr>
          <p:cNvPr id="134146"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dirty="0" smtClean="0">
                <a:effectLst>
                  <a:outerShdw blurRad="38100" dist="38100" dir="2700000" algn="tl">
                    <a:srgbClr val="C0C0C0"/>
                  </a:outerShdw>
                </a:effectLst>
              </a:rPr>
              <a:t>Q &amp; A:</a:t>
            </a:r>
          </a:p>
          <a:p>
            <a:endParaRPr lang="en-US" i="1" dirty="0" smtClean="0"/>
          </a:p>
          <a:p>
            <a:r>
              <a:rPr lang="en-US" i="1" dirty="0" smtClean="0"/>
              <a:t>This </a:t>
            </a:r>
            <a:r>
              <a:rPr lang="en-US" i="1" dirty="0" smtClean="0"/>
              <a:t>concludes the </a:t>
            </a:r>
            <a:r>
              <a:rPr lang="en-US" i="1" dirty="0" smtClean="0"/>
              <a:t>session.</a:t>
            </a:r>
          </a:p>
          <a:p>
            <a:endParaRPr lang="en-US" i="1" dirty="0" smtClean="0"/>
          </a:p>
          <a:p>
            <a:r>
              <a:rPr lang="en-US" i="1" dirty="0" smtClean="0"/>
              <a:t>Questions?</a:t>
            </a:r>
            <a:endParaRPr lang="en-US" i="1" dirty="0" smtClean="0"/>
          </a:p>
          <a:p>
            <a:endParaRPr lang="en-US" i="1" dirty="0" smtClean="0"/>
          </a:p>
          <a:p>
            <a:r>
              <a:rPr lang="en-US" i="1" dirty="0" smtClean="0"/>
              <a:t>Thank you for your interest and participation.</a:t>
            </a:r>
          </a:p>
          <a:p>
            <a:r>
              <a:rPr lang="en-US" dirty="0" smtClean="0"/>
              <a:t> </a:t>
            </a:r>
          </a:p>
          <a:p>
            <a:endParaRPr lang="en-US" dirty="0" smtClean="0"/>
          </a:p>
        </p:txBody>
      </p:sp>
      <p:sp>
        <p:nvSpPr>
          <p:cNvPr id="134147" name="Slide Number Placeholder 3"/>
          <p:cNvSpPr>
            <a:spLocks noGrp="1"/>
          </p:cNvSpPr>
          <p:nvPr>
            <p:ph type="sldNum" sz="quarter" idx="5"/>
          </p:nvPr>
        </p:nvSpPr>
        <p:spPr>
          <a:noFill/>
        </p:spPr>
        <p:txBody>
          <a:bodyPr/>
          <a:lstStyle/>
          <a:p>
            <a:fld id="{47A2A516-65BE-40F1-B09B-5D5A3222F11F}" type="slidenum">
              <a:rPr lang="en-US" altLang="en-US" smtClean="0">
                <a:latin typeface="Times"/>
              </a:rPr>
              <a:pPr/>
              <a:t>35</a:t>
            </a:fld>
            <a:endParaRPr lang="en-US" altLang="en-US" dirty="0" smtClean="0">
              <a:latin typeface="Time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Oval 9"/>
          <p:cNvSpPr/>
          <p:nvPr userDrawn="1"/>
        </p:nvSpPr>
        <p:spPr>
          <a:xfrm>
            <a:off x="5870575" y="1728788"/>
            <a:ext cx="2595563" cy="2490787"/>
          </a:xfrm>
          <a:prstGeom prst="ellipse">
            <a:avLst/>
          </a:prstGeom>
          <a:solidFill>
            <a:srgbClr val="739600">
              <a:alpha val="1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sp>
        <p:nvSpPr>
          <p:cNvPr id="6" name="Rectangle 23"/>
          <p:cNvSpPr>
            <a:spLocks noChangeArrowheads="1"/>
          </p:cNvSpPr>
          <p:nvPr userDrawn="1"/>
        </p:nvSpPr>
        <p:spPr bwMode="auto">
          <a:xfrm>
            <a:off x="1370013" y="3231468"/>
            <a:ext cx="7773987" cy="46037"/>
          </a:xfrm>
          <a:prstGeom prst="rect">
            <a:avLst/>
          </a:prstGeom>
          <a:solidFill>
            <a:srgbClr val="739600">
              <a:alpha val="94901"/>
            </a:srgbClr>
          </a:solidFill>
          <a:ln w="9525">
            <a:noFill/>
            <a:miter lim="800000"/>
            <a:headEnd/>
            <a:tailEnd/>
          </a:ln>
        </p:spPr>
        <p:txBody>
          <a:bodyPr wrap="none" anchor="ctr"/>
          <a:lstStyle/>
          <a:p>
            <a:pPr>
              <a:defRPr/>
            </a:pPr>
            <a:endParaRPr lang="en-US" sz="1800" dirty="0">
              <a:latin typeface="Arial" charset="0"/>
            </a:endParaRPr>
          </a:p>
        </p:txBody>
      </p:sp>
      <p:sp>
        <p:nvSpPr>
          <p:cNvPr id="4098" name="Rectangle 2"/>
          <p:cNvSpPr>
            <a:spLocks noGrp="1" noChangeArrowheads="1"/>
          </p:cNvSpPr>
          <p:nvPr>
            <p:ph type="subTitle" idx="1"/>
          </p:nvPr>
        </p:nvSpPr>
        <p:spPr>
          <a:xfrm>
            <a:off x="1763713" y="4419600"/>
            <a:ext cx="7086600" cy="549275"/>
          </a:xfrm>
        </p:spPr>
        <p:txBody>
          <a:bodyPr/>
          <a:lstStyle>
            <a:lvl1pPr marL="0" indent="0">
              <a:buFont typeface="Wingdings" pitchFamily="2" charset="2"/>
              <a:buNone/>
              <a:defRPr/>
            </a:lvl1pPr>
            <a:lvl2pPr marL="457200" lvl="1" indent="0" algn="ctr">
              <a:buFont typeface="Wingdings" pitchFamily="2" charset="2"/>
              <a:buNone/>
              <a:defRPr/>
            </a:lvl2pPr>
          </a:lstStyle>
          <a:p>
            <a:r>
              <a:rPr lang="en-US" altLang="en-US"/>
              <a:t>Click to edit Master subtitle style</a:t>
            </a:r>
          </a:p>
          <a:p>
            <a:pPr lvl="1"/>
            <a:endParaRPr lang="en-US" altLang="en-US"/>
          </a:p>
        </p:txBody>
      </p:sp>
      <p:sp>
        <p:nvSpPr>
          <p:cNvPr id="4099" name="Rectangle 3"/>
          <p:cNvSpPr>
            <a:spLocks noGrp="1" noChangeArrowheads="1"/>
          </p:cNvSpPr>
          <p:nvPr>
            <p:ph type="ctrTitle" sz="quarter"/>
          </p:nvPr>
        </p:nvSpPr>
        <p:spPr>
          <a:xfrm>
            <a:off x="1763713" y="3671888"/>
            <a:ext cx="7380287" cy="762000"/>
          </a:xfrm>
        </p:spPr>
        <p:txBody>
          <a:bodyPr/>
          <a:lstStyle>
            <a:lvl1pPr>
              <a:defRPr/>
            </a:lvl1pPr>
          </a:lstStyle>
          <a:p>
            <a:r>
              <a:rPr lang="en-US" altLang="en-US"/>
              <a:t>TITLE </a:t>
            </a:r>
          </a:p>
        </p:txBody>
      </p:sp>
      <p:sp>
        <p:nvSpPr>
          <p:cNvPr id="9" name="Rectangle 10"/>
          <p:cNvSpPr>
            <a:spLocks noGrp="1" noChangeArrowheads="1"/>
          </p:cNvSpPr>
          <p:nvPr>
            <p:ph type="ftr" sz="quarter" idx="10"/>
          </p:nvPr>
        </p:nvSpPr>
        <p:spPr bwMode="auto">
          <a:xfrm>
            <a:off x="2493963" y="6400800"/>
            <a:ext cx="4219575" cy="4572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eaLnBrk="0" hangingPunct="0">
              <a:defRPr sz="800">
                <a:latin typeface="Arial" charset="0"/>
              </a:defRPr>
            </a:lvl1pPr>
          </a:lstStyle>
          <a:p>
            <a:pPr>
              <a:defRPr/>
            </a:pPr>
            <a:r>
              <a:rPr lang="en-US" dirty="0"/>
              <a:t>– </a:t>
            </a:r>
            <a:fld id="{4A8F960E-637B-48FA-9E1E-2FC0F5C7EE62}" type="slidenum">
              <a:rPr lang="en-US"/>
              <a:pPr>
                <a:defRPr/>
              </a:pPr>
              <a:t>‹#›</a:t>
            </a:fld>
            <a:r>
              <a:rPr lang="en-US" dirty="0"/>
              <a:t> –</a:t>
            </a: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79450" y="2071688"/>
            <a:ext cx="3865563" cy="3048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97413" y="2071688"/>
            <a:ext cx="3867150" cy="3048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pic>
        <p:nvPicPr>
          <p:cNvPr id="5" name="Picture 10" descr="logos"/>
          <p:cNvPicPr>
            <a:picLocks noChangeAspect="1" noChangeArrowheads="1"/>
          </p:cNvPicPr>
          <p:nvPr userDrawn="1"/>
        </p:nvPicPr>
        <p:blipFill>
          <a:blip r:embed="rId2" cstate="screen"/>
          <a:srcRect/>
          <a:stretch>
            <a:fillRect/>
          </a:stretch>
        </p:blipFill>
        <p:spPr bwMode="auto">
          <a:xfrm>
            <a:off x="7408863" y="6281744"/>
            <a:ext cx="1371600" cy="400877"/>
          </a:xfrm>
          <a:prstGeom prst="rect">
            <a:avLst/>
          </a:prstGeom>
          <a:noFill/>
          <a:ln w="9525">
            <a:noFill/>
            <a:miter lim="800000"/>
            <a:headEnd/>
            <a:tailEnd/>
          </a:ln>
        </p:spPr>
      </p:pic>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pic>
        <p:nvPicPr>
          <p:cNvPr id="5" name="Picture 10" descr="logos"/>
          <p:cNvPicPr>
            <a:picLocks noChangeAspect="1" noChangeArrowheads="1"/>
          </p:cNvPicPr>
          <p:nvPr userDrawn="1"/>
        </p:nvPicPr>
        <p:blipFill>
          <a:blip r:embed="rId2" cstate="screen"/>
          <a:srcRect/>
          <a:stretch>
            <a:fillRect/>
          </a:stretch>
        </p:blipFill>
        <p:spPr bwMode="auto">
          <a:xfrm>
            <a:off x="7408863" y="6281744"/>
            <a:ext cx="1371600" cy="400877"/>
          </a:xfrm>
          <a:prstGeom prst="rect">
            <a:avLst/>
          </a:prstGeom>
          <a:noFill/>
          <a:ln w="9525">
            <a:noFill/>
            <a:miter lim="800000"/>
            <a:headEnd/>
            <a:tailEnd/>
          </a:ln>
        </p:spPr>
      </p:pic>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00850" y="1196975"/>
            <a:ext cx="2057400" cy="392271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3888" y="1196975"/>
            <a:ext cx="6024562" cy="39227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3888" y="1196975"/>
            <a:ext cx="8234362" cy="639763"/>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79450" y="2071688"/>
            <a:ext cx="3865563" cy="3048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97413" y="2071688"/>
            <a:ext cx="3867150" cy="3048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23888" y="1196975"/>
            <a:ext cx="8234362" cy="39227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23888" y="1196975"/>
            <a:ext cx="8234362" cy="639763"/>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79450" y="2071688"/>
            <a:ext cx="7885113" cy="3048000"/>
          </a:xfrm>
        </p:spPr>
        <p:txBody>
          <a:bodyPr/>
          <a:lstStyle/>
          <a:p>
            <a:pPr lvl="0"/>
            <a:endParaRPr lang="en-US" noProof="0" dirty="0"/>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990600"/>
            <a:ext cx="3810000" cy="41148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990600"/>
            <a:ext cx="3810000" cy="19812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124200"/>
            <a:ext cx="3810000" cy="19812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1"/>
          </p:nvPr>
        </p:nvSpPr>
        <p:spPr>
          <a:xfrm>
            <a:off x="3124200" y="6248400"/>
            <a:ext cx="2895600" cy="457200"/>
          </a:xfrm>
          <a:prstGeom prst="rect">
            <a:avLst/>
          </a:prstGeom>
          <a:ln/>
        </p:spPr>
        <p:txBody>
          <a:bodyPr/>
          <a:lstStyle>
            <a:lvl1pPr>
              <a:defRPr/>
            </a:lvl1pPr>
          </a:lstStyle>
          <a:p>
            <a:pPr>
              <a:defRPr/>
            </a:pP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9090" name="Rectangle 8"/>
          <p:cNvSpPr>
            <a:spLocks noGrp="1" noChangeArrowheads="1"/>
          </p:cNvSpPr>
          <p:nvPr>
            <p:ph type="body" idx="1"/>
          </p:nvPr>
        </p:nvSpPr>
        <p:spPr bwMode="auto">
          <a:xfrm>
            <a:off x="679450" y="2071688"/>
            <a:ext cx="7885113" cy="3048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text slide</a:t>
            </a:r>
          </a:p>
          <a:p>
            <a:pPr lvl="1"/>
            <a:r>
              <a:rPr lang="en-US" altLang="en-US" smtClean="0"/>
              <a:t>Ghjhgjhjhjhjg</a:t>
            </a:r>
          </a:p>
          <a:p>
            <a:pPr lvl="2"/>
            <a:r>
              <a:rPr lang="en-US" altLang="en-US" smtClean="0"/>
              <a:t>Gghjhgghjjh</a:t>
            </a:r>
          </a:p>
          <a:p>
            <a:pPr lvl="3"/>
            <a:r>
              <a:rPr lang="en-US" altLang="en-US" smtClean="0"/>
              <a:t>Bjhkjkhjkh</a:t>
            </a:r>
          </a:p>
          <a:p>
            <a:pPr lvl="0"/>
            <a:endParaRPr lang="en-US" altLang="en-US" smtClean="0"/>
          </a:p>
        </p:txBody>
      </p:sp>
      <p:sp>
        <p:nvSpPr>
          <p:cNvPr id="89091" name="Rectangle 14"/>
          <p:cNvSpPr>
            <a:spLocks noGrp="1" noChangeArrowheads="1"/>
          </p:cNvSpPr>
          <p:nvPr>
            <p:ph type="title"/>
          </p:nvPr>
        </p:nvSpPr>
        <p:spPr bwMode="auto">
          <a:xfrm>
            <a:off x="623888" y="1196975"/>
            <a:ext cx="8234362" cy="639763"/>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3078" name="Rectangle 6"/>
          <p:cNvSpPr>
            <a:spLocks noChangeArrowheads="1"/>
          </p:cNvSpPr>
          <p:nvPr/>
        </p:nvSpPr>
        <p:spPr bwMode="auto">
          <a:xfrm>
            <a:off x="2493963" y="6400800"/>
            <a:ext cx="4219575" cy="457200"/>
          </a:xfrm>
          <a:prstGeom prst="rect">
            <a:avLst/>
          </a:prstGeom>
          <a:noFill/>
          <a:ln w="9525">
            <a:noFill/>
            <a:miter lim="800000"/>
            <a:headEnd/>
            <a:tailEnd/>
          </a:ln>
          <a:effectLst/>
        </p:spPr>
        <p:txBody>
          <a:bodyPr/>
          <a:lstStyle/>
          <a:p>
            <a:pPr algn="ctr" eaLnBrk="0" hangingPunct="0">
              <a:defRPr/>
            </a:pPr>
            <a:r>
              <a:rPr lang="en-US" sz="800" dirty="0">
                <a:latin typeface="Arial" charset="0"/>
              </a:rPr>
              <a:t>– </a:t>
            </a:r>
            <a:fld id="{98161EDC-2F5C-4B68-AE0C-71A37A50C210}" type="slidenum">
              <a:rPr lang="en-US" sz="800">
                <a:latin typeface="Arial" charset="0"/>
              </a:rPr>
              <a:pPr algn="ctr" eaLnBrk="0" hangingPunct="0">
                <a:defRPr/>
              </a:pPr>
              <a:t>‹#›</a:t>
            </a:fld>
            <a:r>
              <a:rPr lang="en-US" sz="800" dirty="0">
                <a:latin typeface="Arial" charset="0"/>
              </a:rPr>
              <a:t> –</a:t>
            </a:r>
          </a:p>
        </p:txBody>
      </p:sp>
      <p:sp>
        <p:nvSpPr>
          <p:cNvPr id="10" name="Rectangle 15"/>
          <p:cNvSpPr>
            <a:spLocks noChangeArrowheads="1"/>
          </p:cNvSpPr>
          <p:nvPr userDrawn="1"/>
        </p:nvSpPr>
        <p:spPr bwMode="auto">
          <a:xfrm>
            <a:off x="441325" y="552450"/>
            <a:ext cx="8274050" cy="46038"/>
          </a:xfrm>
          <a:prstGeom prst="rect">
            <a:avLst/>
          </a:prstGeom>
          <a:solidFill>
            <a:srgbClr val="003399"/>
          </a:solidFill>
          <a:ln w="9525">
            <a:noFill/>
            <a:miter lim="800000"/>
            <a:headEnd/>
            <a:tailEnd/>
          </a:ln>
        </p:spPr>
        <p:txBody>
          <a:bodyPr wrap="none" anchor="ctr"/>
          <a:lstStyle/>
          <a:p>
            <a:pPr>
              <a:defRPr/>
            </a:pPr>
            <a:endParaRPr lang="en-US" sz="1800" dirty="0">
              <a:latin typeface="Arial" charset="0"/>
            </a:endParaRPr>
          </a:p>
        </p:txBody>
      </p:sp>
      <p:grpSp>
        <p:nvGrpSpPr>
          <p:cNvPr id="9" name="Group 8"/>
          <p:cNvGrpSpPr/>
          <p:nvPr userDrawn="1"/>
        </p:nvGrpSpPr>
        <p:grpSpPr>
          <a:xfrm>
            <a:off x="6325566" y="176185"/>
            <a:ext cx="2532698" cy="795338"/>
            <a:chOff x="6263640" y="0"/>
            <a:chExt cx="2743200" cy="1005840"/>
          </a:xfrm>
        </p:grpSpPr>
        <p:sp>
          <p:nvSpPr>
            <p:cNvPr id="11" name="Rectangle 10"/>
            <p:cNvSpPr/>
            <p:nvPr/>
          </p:nvSpPr>
          <p:spPr bwMode="auto">
            <a:xfrm>
              <a:off x="6263640" y="0"/>
              <a:ext cx="914400" cy="1005840"/>
            </a:xfrm>
            <a:prstGeom prst="rect">
              <a:avLst/>
            </a:prstGeom>
            <a:solidFill>
              <a:srgbClr val="3399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12" name="Rectangle 11"/>
            <p:cNvSpPr/>
            <p:nvPr/>
          </p:nvSpPr>
          <p:spPr bwMode="auto">
            <a:xfrm>
              <a:off x="7178040" y="0"/>
              <a:ext cx="914400" cy="1005840"/>
            </a:xfrm>
            <a:prstGeom prst="rect">
              <a:avLst/>
            </a:prstGeom>
            <a:solidFill>
              <a:srgbClr val="33CC3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sp>
          <p:nvSpPr>
            <p:cNvPr id="13" name="Rectangle 12"/>
            <p:cNvSpPr/>
            <p:nvPr/>
          </p:nvSpPr>
          <p:spPr bwMode="auto">
            <a:xfrm>
              <a:off x="8092440" y="0"/>
              <a:ext cx="914400" cy="1005840"/>
            </a:xfrm>
            <a:prstGeom prst="rect">
              <a:avLst/>
            </a:prstGeom>
            <a:solidFill>
              <a:srgbClr val="0033CC"/>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pitchFamily="18" charset="0"/>
              </a:endParaRPr>
            </a:p>
          </p:txBody>
        </p:sp>
      </p:grpSp>
      <p:pic>
        <p:nvPicPr>
          <p:cNvPr id="14" name="Picture 2" descr="EmergeLogo_inhouse.jpg"/>
          <p:cNvPicPr>
            <a:picLocks noChangeAspect="1"/>
          </p:cNvPicPr>
          <p:nvPr userDrawn="1"/>
        </p:nvPicPr>
        <p:blipFill>
          <a:blip r:embed="rId18" cstate="screen"/>
          <a:srcRect/>
          <a:stretch>
            <a:fillRect/>
          </a:stretch>
        </p:blipFill>
        <p:spPr bwMode="auto">
          <a:xfrm>
            <a:off x="7828998" y="6283749"/>
            <a:ext cx="1041919" cy="36576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8"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 id="2147483665" r:id="rId13"/>
    <p:sldLayoutId id="2147483666" r:id="rId14"/>
    <p:sldLayoutId id="2147483667" r:id="rId15"/>
    <p:sldLayoutId id="2147483679" r:id="rId16"/>
  </p:sldLayoutIdLst>
  <p:transition/>
  <p:hf sldNum="0" hdr="0" dt="0"/>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defRPr>
      </a:lvl2pPr>
      <a:lvl3pPr algn="l" rtl="0" eaLnBrk="0" fontAlgn="base" hangingPunct="0">
        <a:spcBef>
          <a:spcPct val="0"/>
        </a:spcBef>
        <a:spcAft>
          <a:spcPct val="0"/>
        </a:spcAft>
        <a:defRPr sz="2800" b="1">
          <a:solidFill>
            <a:schemeClr val="tx1"/>
          </a:solidFill>
          <a:latin typeface="Arial" charset="0"/>
        </a:defRPr>
      </a:lvl3pPr>
      <a:lvl4pPr algn="l" rtl="0" eaLnBrk="0" fontAlgn="base" hangingPunct="0">
        <a:spcBef>
          <a:spcPct val="0"/>
        </a:spcBef>
        <a:spcAft>
          <a:spcPct val="0"/>
        </a:spcAft>
        <a:defRPr sz="2800" b="1">
          <a:solidFill>
            <a:schemeClr val="tx1"/>
          </a:solidFill>
          <a:latin typeface="Arial" charset="0"/>
        </a:defRPr>
      </a:lvl4pPr>
      <a:lvl5pPr algn="l" rtl="0" eaLnBrk="0" fontAlgn="base" hangingPunct="0">
        <a:spcBef>
          <a:spcPct val="0"/>
        </a:spcBef>
        <a:spcAft>
          <a:spcPct val="0"/>
        </a:spcAft>
        <a:defRPr sz="2800" b="1">
          <a:solidFill>
            <a:schemeClr val="tx1"/>
          </a:solidFill>
          <a:latin typeface="Arial" charset="0"/>
        </a:defRPr>
      </a:lvl5pPr>
      <a:lvl6pPr marL="457200" algn="l" rtl="0" eaLnBrk="0" fontAlgn="base" hangingPunct="0">
        <a:spcBef>
          <a:spcPct val="0"/>
        </a:spcBef>
        <a:spcAft>
          <a:spcPct val="0"/>
        </a:spcAft>
        <a:defRPr sz="2800" b="1">
          <a:solidFill>
            <a:schemeClr val="tx1"/>
          </a:solidFill>
          <a:latin typeface="Arial" charset="0"/>
        </a:defRPr>
      </a:lvl6pPr>
      <a:lvl7pPr marL="914400" algn="l" rtl="0" eaLnBrk="0" fontAlgn="base" hangingPunct="0">
        <a:spcBef>
          <a:spcPct val="0"/>
        </a:spcBef>
        <a:spcAft>
          <a:spcPct val="0"/>
        </a:spcAft>
        <a:defRPr sz="2800" b="1">
          <a:solidFill>
            <a:schemeClr val="tx1"/>
          </a:solidFill>
          <a:latin typeface="Arial" charset="0"/>
        </a:defRPr>
      </a:lvl7pPr>
      <a:lvl8pPr marL="1371600" algn="l" rtl="0" eaLnBrk="0" fontAlgn="base" hangingPunct="0">
        <a:spcBef>
          <a:spcPct val="0"/>
        </a:spcBef>
        <a:spcAft>
          <a:spcPct val="0"/>
        </a:spcAft>
        <a:defRPr sz="2800" b="1">
          <a:solidFill>
            <a:schemeClr val="tx1"/>
          </a:solidFill>
          <a:latin typeface="Arial" charset="0"/>
        </a:defRPr>
      </a:lvl8pPr>
      <a:lvl9pPr marL="1828800" algn="l" rtl="0" eaLnBrk="0" fontAlgn="base" hangingPunct="0">
        <a:spcBef>
          <a:spcPct val="0"/>
        </a:spcBef>
        <a:spcAft>
          <a:spcPct val="0"/>
        </a:spcAft>
        <a:defRPr sz="2800" b="1">
          <a:solidFill>
            <a:schemeClr val="tx1"/>
          </a:solidFill>
          <a:latin typeface="Arial" charset="0"/>
        </a:defRPr>
      </a:lvl9pPr>
    </p:titleStyle>
    <p:bodyStyle>
      <a:lvl1pPr marL="342900" indent="-342900" algn="l" rtl="0" eaLnBrk="0" fontAlgn="base" hangingPunct="0">
        <a:lnSpc>
          <a:spcPct val="95000"/>
        </a:lnSpc>
        <a:spcBef>
          <a:spcPct val="35000"/>
        </a:spcBef>
        <a:spcAft>
          <a:spcPct val="0"/>
        </a:spcAft>
        <a:buFont typeface="Wingdings" pitchFamily="2" charset="2"/>
        <a:buChar char="ð"/>
        <a:defRPr sz="2000">
          <a:solidFill>
            <a:schemeClr val="tx1"/>
          </a:solidFill>
          <a:latin typeface="+mn-lt"/>
          <a:ea typeface="+mn-ea"/>
          <a:cs typeface="+mn-cs"/>
        </a:defRPr>
      </a:lvl1pPr>
      <a:lvl2pPr marL="800100" indent="-342900" algn="l" rtl="0" eaLnBrk="0" fontAlgn="base" hangingPunct="0">
        <a:lnSpc>
          <a:spcPct val="95000"/>
        </a:lnSpc>
        <a:spcBef>
          <a:spcPct val="35000"/>
        </a:spcBef>
        <a:spcAft>
          <a:spcPct val="0"/>
        </a:spcAft>
        <a:buFont typeface="Wingdings" pitchFamily="2" charset="2"/>
        <a:buChar char="Ø"/>
        <a:defRPr sz="2000">
          <a:solidFill>
            <a:schemeClr val="tx1"/>
          </a:solidFill>
          <a:latin typeface="+mn-lt"/>
        </a:defRPr>
      </a:lvl2pPr>
      <a:lvl3pPr marL="1257300" indent="-342900" algn="l" rtl="0" eaLnBrk="0" fontAlgn="base" hangingPunct="0">
        <a:lnSpc>
          <a:spcPct val="95000"/>
        </a:lnSpc>
        <a:spcBef>
          <a:spcPct val="35000"/>
        </a:spcBef>
        <a:spcAft>
          <a:spcPct val="0"/>
        </a:spcAft>
        <a:buChar char="o"/>
        <a:defRPr sz="2000">
          <a:solidFill>
            <a:schemeClr val="tx1"/>
          </a:solidFill>
          <a:latin typeface="+mn-lt"/>
        </a:defRPr>
      </a:lvl3pPr>
      <a:lvl4pPr marL="1600200" indent="-228600" algn="l" rtl="0" eaLnBrk="0" fontAlgn="base" hangingPunct="0">
        <a:lnSpc>
          <a:spcPct val="95000"/>
        </a:lnSpc>
        <a:spcBef>
          <a:spcPct val="35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defRPr sz="2000">
          <a:solidFill>
            <a:schemeClr val="tx1"/>
          </a:solidFill>
          <a:latin typeface="+mn-lt"/>
        </a:defRPr>
      </a:lvl6pPr>
      <a:lvl7pPr marL="2971800" indent="-228600" algn="l" rtl="0" eaLnBrk="0" fontAlgn="base" hangingPunct="0">
        <a:spcBef>
          <a:spcPct val="20000"/>
        </a:spcBef>
        <a:spcAft>
          <a:spcPct val="0"/>
        </a:spcAft>
        <a:defRPr sz="2000">
          <a:solidFill>
            <a:schemeClr val="tx1"/>
          </a:solidFill>
          <a:latin typeface="+mn-lt"/>
        </a:defRPr>
      </a:lvl7pPr>
      <a:lvl8pPr marL="3429000" indent="-228600" algn="l" rtl="0" eaLnBrk="0" fontAlgn="base" hangingPunct="0">
        <a:spcBef>
          <a:spcPct val="20000"/>
        </a:spcBef>
        <a:spcAft>
          <a:spcPct val="0"/>
        </a:spcAft>
        <a:defRPr sz="2000">
          <a:solidFill>
            <a:schemeClr val="tx1"/>
          </a:solidFill>
          <a:latin typeface="+mn-lt"/>
        </a:defRPr>
      </a:lvl8pPr>
      <a:lvl9pPr marL="3886200" indent="-228600" algn="l" rtl="0" eaLnBrk="0" fontAlgn="base" hangingPunct="0">
        <a:spcBef>
          <a:spcPct val="20000"/>
        </a:spcBef>
        <a:spcAft>
          <a:spcPct val="0"/>
        </a:spcAft>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emergealliance.org/en/index.asp"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hyperlink" Target="http://www.nrel.gov/news/rsfnews/images/17843_large.jp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12.png"/><Relationship Id="rId7" Type="http://schemas.openxmlformats.org/officeDocument/2006/relationships/diagramData" Target="../diagrams/data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5.jpeg"/><Relationship Id="rId11" Type="http://schemas.microsoft.com/office/2007/relationships/diagramDrawing" Target="../diagrams/drawing1.xml"/><Relationship Id="rId5" Type="http://schemas.openxmlformats.org/officeDocument/2006/relationships/image" Target="../media/image14.png"/><Relationship Id="rId10" Type="http://schemas.openxmlformats.org/officeDocument/2006/relationships/diagramColors" Target="../diagrams/colors1.xml"/><Relationship Id="rId4" Type="http://schemas.openxmlformats.org/officeDocument/2006/relationships/image" Target="../media/image13.gif"/><Relationship Id="rId9"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hyperlink" Target="http://www.eebhub.org/" TargetMode="Externa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jpeg"/></Relationships>
</file>

<file path=ppt/slides/_rels/slide1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hyperlink" Target="http://www.surveillance-video.com/w2bwminbulca.html" TargetMode="External"/><Relationship Id="rId7"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35.png"/></Relationships>
</file>

<file path=ppt/slides/_rels/slide12.xml.rels><?xml version="1.0" encoding="UTF-8" standalone="yes"?>
<Relationships xmlns="http://schemas.openxmlformats.org/package/2006/relationships"><Relationship Id="rId3" Type="http://schemas.openxmlformats.org/officeDocument/2006/relationships/hyperlink" Target="http://youtu.be/_KeMgVNlSPQ/allowfullscreen"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image" Target="../media/image39.png"/><Relationship Id="rId4" Type="http://schemas.openxmlformats.org/officeDocument/2006/relationships/image" Target="../media/image38.jpeg"/></Relationships>
</file>

<file path=ppt/slides/_rels/slide14.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47.png"/><Relationship Id="rId11" Type="http://schemas.openxmlformats.org/officeDocument/2006/relationships/image" Target="../media/image52.jpeg"/><Relationship Id="rId5" Type="http://schemas.openxmlformats.org/officeDocument/2006/relationships/image" Target="../media/image46.png"/><Relationship Id="rId10" Type="http://schemas.openxmlformats.org/officeDocument/2006/relationships/image" Target="../media/image51.png"/><Relationship Id="rId4" Type="http://schemas.openxmlformats.org/officeDocument/2006/relationships/image" Target="../media/image45.png"/><Relationship Id="rId9" Type="http://schemas.openxmlformats.org/officeDocument/2006/relationships/image" Target="../media/image50.jpeg"/></Relationships>
</file>

<file path=ppt/slides/_rels/slide1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image" Target="../media/image55.png"/><Relationship Id="rId4" Type="http://schemas.openxmlformats.org/officeDocument/2006/relationships/image" Target="../media/image54.jpeg"/></Relationships>
</file>

<file path=ppt/slides/_rels/slide17.xml.rels><?xml version="1.0" encoding="UTF-8" standalone="yes"?>
<Relationships xmlns="http://schemas.openxmlformats.org/package/2006/relationships"><Relationship Id="rId3" Type="http://schemas.openxmlformats.org/officeDocument/2006/relationships/image" Target="../media/image56.jpeg"/><Relationship Id="rId7" Type="http://schemas.openxmlformats.org/officeDocument/2006/relationships/image" Target="../media/image60.jpe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slides/_rels/slide18.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61.jpeg"/><Relationship Id="rId7" Type="http://schemas.openxmlformats.org/officeDocument/2006/relationships/image" Target="../media/image64.jpeg"/><Relationship Id="rId12" Type="http://schemas.openxmlformats.org/officeDocument/2006/relationships/image" Target="../media/image69.jpe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63.jpeg"/><Relationship Id="rId11" Type="http://schemas.openxmlformats.org/officeDocument/2006/relationships/image" Target="../media/image68.png"/><Relationship Id="rId5" Type="http://schemas.openxmlformats.org/officeDocument/2006/relationships/hyperlink" Target="http://www.lightolier.com/products/index.jsp?CATREL_ID=35047&amp;BLK=N&amp;CAT_ID=31360" TargetMode="External"/><Relationship Id="rId10" Type="http://schemas.openxmlformats.org/officeDocument/2006/relationships/image" Target="../media/image67.jpeg"/><Relationship Id="rId4" Type="http://schemas.openxmlformats.org/officeDocument/2006/relationships/image" Target="../media/image62.png"/><Relationship Id="rId9" Type="http://schemas.openxmlformats.org/officeDocument/2006/relationships/image" Target="../media/image66.jpeg"/></Relationships>
</file>

<file path=ppt/slides/_rels/slide19.xml.rels><?xml version="1.0" encoding="UTF-8" standalone="yes"?>
<Relationships xmlns="http://schemas.openxmlformats.org/package/2006/relationships"><Relationship Id="rId8" Type="http://schemas.openxmlformats.org/officeDocument/2006/relationships/image" Target="../media/image73.jpeg"/><Relationship Id="rId13" Type="http://schemas.openxmlformats.org/officeDocument/2006/relationships/image" Target="../media/image77.png"/><Relationship Id="rId3" Type="http://schemas.openxmlformats.org/officeDocument/2006/relationships/image" Target="../media/image70.png"/><Relationship Id="rId7" Type="http://schemas.openxmlformats.org/officeDocument/2006/relationships/image" Target="../media/image72.jpeg"/><Relationship Id="rId12" Type="http://schemas.openxmlformats.org/officeDocument/2006/relationships/image" Target="../media/image76.jpeg"/><Relationship Id="rId2" Type="http://schemas.openxmlformats.org/officeDocument/2006/relationships/notesSlide" Target="../notesSlides/notesSlide19.xml"/><Relationship Id="rId16" Type="http://schemas.openxmlformats.org/officeDocument/2006/relationships/image" Target="../media/image80.jpeg"/><Relationship Id="rId1" Type="http://schemas.openxmlformats.org/officeDocument/2006/relationships/slideLayout" Target="../slideLayouts/slideLayout5.xml"/><Relationship Id="rId6" Type="http://schemas.openxmlformats.org/officeDocument/2006/relationships/hyperlink" Target="http://www.lighting.philips.com/pwc_li/main/subsites/dynalite/products/assets/pdf/user_interfacefinal.pdf" TargetMode="External"/><Relationship Id="rId11" Type="http://schemas.openxmlformats.org/officeDocument/2006/relationships/image" Target="../media/image75.jpeg"/><Relationship Id="rId5" Type="http://schemas.openxmlformats.org/officeDocument/2006/relationships/image" Target="../media/image71.jpeg"/><Relationship Id="rId15" Type="http://schemas.openxmlformats.org/officeDocument/2006/relationships/image" Target="../media/image79.jpeg"/><Relationship Id="rId10" Type="http://schemas.openxmlformats.org/officeDocument/2006/relationships/image" Target="../media/image74.jpeg"/><Relationship Id="rId4" Type="http://schemas.openxmlformats.org/officeDocument/2006/relationships/hyperlink" Target="http://www.lighting.philips.com/pwc_li/main/subsites/dynalite/products/assets/pdf/dimmer_controllers_38-55.pdf" TargetMode="External"/><Relationship Id="rId9" Type="http://schemas.openxmlformats.org/officeDocument/2006/relationships/hyperlink" Target="http://www.lighting.philips.com/pwc_li/main/subsites/dynalite/products/assets/pdf/integration_devices_60-69.pdf" TargetMode="External"/><Relationship Id="rId14" Type="http://schemas.openxmlformats.org/officeDocument/2006/relationships/image" Target="../media/image78.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81.jpeg"/><Relationship Id="rId7" Type="http://schemas.openxmlformats.org/officeDocument/2006/relationships/image" Target="../media/image85.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84.jpeg"/><Relationship Id="rId11" Type="http://schemas.openxmlformats.org/officeDocument/2006/relationships/image" Target="../media/image89.png"/><Relationship Id="rId5" Type="http://schemas.openxmlformats.org/officeDocument/2006/relationships/image" Target="../media/image83.jpeg"/><Relationship Id="rId10" Type="http://schemas.openxmlformats.org/officeDocument/2006/relationships/image" Target="../media/image88.png"/><Relationship Id="rId4" Type="http://schemas.openxmlformats.org/officeDocument/2006/relationships/image" Target="../media/image82.jpeg"/><Relationship Id="rId9" Type="http://schemas.openxmlformats.org/officeDocument/2006/relationships/image" Target="../media/image87.png"/></Relationships>
</file>

<file path=ppt/slides/_rels/slide2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92.png"/><Relationship Id="rId4" Type="http://schemas.openxmlformats.org/officeDocument/2006/relationships/image" Target="../media/image91.emf"/></Relationships>
</file>

<file path=ppt/slides/_rels/slide23.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95.jpeg"/></Relationships>
</file>

<file path=ppt/slides/_rels/slide25.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98.jpeg"/></Relationships>
</file>

<file path=ppt/slides/_rels/slide27.xml.rels><?xml version="1.0" encoding="UTF-8" standalone="yes"?>
<Relationships xmlns="http://schemas.openxmlformats.org/package/2006/relationships"><Relationship Id="rId8" Type="http://schemas.openxmlformats.org/officeDocument/2006/relationships/hyperlink" Target="http://www.bizjournals.com/pittsburgh/news/2012/08/22/pnc-debuting-new-branch-concept.html?s=image_gallery" TargetMode="External"/><Relationship Id="rId3" Type="http://schemas.openxmlformats.org/officeDocument/2006/relationships/image" Target="../media/image99.jpeg"/><Relationship Id="rId7" Type="http://schemas.openxmlformats.org/officeDocument/2006/relationships/image" Target="../media/image101.jpe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hyperlink" Target="http://assets.bizjournals.com/pittsburgh/news/PNC_Net_Zero_Green_Diagram-web.jpg?v=1" TargetMode="External"/><Relationship Id="rId11" Type="http://schemas.openxmlformats.org/officeDocument/2006/relationships/image" Target="../media/image103.jpeg"/><Relationship Id="rId5" Type="http://schemas.openxmlformats.org/officeDocument/2006/relationships/image" Target="../media/image100.jpeg"/><Relationship Id="rId10" Type="http://schemas.openxmlformats.org/officeDocument/2006/relationships/hyperlink" Target="http://assets.bizjournals.com/pittsburgh/news/CAMERA_006.web.jpg?v=1" TargetMode="External"/><Relationship Id="rId4" Type="http://schemas.openxmlformats.org/officeDocument/2006/relationships/hyperlink" Target="http://www.usgbc.org/" TargetMode="External"/><Relationship Id="rId9" Type="http://schemas.openxmlformats.org/officeDocument/2006/relationships/image" Target="../media/image102.jpeg"/></Relationships>
</file>

<file path=ppt/slides/_rels/slide28.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05.png"/></Relationships>
</file>

<file path=ppt/slides/_rels/slide29.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07.png"/></Relationships>
</file>

<file path=ppt/slides/_rels/slide30.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09.jpeg"/></Relationships>
</file>

<file path=ppt/slides/_rels/slide31.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12.jpeg"/></Relationships>
</file>

<file path=ppt/slides/_rels/slide33.xml.rels><?xml version="1.0" encoding="UTF-8" standalone="yes"?>
<Relationships xmlns="http://schemas.openxmlformats.org/package/2006/relationships"><Relationship Id="rId3" Type="http://schemas.openxmlformats.org/officeDocument/2006/relationships/image" Target="../media/image113.tiff"/><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115.tiff"/><Relationship Id="rId4" Type="http://schemas.openxmlformats.org/officeDocument/2006/relationships/image" Target="../media/image114.jpeg"/></Relationships>
</file>

<file path=ppt/slides/_rels/slide34.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34.xml"/><Relationship Id="rId1" Type="http://schemas.openxmlformats.org/officeDocument/2006/relationships/slideLayout" Target="../slideLayouts/slideLayout4.xml"/><Relationship Id="rId5" Type="http://schemas.openxmlformats.org/officeDocument/2006/relationships/image" Target="../media/image118.tiff"/><Relationship Id="rId4" Type="http://schemas.openxmlformats.org/officeDocument/2006/relationships/image" Target="../media/image117.jpeg"/></Relationships>
</file>

<file path=ppt/slides/_rels/slide35.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337560" y="2383969"/>
            <a:ext cx="5360670" cy="769441"/>
          </a:xfr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b" anchorCtr="0" compatLnSpc="1">
            <a:prstTxWarp prst="textNoShape">
              <a:avLst/>
            </a:prstTxWarp>
            <a:spAutoFit/>
          </a:bodyPr>
          <a:lstStyle/>
          <a:p>
            <a:pPr algn="ctr">
              <a:spcAft>
                <a:spcPts val="0"/>
              </a:spcAft>
            </a:pPr>
            <a:r>
              <a:rPr lang="en-US" sz="2200" kern="1200" dirty="0" smtClean="0">
                <a:latin typeface="Arial" charset="0"/>
                <a:ea typeface="+mn-ea"/>
                <a:cs typeface="+mn-cs"/>
              </a:rPr>
              <a:t>Controls:</a:t>
            </a:r>
            <a:br>
              <a:rPr lang="en-US" sz="2200" kern="1200" dirty="0" smtClean="0">
                <a:latin typeface="Arial" charset="0"/>
                <a:ea typeface="+mn-ea"/>
                <a:cs typeface="+mn-cs"/>
              </a:rPr>
            </a:br>
            <a:r>
              <a:rPr lang="en-US" sz="2200" kern="1200" dirty="0" smtClean="0">
                <a:latin typeface="Arial" charset="0"/>
                <a:ea typeface="+mn-ea"/>
                <a:cs typeface="+mn-cs"/>
              </a:rPr>
              <a:t>From a DC Power Perspective</a:t>
            </a:r>
            <a:endParaRPr lang="en-US" sz="2200" kern="1200" dirty="0">
              <a:latin typeface="Arial" charset="0"/>
              <a:ea typeface="+mn-ea"/>
              <a:cs typeface="+mn-cs"/>
            </a:endParaRPr>
          </a:p>
        </p:txBody>
      </p:sp>
      <p:sp>
        <p:nvSpPr>
          <p:cNvPr id="5" name="Subtitle 4"/>
          <p:cNvSpPr>
            <a:spLocks noGrp="1"/>
          </p:cNvSpPr>
          <p:nvPr>
            <p:ph type="subTitle" idx="1"/>
          </p:nvPr>
        </p:nvSpPr>
        <p:spPr>
          <a:xfrm>
            <a:off x="3463290" y="3384550"/>
            <a:ext cx="4766310" cy="410210"/>
          </a:xfrm>
        </p:spPr>
        <p:txBody>
          <a:bodyPr/>
          <a:lstStyle/>
          <a:p>
            <a:pPr algn="ctr"/>
            <a:r>
              <a:rPr lang="en-US" b="1" dirty="0" smtClean="0">
                <a:solidFill>
                  <a:srgbClr val="0070C0"/>
                </a:solidFill>
              </a:rPr>
              <a:t>DC – The Power to Change Buildings</a:t>
            </a:r>
          </a:p>
          <a:p>
            <a:pPr algn="ctr"/>
            <a:endParaRPr lang="en-US" b="1" dirty="0" smtClean="0">
              <a:solidFill>
                <a:srgbClr val="0070C0"/>
              </a:solidFill>
            </a:endParaRPr>
          </a:p>
          <a:p>
            <a:pPr algn="ctr">
              <a:lnSpc>
                <a:spcPct val="100000"/>
              </a:lnSpc>
              <a:spcBef>
                <a:spcPts val="0"/>
              </a:spcBef>
            </a:pPr>
            <a:r>
              <a:rPr lang="en-US" b="1" dirty="0" smtClean="0"/>
              <a:t>Kevin Schader</a:t>
            </a:r>
          </a:p>
          <a:p>
            <a:pPr algn="ctr">
              <a:lnSpc>
                <a:spcPct val="100000"/>
              </a:lnSpc>
              <a:spcBef>
                <a:spcPts val="0"/>
              </a:spcBef>
            </a:pPr>
            <a:r>
              <a:rPr lang="en-US" b="1" dirty="0" smtClean="0"/>
              <a:t>Executive Director – EMerge Alliance</a:t>
            </a:r>
            <a:endParaRPr lang="en-US" b="1" dirty="0"/>
          </a:p>
        </p:txBody>
      </p:sp>
      <p:grpSp>
        <p:nvGrpSpPr>
          <p:cNvPr id="11" name="Group 9"/>
          <p:cNvGrpSpPr/>
          <p:nvPr/>
        </p:nvGrpSpPr>
        <p:grpSpPr>
          <a:xfrm>
            <a:off x="5795010" y="5189222"/>
            <a:ext cx="3101340" cy="1257446"/>
            <a:chOff x="0" y="1676400"/>
            <a:chExt cx="1981200" cy="713840"/>
          </a:xfrm>
        </p:grpSpPr>
        <p:sp>
          <p:nvSpPr>
            <p:cNvPr id="12" name="Text Box 18"/>
            <p:cNvSpPr txBox="1">
              <a:spLocks noChangeArrowheads="1"/>
            </p:cNvSpPr>
            <p:nvPr/>
          </p:nvSpPr>
          <p:spPr bwMode="auto">
            <a:xfrm>
              <a:off x="0" y="2232990"/>
              <a:ext cx="1981200" cy="157250"/>
            </a:xfrm>
            <a:prstGeom prst="rect">
              <a:avLst/>
            </a:prstGeom>
            <a:noFill/>
            <a:ln w="9525">
              <a:noFill/>
              <a:miter lim="800000"/>
              <a:headEnd/>
              <a:tailEnd/>
            </a:ln>
            <a:effectLst/>
          </p:spPr>
          <p:txBody>
            <a:bodyPr wrap="square">
              <a:spAutoFit/>
            </a:bodyPr>
            <a:lstStyle/>
            <a:p>
              <a:pPr algn="ctr">
                <a:spcBef>
                  <a:spcPct val="50000"/>
                </a:spcBef>
                <a:defRPr/>
              </a:pPr>
              <a:r>
                <a:rPr lang="en-US" sz="1200" b="1" dirty="0" smtClean="0">
                  <a:solidFill>
                    <a:srgbClr val="000034"/>
                  </a:solidFill>
                  <a:latin typeface="Calibri" pitchFamily="34" charset="0"/>
                </a:rPr>
                <a:t>Smart Power Standards</a:t>
              </a:r>
              <a:endParaRPr lang="en-US" sz="1200" b="1" dirty="0">
                <a:solidFill>
                  <a:srgbClr val="000034"/>
                </a:solidFill>
                <a:latin typeface="Calibri" pitchFamily="34" charset="0"/>
              </a:endParaRPr>
            </a:p>
          </p:txBody>
        </p:sp>
        <p:pic>
          <p:nvPicPr>
            <p:cNvPr id="13" name="Picture 2" descr="EMerge">
              <a:hlinkClick r:id="rId3"/>
            </p:cNvPr>
            <p:cNvPicPr>
              <a:picLocks noChangeAspect="1" noChangeArrowheads="1"/>
            </p:cNvPicPr>
            <p:nvPr/>
          </p:nvPicPr>
          <p:blipFill>
            <a:blip r:embed="rId4" cstate="screen"/>
            <a:srcRect/>
            <a:stretch>
              <a:fillRect/>
            </a:stretch>
          </p:blipFill>
          <p:spPr bwMode="auto">
            <a:xfrm>
              <a:off x="152400" y="1676400"/>
              <a:ext cx="1693903" cy="533400"/>
            </a:xfrm>
            <a:prstGeom prst="rect">
              <a:avLst/>
            </a:prstGeom>
            <a:noFill/>
          </p:spPr>
        </p:pic>
      </p:grpSp>
      <p:pic>
        <p:nvPicPr>
          <p:cNvPr id="14" name="Picture 2"/>
          <p:cNvPicPr>
            <a:picLocks noChangeAspect="1" noChangeArrowheads="1"/>
          </p:cNvPicPr>
          <p:nvPr/>
        </p:nvPicPr>
        <p:blipFill>
          <a:blip r:embed="rId5" cstate="screen"/>
          <a:srcRect/>
          <a:stretch>
            <a:fillRect/>
          </a:stretch>
        </p:blipFill>
        <p:spPr bwMode="auto">
          <a:xfrm>
            <a:off x="262890" y="102870"/>
            <a:ext cx="2948940" cy="304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8666" y="3879155"/>
            <a:ext cx="6513689" cy="1408078"/>
          </a:xfrm>
          <a:noFill/>
        </p:spPr>
        <p:txBody>
          <a:bodyPr wrap="square" rtlCol="0">
            <a:spAutoFit/>
          </a:bodyPr>
          <a:lstStyle/>
          <a:p>
            <a:pPr marL="228600" indent="-228600">
              <a:spcBef>
                <a:spcPct val="0"/>
              </a:spcBef>
              <a:buFont typeface="Wingdings" pitchFamily="2" charset="2"/>
              <a:buChar char="§"/>
            </a:pPr>
            <a:r>
              <a:rPr lang="en-US" sz="1800" b="1" kern="1200" dirty="0" smtClean="0">
                <a:solidFill>
                  <a:srgbClr val="00B050"/>
                </a:solidFill>
                <a:latin typeface="+mj-lt"/>
              </a:rPr>
              <a:t>Most equipment requires AC power conversion to DC</a:t>
            </a:r>
          </a:p>
          <a:p>
            <a:pPr marL="228600" indent="-228600">
              <a:spcBef>
                <a:spcPct val="0"/>
              </a:spcBef>
              <a:buFont typeface="Wingdings" pitchFamily="2" charset="2"/>
              <a:buChar char="§"/>
            </a:pPr>
            <a:r>
              <a:rPr lang="en-US" sz="1800" b="1" kern="1200" dirty="0" smtClean="0">
                <a:solidFill>
                  <a:srgbClr val="00B050"/>
                </a:solidFill>
                <a:latin typeface="+mj-lt"/>
              </a:rPr>
              <a:t>Distributed generation natively produces DC power. </a:t>
            </a:r>
          </a:p>
          <a:p>
            <a:pPr marL="228600" indent="-228600">
              <a:spcBef>
                <a:spcPct val="0"/>
              </a:spcBef>
              <a:buFont typeface="Wingdings" pitchFamily="2" charset="2"/>
              <a:buChar char="§"/>
            </a:pPr>
            <a:r>
              <a:rPr lang="en-US" sz="1800" b="1" kern="1200" dirty="0" smtClean="0">
                <a:solidFill>
                  <a:srgbClr val="00B050"/>
                </a:solidFill>
                <a:latin typeface="+mj-lt"/>
              </a:rPr>
              <a:t>Electricity is stored and/or delivered as DC</a:t>
            </a:r>
          </a:p>
          <a:p>
            <a:pPr marL="228600" indent="-228600">
              <a:spcBef>
                <a:spcPct val="0"/>
              </a:spcBef>
              <a:buFont typeface="Wingdings" pitchFamily="2" charset="2"/>
              <a:buChar char="§"/>
            </a:pPr>
            <a:r>
              <a:rPr lang="en-US" sz="1800" b="1" kern="1200" dirty="0" smtClean="0">
                <a:solidFill>
                  <a:srgbClr val="00B050"/>
                </a:solidFill>
                <a:latin typeface="+mj-lt"/>
              </a:rPr>
              <a:t>DC Distribution improves energy efficiency &amp; reliability</a:t>
            </a:r>
          </a:p>
          <a:p>
            <a:pPr marL="228600" indent="-228600">
              <a:spcBef>
                <a:spcPct val="0"/>
              </a:spcBef>
              <a:buFont typeface="Wingdings" pitchFamily="2" charset="2"/>
              <a:buChar char="§"/>
            </a:pPr>
            <a:r>
              <a:rPr lang="en-US" sz="1800" b="1" kern="1200" dirty="0" smtClean="0">
                <a:solidFill>
                  <a:srgbClr val="00B050"/>
                </a:solidFill>
                <a:latin typeface="+mj-lt"/>
              </a:rPr>
              <a:t>DC reduces charging times for hybrid/electric vehicles</a:t>
            </a:r>
          </a:p>
        </p:txBody>
      </p:sp>
      <p:sp>
        <p:nvSpPr>
          <p:cNvPr id="5" name="Text Box 18"/>
          <p:cNvSpPr txBox="1">
            <a:spLocks noChangeArrowheads="1"/>
          </p:cNvSpPr>
          <p:nvPr/>
        </p:nvSpPr>
        <p:spPr bwMode="auto">
          <a:xfrm>
            <a:off x="355600" y="76199"/>
            <a:ext cx="6815138" cy="457200"/>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b" anchorCtr="0" compatLnSpc="1">
            <a:prstTxWarp prst="textNoShape">
              <a:avLst/>
            </a:prstTxWarp>
            <a:spAutoFit/>
          </a:bodyPr>
          <a:lstStyle/>
          <a:p>
            <a:pPr eaLnBrk="0" hangingPunct="0">
              <a:spcAft>
                <a:spcPts val="0"/>
              </a:spcAft>
            </a:pPr>
            <a:r>
              <a:rPr lang="en-US" sz="2200" b="1" dirty="0" smtClean="0">
                <a:latin typeface="Arial" charset="0"/>
              </a:rPr>
              <a:t>Dramatic Increase in DC Power Use</a:t>
            </a:r>
            <a:endParaRPr lang="en-US" sz="2200" b="1" dirty="0">
              <a:latin typeface="Arial" charset="0"/>
            </a:endParaRPr>
          </a:p>
        </p:txBody>
      </p:sp>
      <p:grpSp>
        <p:nvGrpSpPr>
          <p:cNvPr id="7" name="Group 7"/>
          <p:cNvGrpSpPr>
            <a:grpSpLocks/>
          </p:cNvGrpSpPr>
          <p:nvPr/>
        </p:nvGrpSpPr>
        <p:grpSpPr bwMode="auto">
          <a:xfrm>
            <a:off x="6787371" y="352425"/>
            <a:ext cx="1575050" cy="1279525"/>
            <a:chOff x="7412489" y="1310210"/>
            <a:chExt cx="1574800" cy="1280160"/>
          </a:xfrm>
        </p:grpSpPr>
        <p:grpSp>
          <p:nvGrpSpPr>
            <p:cNvPr id="8" name="AutoShape 5"/>
            <p:cNvGrpSpPr>
              <a:grpSpLocks/>
            </p:cNvGrpSpPr>
            <p:nvPr/>
          </p:nvGrpSpPr>
          <p:grpSpPr bwMode="auto">
            <a:xfrm>
              <a:off x="7554688" y="1310210"/>
              <a:ext cx="1310640" cy="1280160"/>
              <a:chOff x="7467600" y="1103376"/>
              <a:chExt cx="1310640" cy="1280160"/>
            </a:xfrm>
          </p:grpSpPr>
          <p:pic>
            <p:nvPicPr>
              <p:cNvPr id="10" name="AutoShape 5"/>
              <p:cNvPicPr>
                <a:picLocks noChangeArrowheads="1"/>
              </p:cNvPicPr>
              <p:nvPr/>
            </p:nvPicPr>
            <p:blipFill>
              <a:blip r:embed="rId3" cstate="screen">
                <a:duotone>
                  <a:prstClr val="black"/>
                  <a:srgbClr val="99FFCC">
                    <a:tint val="45000"/>
                    <a:satMod val="400000"/>
                  </a:srgbClr>
                </a:duotone>
              </a:blip>
              <a:srcRect/>
              <a:stretch>
                <a:fillRect/>
              </a:stretch>
            </p:blipFill>
            <p:spPr bwMode="auto">
              <a:xfrm>
                <a:off x="7467600" y="1103376"/>
                <a:ext cx="1310640" cy="1280160"/>
              </a:xfrm>
              <a:prstGeom prst="rect">
                <a:avLst/>
              </a:prstGeom>
              <a:noFill/>
              <a:ln w="9525">
                <a:noFill/>
                <a:miter lim="800000"/>
                <a:headEnd/>
                <a:tailEnd/>
              </a:ln>
            </p:spPr>
          </p:pic>
          <p:sp>
            <p:nvSpPr>
              <p:cNvPr id="11" name="Text Box 7"/>
              <p:cNvSpPr txBox="1">
                <a:spLocks noChangeArrowheads="1"/>
              </p:cNvSpPr>
              <p:nvPr/>
            </p:nvSpPr>
            <p:spPr bwMode="auto">
              <a:xfrm rot="-4287217">
                <a:off x="7651250" y="1250193"/>
                <a:ext cx="950776" cy="990918"/>
              </a:xfrm>
              <a:prstGeom prst="rect">
                <a:avLst/>
              </a:prstGeom>
              <a:noFill/>
              <a:ln w="9525">
                <a:noFill/>
                <a:miter lim="800000"/>
                <a:headEnd/>
                <a:tailEnd/>
              </a:ln>
            </p:spPr>
            <p:txBody>
              <a:bodyPr vert="eaVert" wrap="none" anchor="ctr"/>
              <a:lstStyle/>
              <a:p>
                <a:pPr algn="ctr"/>
                <a:endParaRPr lang="en-US" sz="1800" dirty="0">
                  <a:latin typeface="Arial" charset="0"/>
                </a:endParaRPr>
              </a:p>
            </p:txBody>
          </p:sp>
        </p:grpSp>
        <p:sp>
          <p:nvSpPr>
            <p:cNvPr id="9" name="Text Box 6"/>
            <p:cNvSpPr txBox="1">
              <a:spLocks noChangeArrowheads="1"/>
            </p:cNvSpPr>
            <p:nvPr/>
          </p:nvSpPr>
          <p:spPr bwMode="auto">
            <a:xfrm>
              <a:off x="7412489" y="1651965"/>
              <a:ext cx="1574800" cy="523480"/>
            </a:xfrm>
            <a:prstGeom prst="rect">
              <a:avLst/>
            </a:prstGeom>
            <a:noFill/>
            <a:ln w="9525">
              <a:noFill/>
              <a:miter lim="800000"/>
              <a:headEnd/>
              <a:tailEnd/>
            </a:ln>
            <a:scene3d>
              <a:camera prst="orthographicFront"/>
              <a:lightRig rig="threePt" dir="t"/>
            </a:scene3d>
            <a:sp3d>
              <a:bevelT/>
            </a:sp3d>
          </p:spPr>
          <p:txBody>
            <a:bodyPr>
              <a:spAutoFit/>
            </a:bodyPr>
            <a:lstStyle/>
            <a:p>
              <a:pPr algn="ctr">
                <a:defRPr/>
              </a:pPr>
              <a:r>
                <a:rPr lang="en-US" sz="1400" b="1" dirty="0" smtClean="0">
                  <a:latin typeface="Arial" charset="0"/>
                </a:rPr>
                <a:t>DC </a:t>
              </a:r>
            </a:p>
            <a:p>
              <a:pPr algn="ctr">
                <a:defRPr/>
              </a:pPr>
              <a:r>
                <a:rPr lang="en-US" sz="1400" b="1" dirty="0" smtClean="0">
                  <a:latin typeface="Arial" charset="0"/>
                </a:rPr>
                <a:t>Power</a:t>
              </a:r>
              <a:endParaRPr lang="en-US" sz="1400" b="1" dirty="0">
                <a:latin typeface="Arial" charset="0"/>
              </a:endParaRPr>
            </a:p>
          </p:txBody>
        </p:sp>
      </p:grpSp>
      <p:pic>
        <p:nvPicPr>
          <p:cNvPr id="12" name="Picture 4" descr="A photo of three men in white hardhats and orange safety vests installing several rows of roof-mounted solar panels.">
            <a:hlinkClick r:id="rId4"/>
          </p:cNvPr>
          <p:cNvPicPr>
            <a:picLocks noChangeAspect="1" noChangeArrowheads="1"/>
          </p:cNvPicPr>
          <p:nvPr/>
        </p:nvPicPr>
        <p:blipFill>
          <a:blip r:embed="rId5" cstate="screen"/>
          <a:srcRect/>
          <a:stretch>
            <a:fillRect/>
          </a:stretch>
        </p:blipFill>
        <p:spPr bwMode="auto">
          <a:xfrm>
            <a:off x="461791" y="1256007"/>
            <a:ext cx="1905000" cy="1200150"/>
          </a:xfrm>
          <a:prstGeom prst="rect">
            <a:avLst/>
          </a:prstGeom>
          <a:noFill/>
        </p:spPr>
      </p:pic>
      <p:pic>
        <p:nvPicPr>
          <p:cNvPr id="13" name="Picture 12" descr="car.png"/>
          <p:cNvPicPr>
            <a:picLocks noChangeAspect="1"/>
          </p:cNvPicPr>
          <p:nvPr/>
        </p:nvPicPr>
        <p:blipFill>
          <a:blip r:embed="rId6" cstate="screen"/>
          <a:stretch>
            <a:fillRect/>
          </a:stretch>
        </p:blipFill>
        <p:spPr>
          <a:xfrm>
            <a:off x="1841500" y="1730026"/>
            <a:ext cx="2070100" cy="1247732"/>
          </a:xfrm>
          <a:prstGeom prst="rect">
            <a:avLst/>
          </a:prstGeom>
          <a:ln>
            <a:solidFill>
              <a:schemeClr val="accent1">
                <a:shade val="95000"/>
                <a:satMod val="105000"/>
              </a:schemeClr>
            </a:solidFill>
          </a:ln>
          <a:effectLst>
            <a:outerShdw blurRad="50800" dist="38100" algn="l" rotWithShape="0">
              <a:prstClr val="black">
                <a:alpha val="40000"/>
              </a:prstClr>
            </a:outerShdw>
          </a:effectLst>
        </p:spPr>
      </p:pic>
      <p:sp>
        <p:nvSpPr>
          <p:cNvPr id="14" name="Rounded Rectangle 13"/>
          <p:cNvSpPr/>
          <p:nvPr/>
        </p:nvSpPr>
        <p:spPr bwMode="auto">
          <a:xfrm>
            <a:off x="5059652" y="1929133"/>
            <a:ext cx="2769993" cy="1574793"/>
          </a:xfrm>
          <a:prstGeom prst="roundRect">
            <a:avLst/>
          </a:prstGeom>
          <a:solidFill>
            <a:schemeClr val="bg1">
              <a:lumMod val="85000"/>
            </a:schemeClr>
          </a:solidFill>
          <a:ln w="28575" cap="flat" cmpd="sng" algn="ctr">
            <a:solidFill>
              <a:schemeClr val="tx1"/>
            </a:solidFill>
            <a:prstDash val="solid"/>
            <a:round/>
            <a:headEnd type="none" w="med" len="med"/>
            <a:tailEnd type="none" w="med" len="med"/>
          </a:ln>
          <a:effectLst>
            <a:outerShdw blurRad="50800" dist="38100" dir="8100000" algn="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b="1" dirty="0" smtClean="0">
                <a:latin typeface="+mn-lt"/>
              </a:rPr>
              <a:t>Up to </a:t>
            </a:r>
            <a:r>
              <a:rPr kumimoji="0" lang="en-US" b="1" i="0" u="none" strike="noStrike" cap="none" normalizeH="0" baseline="0" dirty="0" smtClean="0">
                <a:ln>
                  <a:noFill/>
                </a:ln>
                <a:effectLst/>
                <a:latin typeface="+mn-lt"/>
              </a:rPr>
              <a:t>80%</a:t>
            </a:r>
            <a:r>
              <a:rPr kumimoji="0" lang="en-US" sz="2800" b="1" i="0" u="none" strike="noStrike" cap="none" normalizeH="0" baseline="0" dirty="0" smtClean="0">
                <a:ln>
                  <a:noFill/>
                </a:ln>
                <a:effectLst/>
                <a:latin typeface="+mn-lt"/>
              </a:rPr>
              <a:t> </a:t>
            </a:r>
          </a:p>
          <a:p>
            <a:pPr marL="0" marR="0" indent="0" algn="ctr" defTabSz="914400" rtl="0" eaLnBrk="0" fontAlgn="base" latinLnBrk="0" hangingPunct="0">
              <a:lnSpc>
                <a:spcPct val="100000"/>
              </a:lnSpc>
              <a:spcBef>
                <a:spcPct val="0"/>
              </a:spcBef>
              <a:spcAft>
                <a:spcPct val="0"/>
              </a:spcAft>
              <a:buClrTx/>
              <a:buSzTx/>
              <a:buFontTx/>
              <a:buNone/>
              <a:tabLst/>
            </a:pPr>
            <a:r>
              <a:rPr kumimoji="0" lang="en-US" sz="1600" i="0" u="none" strike="noStrike" cap="none" normalizeH="0" baseline="0" dirty="0" smtClean="0">
                <a:ln>
                  <a:noFill/>
                </a:ln>
                <a:effectLst/>
                <a:latin typeface="+mn-lt"/>
              </a:rPr>
              <a:t>of Electric Load </a:t>
            </a:r>
          </a:p>
          <a:p>
            <a:pPr marL="0" marR="0" indent="0" algn="ctr" defTabSz="914400" rtl="0" eaLnBrk="0" fontAlgn="base" latinLnBrk="0" hangingPunct="0">
              <a:lnSpc>
                <a:spcPct val="100000"/>
              </a:lnSpc>
              <a:spcBef>
                <a:spcPct val="0"/>
              </a:spcBef>
              <a:spcAft>
                <a:spcPct val="0"/>
              </a:spcAft>
              <a:buClrTx/>
              <a:buSzTx/>
              <a:buFontTx/>
              <a:buNone/>
              <a:tabLst/>
            </a:pPr>
            <a:r>
              <a:rPr kumimoji="0" lang="en-US" sz="1600" i="0" u="none" strike="noStrike" cap="none" normalizeH="0" baseline="0" dirty="0" smtClean="0">
                <a:ln>
                  <a:noFill/>
                </a:ln>
                <a:effectLst/>
                <a:latin typeface="+mn-lt"/>
              </a:rPr>
              <a:t>Comes from DC-Electronically Powered Devices</a:t>
            </a:r>
          </a:p>
        </p:txBody>
      </p:sp>
      <p:pic>
        <p:nvPicPr>
          <p:cNvPr id="15" name="Picture 14" descr="FlexZoneBro8_Page_2.jpg"/>
          <p:cNvPicPr>
            <a:picLocks noChangeAspect="1"/>
          </p:cNvPicPr>
          <p:nvPr/>
        </p:nvPicPr>
        <p:blipFill>
          <a:blip r:embed="rId7" cstate="screen"/>
          <a:srcRect t="16667" r="54365" b="12223"/>
          <a:stretch>
            <a:fillRect/>
          </a:stretch>
        </p:blipFill>
        <p:spPr>
          <a:xfrm>
            <a:off x="7033743" y="3898900"/>
            <a:ext cx="1721897" cy="2108200"/>
          </a:xfrm>
          <a:prstGeom prst="rect">
            <a:avLst/>
          </a:prstGeom>
          <a:ln>
            <a:solidFill>
              <a:schemeClr val="accent1">
                <a:shade val="95000"/>
                <a:satMod val="105000"/>
              </a:schemeClr>
            </a:solidFill>
          </a:ln>
          <a:effectLst>
            <a:outerShdw blurRad="50800" dist="38100" algn="l" rotWithShape="0">
              <a:prstClr val="black">
                <a:alpha val="40000"/>
              </a:prstClr>
            </a:outerShdw>
          </a:effectLst>
        </p:spPr>
      </p:pic>
      <p:sp>
        <p:nvSpPr>
          <p:cNvPr id="16" name="TextBox 15"/>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The use of DC power is often hidden</a:t>
            </a:r>
            <a:endParaRPr lang="en-US" sz="1800" dirty="0">
              <a:latin typeface="+mj-l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515081"/>
            <a:ext cx="6235700" cy="3048000"/>
          </a:xfrm>
        </p:spPr>
        <p:txBody>
          <a:bodyPr>
            <a:noAutofit/>
          </a:bodyPr>
          <a:lstStyle/>
          <a:p>
            <a:pPr marL="228600" indent="-228600">
              <a:spcBef>
                <a:spcPts val="0"/>
              </a:spcBef>
              <a:spcAft>
                <a:spcPts val="1200"/>
              </a:spcAft>
              <a:buFont typeface="Wingdings" pitchFamily="2" charset="2"/>
              <a:buChar char="§"/>
            </a:pPr>
            <a:r>
              <a:rPr lang="en-US" dirty="0" smtClean="0"/>
              <a:t>Improved power electronics allows simple DC -DC conversions to replace more complex AC-DC and DC-AC inversions</a:t>
            </a:r>
          </a:p>
          <a:p>
            <a:pPr marL="228600" indent="-228600">
              <a:spcBef>
                <a:spcPts val="0"/>
              </a:spcBef>
              <a:spcAft>
                <a:spcPts val="1200"/>
              </a:spcAft>
              <a:buFont typeface="Wingdings" pitchFamily="2" charset="2"/>
              <a:buChar char="§"/>
            </a:pPr>
            <a:r>
              <a:rPr lang="en-US" dirty="0" smtClean="0"/>
              <a:t>The evolution of DC power architectures and power electronic devices simplifies dc power delivery systems. </a:t>
            </a:r>
          </a:p>
          <a:p>
            <a:pPr marL="228600" indent="-228600">
              <a:spcBef>
                <a:spcPts val="0"/>
              </a:spcBef>
              <a:spcAft>
                <a:spcPts val="1200"/>
              </a:spcAft>
              <a:buFont typeface="Wingdings" pitchFamily="2" charset="2"/>
              <a:buChar char="§"/>
            </a:pPr>
            <a:r>
              <a:rPr lang="en-US" dirty="0" smtClean="0"/>
              <a:t>DC power distribution simplifies the use of micro-grids for distributed energy generation &amp; storage integration, operation, &amp; improved performance.</a:t>
            </a:r>
          </a:p>
        </p:txBody>
      </p:sp>
      <p:sp>
        <p:nvSpPr>
          <p:cNvPr id="5" name="Text Box 18"/>
          <p:cNvSpPr txBox="1">
            <a:spLocks noChangeArrowheads="1"/>
          </p:cNvSpPr>
          <p:nvPr/>
        </p:nvSpPr>
        <p:spPr bwMode="auto">
          <a:xfrm>
            <a:off x="365760" y="73152"/>
            <a:ext cx="6815138" cy="457200"/>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b" anchorCtr="0" compatLnSpc="1">
            <a:prstTxWarp prst="textNoShape">
              <a:avLst/>
            </a:prstTxWarp>
            <a:spAutoFit/>
          </a:bodyPr>
          <a:lstStyle/>
          <a:p>
            <a:pPr eaLnBrk="0" hangingPunct="0">
              <a:spcAft>
                <a:spcPts val="0"/>
              </a:spcAft>
            </a:pPr>
            <a:r>
              <a:rPr lang="en-US" sz="2200" b="1" dirty="0" smtClean="0">
                <a:latin typeface="Arial" charset="0"/>
              </a:rPr>
              <a:t>DC Power Distribution Drivers</a:t>
            </a:r>
            <a:endParaRPr lang="en-US" sz="2200" b="1" dirty="0">
              <a:latin typeface="Arial" charset="0"/>
            </a:endParaRPr>
          </a:p>
        </p:txBody>
      </p:sp>
      <p:grpSp>
        <p:nvGrpSpPr>
          <p:cNvPr id="2" name="Group 7"/>
          <p:cNvGrpSpPr>
            <a:grpSpLocks/>
          </p:cNvGrpSpPr>
          <p:nvPr/>
        </p:nvGrpSpPr>
        <p:grpSpPr bwMode="auto">
          <a:xfrm>
            <a:off x="6878811" y="523875"/>
            <a:ext cx="1575050" cy="1279525"/>
            <a:chOff x="7412489" y="1310210"/>
            <a:chExt cx="1574800" cy="1280160"/>
          </a:xfrm>
        </p:grpSpPr>
        <p:grpSp>
          <p:nvGrpSpPr>
            <p:cNvPr id="4" name="AutoShape 5"/>
            <p:cNvGrpSpPr>
              <a:grpSpLocks/>
            </p:cNvGrpSpPr>
            <p:nvPr/>
          </p:nvGrpSpPr>
          <p:grpSpPr bwMode="auto">
            <a:xfrm>
              <a:off x="7543260" y="1310210"/>
              <a:ext cx="1310640" cy="1280160"/>
              <a:chOff x="7456172" y="1103376"/>
              <a:chExt cx="1310640" cy="1280160"/>
            </a:xfrm>
          </p:grpSpPr>
          <p:pic>
            <p:nvPicPr>
              <p:cNvPr id="10" name="AutoShape 5"/>
              <p:cNvPicPr>
                <a:picLocks noChangeArrowheads="1"/>
              </p:cNvPicPr>
              <p:nvPr/>
            </p:nvPicPr>
            <p:blipFill>
              <a:blip r:embed="rId3" cstate="screen">
                <a:duotone>
                  <a:prstClr val="black"/>
                  <a:schemeClr val="bg1">
                    <a:lumMod val="50000"/>
                    <a:tint val="45000"/>
                    <a:satMod val="400000"/>
                  </a:schemeClr>
                </a:duotone>
              </a:blip>
              <a:srcRect/>
              <a:stretch>
                <a:fillRect/>
              </a:stretch>
            </p:blipFill>
            <p:spPr bwMode="auto">
              <a:xfrm>
                <a:off x="7456172" y="1103376"/>
                <a:ext cx="1310640" cy="1280160"/>
              </a:xfrm>
              <a:prstGeom prst="rect">
                <a:avLst/>
              </a:prstGeom>
              <a:noFill/>
              <a:ln w="9525">
                <a:noFill/>
                <a:miter lim="800000"/>
                <a:headEnd/>
                <a:tailEnd/>
              </a:ln>
            </p:spPr>
          </p:pic>
          <p:sp>
            <p:nvSpPr>
              <p:cNvPr id="11" name="Text Box 7"/>
              <p:cNvSpPr txBox="1">
                <a:spLocks noChangeArrowheads="1"/>
              </p:cNvSpPr>
              <p:nvPr/>
            </p:nvSpPr>
            <p:spPr bwMode="auto">
              <a:xfrm rot="-4287217">
                <a:off x="7651250" y="1250193"/>
                <a:ext cx="950776" cy="990918"/>
              </a:xfrm>
              <a:prstGeom prst="rect">
                <a:avLst/>
              </a:prstGeom>
              <a:noFill/>
              <a:ln w="9525">
                <a:noFill/>
                <a:miter lim="800000"/>
                <a:headEnd/>
                <a:tailEnd/>
              </a:ln>
            </p:spPr>
            <p:txBody>
              <a:bodyPr vert="eaVert" wrap="none" anchor="ctr"/>
              <a:lstStyle/>
              <a:p>
                <a:pPr algn="ctr"/>
                <a:endParaRPr lang="en-US" sz="1800" dirty="0">
                  <a:latin typeface="Arial" charset="0"/>
                </a:endParaRPr>
              </a:p>
            </p:txBody>
          </p:sp>
        </p:grpSp>
        <p:sp>
          <p:nvSpPr>
            <p:cNvPr id="9" name="Text Box 6"/>
            <p:cNvSpPr txBox="1">
              <a:spLocks noChangeArrowheads="1"/>
            </p:cNvSpPr>
            <p:nvPr/>
          </p:nvSpPr>
          <p:spPr bwMode="auto">
            <a:xfrm>
              <a:off x="7412489" y="1651965"/>
              <a:ext cx="1574800" cy="523480"/>
            </a:xfrm>
            <a:prstGeom prst="rect">
              <a:avLst/>
            </a:prstGeom>
            <a:noFill/>
            <a:ln w="9525">
              <a:noFill/>
              <a:miter lim="800000"/>
              <a:headEnd/>
              <a:tailEnd/>
            </a:ln>
            <a:scene3d>
              <a:camera prst="orthographicFront"/>
              <a:lightRig rig="threePt" dir="t"/>
            </a:scene3d>
            <a:sp3d>
              <a:bevelT/>
            </a:sp3d>
          </p:spPr>
          <p:txBody>
            <a:bodyPr>
              <a:spAutoFit/>
            </a:bodyPr>
            <a:lstStyle/>
            <a:p>
              <a:pPr algn="ctr">
                <a:defRPr/>
              </a:pPr>
              <a:r>
                <a:rPr lang="en-US" sz="1400" b="1" dirty="0" smtClean="0">
                  <a:latin typeface="Arial" charset="0"/>
                </a:rPr>
                <a:t>DC </a:t>
              </a:r>
            </a:p>
            <a:p>
              <a:pPr algn="ctr">
                <a:defRPr/>
              </a:pPr>
              <a:r>
                <a:rPr lang="en-US" sz="1400" b="1" dirty="0" smtClean="0">
                  <a:latin typeface="Arial" charset="0"/>
                </a:rPr>
                <a:t>Power</a:t>
              </a:r>
              <a:endParaRPr lang="en-US" sz="1400" b="1" dirty="0">
                <a:latin typeface="Arial" charset="0"/>
              </a:endParaRPr>
            </a:p>
          </p:txBody>
        </p:sp>
      </p:grpSp>
      <p:sp>
        <p:nvSpPr>
          <p:cNvPr id="14" name="Rounded Rectangle 13"/>
          <p:cNvSpPr>
            <a:spLocks noChangeAspect="1"/>
          </p:cNvSpPr>
          <p:nvPr/>
        </p:nvSpPr>
        <p:spPr bwMode="auto">
          <a:xfrm>
            <a:off x="5309755" y="1925312"/>
            <a:ext cx="2743200" cy="1448882"/>
          </a:xfrm>
          <a:prstGeom prst="roundRect">
            <a:avLst/>
          </a:prstGeom>
          <a:solidFill>
            <a:schemeClr val="bg1">
              <a:lumMod val="85000"/>
            </a:schemeClr>
          </a:solidFill>
          <a:ln w="28575" cap="flat" cmpd="sng" algn="ctr">
            <a:solidFill>
              <a:schemeClr val="tx1"/>
            </a:solidFill>
            <a:prstDash val="solid"/>
            <a:round/>
            <a:headEnd type="none" w="med" len="med"/>
            <a:tailEnd type="none" w="med" len="med"/>
          </a:ln>
          <a:effectLst>
            <a:outerShdw blurRad="50800" dist="38100" dir="8100000" algn="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b="1" dirty="0" smtClean="0">
                <a:latin typeface="+mn-lt"/>
              </a:rPr>
              <a:t>5</a:t>
            </a:r>
            <a:r>
              <a:rPr kumimoji="0" lang="en-US" b="1" i="0" u="none" strike="noStrike" cap="none" normalizeH="0" baseline="0" dirty="0" smtClean="0">
                <a:ln>
                  <a:noFill/>
                </a:ln>
                <a:effectLst/>
                <a:latin typeface="+mn-lt"/>
              </a:rPr>
              <a:t>-20%</a:t>
            </a:r>
            <a:r>
              <a:rPr kumimoji="0" lang="en-US" sz="2800" b="1" i="0" u="none" strike="noStrike" cap="none" normalizeH="0" baseline="0" dirty="0" smtClean="0">
                <a:ln>
                  <a:noFill/>
                </a:ln>
                <a:effectLst/>
                <a:latin typeface="+mn-lt"/>
              </a:rPr>
              <a:t> </a:t>
            </a:r>
          </a:p>
          <a:p>
            <a:pPr marL="0" marR="0" indent="0" algn="ctr" defTabSz="914400" rtl="0" eaLnBrk="0" fontAlgn="base" latinLnBrk="0" hangingPunct="0">
              <a:lnSpc>
                <a:spcPct val="100000"/>
              </a:lnSpc>
              <a:spcBef>
                <a:spcPct val="0"/>
              </a:spcBef>
              <a:spcAft>
                <a:spcPct val="0"/>
              </a:spcAft>
              <a:buClrTx/>
              <a:buSzTx/>
              <a:buFontTx/>
              <a:buNone/>
              <a:tabLst/>
            </a:pPr>
            <a:r>
              <a:rPr kumimoji="0" lang="en-US" sz="1600" i="0" u="none" strike="noStrike" cap="none" normalizeH="0" baseline="0" dirty="0" smtClean="0">
                <a:ln>
                  <a:noFill/>
                </a:ln>
                <a:effectLst/>
                <a:latin typeface="+mn-lt"/>
              </a:rPr>
              <a:t>Energy is wasted in </a:t>
            </a:r>
            <a:r>
              <a:rPr kumimoji="0" lang="en-US" sz="1600" i="0" u="none" strike="noStrike" cap="none" normalizeH="0" dirty="0" smtClean="0">
                <a:ln>
                  <a:noFill/>
                </a:ln>
                <a:effectLst/>
                <a:latin typeface="+mn-lt"/>
              </a:rPr>
              <a:t>unnecessary ac-dc power conversions</a:t>
            </a:r>
            <a:endParaRPr kumimoji="0" lang="en-US" sz="1600" i="0" u="none" strike="noStrike" cap="none" normalizeH="0" baseline="0" dirty="0" smtClean="0">
              <a:ln>
                <a:noFill/>
              </a:ln>
              <a:effectLst/>
              <a:latin typeface="+mn-lt"/>
            </a:endParaRPr>
          </a:p>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i="0" u="none" strike="noStrike" cap="none" normalizeH="0" baseline="0" dirty="0" smtClean="0">
              <a:ln>
                <a:noFill/>
              </a:ln>
              <a:effectLst/>
              <a:latin typeface="+mn-lt"/>
            </a:endParaRPr>
          </a:p>
        </p:txBody>
      </p:sp>
      <p:pic>
        <p:nvPicPr>
          <p:cNvPr id="17" name="Picture 6" descr="http://www.power2battery.com/images/VGP-AC19V27.jpg"/>
          <p:cNvPicPr>
            <a:picLocks noChangeAspect="1" noChangeArrowheads="1"/>
          </p:cNvPicPr>
          <p:nvPr/>
        </p:nvPicPr>
        <p:blipFill>
          <a:blip r:embed="rId4" cstate="screen"/>
          <a:srcRect/>
          <a:stretch>
            <a:fillRect/>
          </a:stretch>
        </p:blipFill>
        <p:spPr bwMode="auto">
          <a:xfrm>
            <a:off x="431800" y="1353181"/>
            <a:ext cx="1600200" cy="1600200"/>
          </a:xfrm>
          <a:prstGeom prst="rect">
            <a:avLst/>
          </a:prstGeom>
          <a:noFill/>
        </p:spPr>
      </p:pic>
      <p:pic>
        <p:nvPicPr>
          <p:cNvPr id="18" name="Picture 2" descr="Chip vendors on track for losses"/>
          <p:cNvPicPr>
            <a:picLocks noChangeAspect="1" noChangeArrowheads="1"/>
          </p:cNvPicPr>
          <p:nvPr/>
        </p:nvPicPr>
        <p:blipFill>
          <a:blip r:embed="rId5" cstate="screen"/>
          <a:srcRect/>
          <a:stretch>
            <a:fillRect/>
          </a:stretch>
        </p:blipFill>
        <p:spPr bwMode="auto">
          <a:xfrm>
            <a:off x="2390775" y="1643491"/>
            <a:ext cx="1762125" cy="1428750"/>
          </a:xfrm>
          <a:prstGeom prst="rect">
            <a:avLst/>
          </a:prstGeom>
          <a:noFill/>
        </p:spPr>
      </p:pic>
      <p:pic>
        <p:nvPicPr>
          <p:cNvPr id="2050" name="Picture 2" descr="http://www.usinenouvelle.com/industry/img/ac-dc-power-converter-000124494-4.jpg"/>
          <p:cNvPicPr>
            <a:picLocks noChangeAspect="1" noChangeArrowheads="1"/>
          </p:cNvPicPr>
          <p:nvPr/>
        </p:nvPicPr>
        <p:blipFill>
          <a:blip r:embed="rId6" cstate="screen"/>
          <a:srcRect/>
          <a:stretch>
            <a:fillRect/>
          </a:stretch>
        </p:blipFill>
        <p:spPr bwMode="auto">
          <a:xfrm>
            <a:off x="6908800" y="4397375"/>
            <a:ext cx="1676400" cy="949663"/>
          </a:xfrm>
          <a:prstGeom prst="rect">
            <a:avLst/>
          </a:prstGeom>
          <a:noFill/>
        </p:spPr>
      </p:pic>
      <p:sp>
        <p:nvSpPr>
          <p:cNvPr id="13" name="TextBox 12"/>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Solid-state IC technology has changed the game</a:t>
            </a:r>
            <a:endParaRPr lang="en-US" sz="1800" dirty="0">
              <a:latin typeface="+mj-l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3"/>
          <p:cNvSpPr>
            <a:spLocks noGrp="1"/>
          </p:cNvSpPr>
          <p:nvPr>
            <p:ph type="title"/>
          </p:nvPr>
        </p:nvSpPr>
        <p:spPr>
          <a:xfrm>
            <a:off x="358580" y="73152"/>
            <a:ext cx="6335731" cy="457200"/>
          </a:xfrm>
          <a:ln>
            <a:noFill/>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square">
            <a:spAutoFit/>
          </a:bodyPr>
          <a:lstStyle/>
          <a:p>
            <a:pPr>
              <a:spcAft>
                <a:spcPts val="0"/>
              </a:spcAft>
            </a:pPr>
            <a:r>
              <a:rPr lang="en-US" sz="2200" kern="1200" dirty="0" smtClean="0">
                <a:latin typeface="Arial" charset="0"/>
                <a:ea typeface="+mn-ea"/>
                <a:cs typeface="+mn-cs"/>
              </a:rPr>
              <a:t>DC Accelerates Net Zero Attainment</a:t>
            </a:r>
            <a:endParaRPr lang="en-US" sz="2200" b="1" dirty="0" smtClean="0">
              <a:solidFill>
                <a:srgbClr val="00B050"/>
              </a:solidFill>
              <a:ea typeface="Geneva" charset="-128"/>
              <a:cs typeface="+mn-cs"/>
            </a:endParaRPr>
          </a:p>
        </p:txBody>
      </p:sp>
      <p:sp>
        <p:nvSpPr>
          <p:cNvPr id="5" name="Content Placeholder 4"/>
          <p:cNvSpPr>
            <a:spLocks noGrp="1"/>
          </p:cNvSpPr>
          <p:nvPr>
            <p:ph idx="1"/>
          </p:nvPr>
        </p:nvSpPr>
        <p:spPr>
          <a:xfrm>
            <a:off x="304800" y="1213191"/>
            <a:ext cx="4779218" cy="1684468"/>
          </a:xfrm>
        </p:spPr>
        <p:txBody>
          <a:bodyPr>
            <a:noAutofit/>
          </a:bodyPr>
          <a:lstStyle/>
          <a:p>
            <a:pPr marL="225425" lvl="1" indent="-225425">
              <a:spcBef>
                <a:spcPts val="600"/>
              </a:spcBef>
              <a:buFont typeface="+mj-lt"/>
              <a:buAutoNum type="arabicPeriod"/>
              <a:defRPr/>
            </a:pPr>
            <a:r>
              <a:rPr lang="en-US" sz="1600" b="1" dirty="0" smtClean="0"/>
              <a:t>Integrated design </a:t>
            </a:r>
            <a:r>
              <a:rPr lang="en-US" sz="1400" dirty="0" smtClean="0"/>
              <a:t>and operations planning</a:t>
            </a:r>
            <a:endParaRPr lang="en-US" sz="1600" dirty="0" smtClean="0"/>
          </a:p>
          <a:p>
            <a:pPr marL="225425" lvl="1" indent="-225425">
              <a:spcBef>
                <a:spcPts val="600"/>
              </a:spcBef>
              <a:buFont typeface="+mj-lt"/>
              <a:buAutoNum type="arabicPeriod"/>
              <a:defRPr/>
            </a:pPr>
            <a:r>
              <a:rPr lang="en-US" sz="1600" b="1" dirty="0" smtClean="0"/>
              <a:t>Site renewable </a:t>
            </a:r>
            <a:r>
              <a:rPr lang="en-US" sz="1400" dirty="0" smtClean="0"/>
              <a:t>strategies get optimized using dc </a:t>
            </a:r>
            <a:endParaRPr lang="en-US" sz="1600" dirty="0" smtClean="0"/>
          </a:p>
          <a:p>
            <a:pPr marL="225425" lvl="1" indent="-225425">
              <a:spcBef>
                <a:spcPts val="600"/>
              </a:spcBef>
              <a:buFont typeface="+mj-lt"/>
              <a:buAutoNum type="arabicPeriod"/>
              <a:defRPr/>
            </a:pPr>
            <a:r>
              <a:rPr lang="en-US" sz="1600" b="1" dirty="0" smtClean="0"/>
              <a:t>Energy Storage </a:t>
            </a:r>
            <a:r>
              <a:rPr lang="en-US" sz="1400" dirty="0" smtClean="0"/>
              <a:t>in </a:t>
            </a:r>
            <a:r>
              <a:rPr lang="en-US" sz="1400" dirty="0"/>
              <a:t>dc </a:t>
            </a:r>
            <a:r>
              <a:rPr lang="en-US" sz="1400" dirty="0" smtClean="0"/>
              <a:t>allow Grid independence </a:t>
            </a:r>
          </a:p>
          <a:p>
            <a:pPr marL="225425" lvl="1" indent="-225425">
              <a:spcBef>
                <a:spcPts val="600"/>
              </a:spcBef>
              <a:buFont typeface="+mj-lt"/>
              <a:buAutoNum type="arabicPeriod"/>
              <a:defRPr/>
            </a:pPr>
            <a:r>
              <a:rPr lang="en-US" sz="1600" b="1" dirty="0" smtClean="0"/>
              <a:t>System Intelligence </a:t>
            </a:r>
            <a:r>
              <a:rPr lang="en-US" sz="1400" dirty="0" smtClean="0"/>
              <a:t>control, monitor, verify </a:t>
            </a:r>
          </a:p>
          <a:p>
            <a:pPr>
              <a:spcBef>
                <a:spcPts val="600"/>
              </a:spcBef>
              <a:defRPr/>
            </a:pPr>
            <a:endParaRPr lang="en-US" dirty="0" smtClean="0"/>
          </a:p>
          <a:p>
            <a:pPr lvl="1">
              <a:spcBef>
                <a:spcPts val="600"/>
              </a:spcBef>
              <a:buFont typeface="Arial" charset="0"/>
              <a:buChar char="•"/>
              <a:defRPr/>
            </a:pPr>
            <a:endParaRPr lang="en-US" dirty="0"/>
          </a:p>
        </p:txBody>
      </p:sp>
      <p:sp>
        <p:nvSpPr>
          <p:cNvPr id="19460" name="TextBox 31"/>
          <p:cNvSpPr txBox="1">
            <a:spLocks noChangeArrowheads="1"/>
          </p:cNvSpPr>
          <p:nvPr/>
        </p:nvSpPr>
        <p:spPr bwMode="auto">
          <a:xfrm>
            <a:off x="304800" y="4669101"/>
            <a:ext cx="4876800" cy="1308050"/>
          </a:xfrm>
          <a:prstGeom prst="rect">
            <a:avLst/>
          </a:prstGeom>
          <a:noFill/>
          <a:ln w="9525">
            <a:noFill/>
            <a:miter lim="800000"/>
            <a:headEnd/>
            <a:tailEnd/>
          </a:ln>
        </p:spPr>
        <p:txBody>
          <a:bodyPr>
            <a:spAutoFit/>
          </a:bodyPr>
          <a:lstStyle/>
          <a:p>
            <a:pPr>
              <a:spcBef>
                <a:spcPts val="600"/>
              </a:spcBef>
            </a:pPr>
            <a:r>
              <a:rPr lang="en-US" sz="1600" b="1" dirty="0" smtClean="0">
                <a:solidFill>
                  <a:srgbClr val="0070C0"/>
                </a:solidFill>
                <a:latin typeface="+mn-lt"/>
              </a:rPr>
              <a:t>2013:</a:t>
            </a:r>
            <a:r>
              <a:rPr lang="en-US" sz="1600" b="1" dirty="0" smtClean="0">
                <a:latin typeface="+mn-lt"/>
              </a:rPr>
              <a:t>   Begin DC </a:t>
            </a:r>
            <a:r>
              <a:rPr lang="en-US" sz="1600" b="1" dirty="0">
                <a:latin typeface="+mn-lt"/>
              </a:rPr>
              <a:t>Microgrid </a:t>
            </a:r>
            <a:r>
              <a:rPr lang="en-US" sz="1600" b="1" dirty="0" smtClean="0">
                <a:latin typeface="+mn-lt"/>
              </a:rPr>
              <a:t>Demonstrations</a:t>
            </a:r>
            <a:endParaRPr lang="en-US" sz="1600" b="1" dirty="0">
              <a:latin typeface="+mn-lt"/>
            </a:endParaRPr>
          </a:p>
          <a:p>
            <a:pPr>
              <a:spcBef>
                <a:spcPts val="600"/>
              </a:spcBef>
            </a:pPr>
            <a:r>
              <a:rPr lang="en-US" sz="1600" b="1" dirty="0">
                <a:solidFill>
                  <a:srgbClr val="0070C0"/>
                </a:solidFill>
                <a:latin typeface="+mn-lt"/>
              </a:rPr>
              <a:t>2030:</a:t>
            </a:r>
            <a:r>
              <a:rPr lang="en-US" sz="1600" b="1" dirty="0">
                <a:latin typeface="+mn-lt"/>
              </a:rPr>
              <a:t> </a:t>
            </a:r>
            <a:r>
              <a:rPr lang="en-US" sz="1600" b="1" dirty="0" smtClean="0">
                <a:latin typeface="+mn-lt"/>
              </a:rPr>
              <a:t>  All </a:t>
            </a:r>
            <a:r>
              <a:rPr lang="en-US" sz="1600" b="1" dirty="0">
                <a:latin typeface="+mn-lt"/>
              </a:rPr>
              <a:t>new commercial buildings</a:t>
            </a:r>
          </a:p>
          <a:p>
            <a:pPr>
              <a:spcBef>
                <a:spcPts val="600"/>
              </a:spcBef>
            </a:pPr>
            <a:r>
              <a:rPr lang="en-US" sz="1600" b="1" dirty="0">
                <a:solidFill>
                  <a:srgbClr val="0070C0"/>
                </a:solidFill>
                <a:latin typeface="+mn-lt"/>
              </a:rPr>
              <a:t>2040:</a:t>
            </a:r>
            <a:r>
              <a:rPr lang="en-US" sz="1600" b="1" dirty="0">
                <a:latin typeface="+mn-lt"/>
              </a:rPr>
              <a:t> </a:t>
            </a:r>
            <a:r>
              <a:rPr lang="en-US" sz="1600" b="1" dirty="0" smtClean="0">
                <a:latin typeface="+mn-lt"/>
              </a:rPr>
              <a:t>  50</a:t>
            </a:r>
            <a:r>
              <a:rPr lang="en-US" sz="1600" b="1" dirty="0">
                <a:latin typeface="+mn-lt"/>
              </a:rPr>
              <a:t>% of commercial building stock </a:t>
            </a:r>
          </a:p>
          <a:p>
            <a:pPr>
              <a:spcBef>
                <a:spcPts val="600"/>
              </a:spcBef>
            </a:pPr>
            <a:r>
              <a:rPr lang="en-US" sz="1600" b="1" dirty="0">
                <a:solidFill>
                  <a:srgbClr val="0070C0"/>
                </a:solidFill>
                <a:latin typeface="+mn-lt"/>
              </a:rPr>
              <a:t>2050:</a:t>
            </a:r>
            <a:r>
              <a:rPr lang="en-US" sz="1600" b="1" dirty="0">
                <a:latin typeface="+mn-lt"/>
              </a:rPr>
              <a:t> </a:t>
            </a:r>
            <a:r>
              <a:rPr lang="en-US" sz="1600" b="1" dirty="0" smtClean="0">
                <a:latin typeface="+mn-lt"/>
              </a:rPr>
              <a:t>  All </a:t>
            </a:r>
            <a:r>
              <a:rPr lang="en-US" sz="1600" b="1" dirty="0">
                <a:latin typeface="+mn-lt"/>
              </a:rPr>
              <a:t>commercial buildings </a:t>
            </a:r>
            <a:endParaRPr lang="en-US" sz="1600" dirty="0">
              <a:latin typeface="+mn-lt"/>
            </a:endParaRPr>
          </a:p>
        </p:txBody>
      </p:sp>
      <p:sp>
        <p:nvSpPr>
          <p:cNvPr id="19461" name="Footer Placeholder 6"/>
          <p:cNvSpPr txBox="1">
            <a:spLocks/>
          </p:cNvSpPr>
          <p:nvPr/>
        </p:nvSpPr>
        <p:spPr bwMode="auto">
          <a:xfrm>
            <a:off x="0" y="6629400"/>
            <a:ext cx="2514600" cy="228600"/>
          </a:xfrm>
          <a:prstGeom prst="rect">
            <a:avLst/>
          </a:prstGeom>
          <a:noFill/>
          <a:ln w="9525">
            <a:noFill/>
            <a:miter lim="800000"/>
            <a:headEnd/>
            <a:tailEnd/>
          </a:ln>
        </p:spPr>
        <p:txBody>
          <a:bodyPr/>
          <a:lstStyle/>
          <a:p>
            <a:pPr defTabSz="914400"/>
            <a:r>
              <a:rPr lang="en-US" sz="1000" dirty="0">
                <a:solidFill>
                  <a:schemeClr val="bg1"/>
                </a:solidFill>
                <a:latin typeface="Calibri" pitchFamily="34" charset="0"/>
              </a:rPr>
              <a:t>EMerge Alliance Corp - </a:t>
            </a:r>
            <a:r>
              <a:rPr lang="en-US" sz="1000" dirty="0">
                <a:solidFill>
                  <a:schemeClr val="bg1"/>
                </a:solidFill>
                <a:latin typeface="Calibri" pitchFamily="34" charset="0"/>
                <a:cs typeface="Arial" pitchFamily="34" charset="0"/>
              </a:rPr>
              <a:t>©</a:t>
            </a:r>
            <a:r>
              <a:rPr lang="en-US" sz="1000" dirty="0">
                <a:solidFill>
                  <a:schemeClr val="bg1"/>
                </a:solidFill>
                <a:latin typeface="Calibri" pitchFamily="34" charset="0"/>
              </a:rPr>
              <a:t>2009-2010</a:t>
            </a:r>
          </a:p>
        </p:txBody>
      </p:sp>
      <p:pic>
        <p:nvPicPr>
          <p:cNvPr id="19463" name="Picture 8"/>
          <p:cNvPicPr>
            <a:picLocks noChangeAspect="1" noChangeArrowheads="1"/>
          </p:cNvPicPr>
          <p:nvPr/>
        </p:nvPicPr>
        <p:blipFill>
          <a:blip r:embed="rId3" cstate="screen"/>
          <a:srcRect/>
          <a:stretch>
            <a:fillRect/>
          </a:stretch>
        </p:blipFill>
        <p:spPr bwMode="auto">
          <a:xfrm>
            <a:off x="5087938" y="3999116"/>
            <a:ext cx="3789362" cy="2133600"/>
          </a:xfrm>
          <a:prstGeom prst="rect">
            <a:avLst/>
          </a:prstGeom>
          <a:noFill/>
          <a:ln w="9525">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pic>
        <p:nvPicPr>
          <p:cNvPr id="17410" name="Picture 2" descr="http://zeroenergycbc.org/images/cbi-masthead.gif"/>
          <p:cNvPicPr>
            <a:picLocks noChangeAspect="1" noChangeArrowheads="1"/>
          </p:cNvPicPr>
          <p:nvPr/>
        </p:nvPicPr>
        <p:blipFill>
          <a:blip r:embed="rId4" cstate="screen"/>
          <a:srcRect/>
          <a:stretch>
            <a:fillRect/>
          </a:stretch>
        </p:blipFill>
        <p:spPr bwMode="auto">
          <a:xfrm>
            <a:off x="1832283" y="3586479"/>
            <a:ext cx="2743200" cy="653145"/>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sp>
        <p:nvSpPr>
          <p:cNvPr id="11" name="TextBox 10"/>
          <p:cNvSpPr txBox="1"/>
          <p:nvPr/>
        </p:nvSpPr>
        <p:spPr>
          <a:xfrm>
            <a:off x="5127810" y="5845274"/>
            <a:ext cx="3695700" cy="246221"/>
          </a:xfrm>
          <a:prstGeom prst="rect">
            <a:avLst/>
          </a:prstGeom>
          <a:solidFill>
            <a:srgbClr val="5F5F5F">
              <a:alpha val="40000"/>
            </a:srgbClr>
          </a:solidFill>
        </p:spPr>
        <p:txBody>
          <a:bodyPr wrap="square" rtlCol="0">
            <a:spAutoFit/>
          </a:bodyPr>
          <a:lstStyle/>
          <a:p>
            <a:pPr algn="ctr"/>
            <a:r>
              <a:rPr lang="en-US" sz="1000" b="1" dirty="0" smtClean="0">
                <a:solidFill>
                  <a:schemeClr val="bg1"/>
                </a:solidFill>
                <a:latin typeface="+mj-lt"/>
              </a:rPr>
              <a:t>Energy Efficient Buildings Hub</a:t>
            </a:r>
            <a:endParaRPr lang="en-US" sz="1000" b="1" dirty="0">
              <a:solidFill>
                <a:schemeClr val="bg1"/>
              </a:solidFill>
              <a:latin typeface="+mj-lt"/>
            </a:endParaRPr>
          </a:p>
        </p:txBody>
      </p:sp>
      <p:pic>
        <p:nvPicPr>
          <p:cNvPr id="12" name="Picture 2"/>
          <p:cNvPicPr>
            <a:picLocks noChangeAspect="1" noChangeArrowheads="1"/>
          </p:cNvPicPr>
          <p:nvPr/>
        </p:nvPicPr>
        <p:blipFill>
          <a:blip r:embed="rId5" cstate="screen"/>
          <a:srcRect/>
          <a:stretch>
            <a:fillRect/>
          </a:stretch>
        </p:blipFill>
        <p:spPr bwMode="auto">
          <a:xfrm>
            <a:off x="600543" y="2970295"/>
            <a:ext cx="970074" cy="1347613"/>
          </a:xfrm>
          <a:prstGeom prst="rect">
            <a:avLst/>
          </a:prstGeom>
          <a:noFill/>
          <a:ln w="9525">
            <a:noFill/>
            <a:miter lim="800000"/>
            <a:headEnd/>
            <a:tailEnd/>
          </a:ln>
          <a:effectLst>
            <a:outerShdw blurRad="184150" dist="241300" dir="11520000" sx="110000" sy="110000" algn="ctr">
              <a:srgbClr val="000000">
                <a:alpha val="18000"/>
              </a:srgbClr>
            </a:outerShdw>
          </a:effectLst>
          <a:scene3d>
            <a:camera prst="isometricOffAxis1Right"/>
            <a:lightRig rig="flood" dir="t">
              <a:rot lat="0" lon="0" rev="13800000"/>
            </a:lightRig>
          </a:scene3d>
          <a:sp3d extrusionH="107950" prstMaterial="plastic">
            <a:bevelT w="82550" h="63500" prst="divot"/>
            <a:bevelB/>
          </a:sp3d>
        </p:spPr>
      </p:pic>
      <p:pic>
        <p:nvPicPr>
          <p:cNvPr id="14338" name="Picture 2" descr="Graphic: DOE Logo in Color-Small"/>
          <p:cNvPicPr>
            <a:picLocks noChangeAspect="1" noChangeArrowheads="1"/>
          </p:cNvPicPr>
          <p:nvPr/>
        </p:nvPicPr>
        <p:blipFill>
          <a:blip r:embed="rId6" cstate="screen"/>
          <a:srcRect/>
          <a:stretch>
            <a:fillRect/>
          </a:stretch>
        </p:blipFill>
        <p:spPr bwMode="auto">
          <a:xfrm>
            <a:off x="2175183" y="2903572"/>
            <a:ext cx="2057400" cy="523875"/>
          </a:xfrm>
          <a:prstGeom prst="rect">
            <a:avLst/>
          </a:prstGeom>
          <a:noFill/>
        </p:spPr>
      </p:pic>
      <p:sp>
        <p:nvSpPr>
          <p:cNvPr id="9" name="Oval 8"/>
          <p:cNvSpPr/>
          <p:nvPr/>
        </p:nvSpPr>
        <p:spPr>
          <a:xfrm>
            <a:off x="7277146" y="1089943"/>
            <a:ext cx="1212112" cy="598746"/>
          </a:xfrm>
          <a:prstGeom prst="ellipse">
            <a:avLst/>
          </a:prstGeom>
          <a:noFill/>
          <a:ln w="1905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b="1" dirty="0" smtClean="0">
                <a:solidFill>
                  <a:schemeClr val="tx1"/>
                </a:solidFill>
                <a:effectLst>
                  <a:outerShdw blurRad="38100" dist="38100" dir="2700000" algn="tl">
                    <a:srgbClr val="000000">
                      <a:alpha val="43137"/>
                    </a:srgbClr>
                  </a:outerShdw>
                </a:effectLst>
                <a:latin typeface="Arial" pitchFamily="34" charset="0"/>
                <a:cs typeface="Arial" pitchFamily="34" charset="0"/>
              </a:rPr>
              <a:t>Net Zero Energy</a:t>
            </a:r>
          </a:p>
        </p:txBody>
      </p:sp>
      <p:sp>
        <p:nvSpPr>
          <p:cNvPr id="22" name="Right Triangle 21"/>
          <p:cNvSpPr/>
          <p:nvPr/>
        </p:nvSpPr>
        <p:spPr>
          <a:xfrm>
            <a:off x="5087938" y="1420152"/>
            <a:ext cx="3789362" cy="1843041"/>
          </a:xfrm>
          <a:prstGeom prst="rtTriangle">
            <a:avLst/>
          </a:prstGeom>
          <a:gradFill>
            <a:gsLst>
              <a:gs pos="0">
                <a:srgbClr val="5E9EFF"/>
              </a:gs>
              <a:gs pos="39999">
                <a:srgbClr val="85C2FF"/>
              </a:gs>
              <a:gs pos="70000">
                <a:srgbClr val="C4D6EB"/>
              </a:gs>
              <a:gs pos="100000">
                <a:srgbClr val="FFEBFA"/>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ight Triangle 22"/>
          <p:cNvSpPr/>
          <p:nvPr/>
        </p:nvSpPr>
        <p:spPr>
          <a:xfrm flipH="1">
            <a:off x="5087938" y="2601206"/>
            <a:ext cx="3789362" cy="661987"/>
          </a:xfrm>
          <a:prstGeom prst="rtTriangle">
            <a:avLst/>
          </a:prstGeom>
          <a:gradFill>
            <a:gsLst>
              <a:gs pos="0">
                <a:srgbClr val="DDEBCF"/>
              </a:gs>
              <a:gs pos="50000">
                <a:srgbClr val="9CB86E"/>
              </a:gs>
              <a:gs pos="100000">
                <a:srgbClr val="156B13"/>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5" name="Straight Connector 24"/>
          <p:cNvCxnSpPr/>
          <p:nvPr/>
        </p:nvCxnSpPr>
        <p:spPr>
          <a:xfrm rot="5400000" flipH="1" flipV="1">
            <a:off x="7117557" y="2494050"/>
            <a:ext cx="1538287" cy="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5400000">
            <a:off x="6463340" y="2491386"/>
            <a:ext cx="1530624" cy="0"/>
          </a:xfrm>
          <a:prstGeom prst="line">
            <a:avLst/>
          </a:prstGeom>
          <a:ln w="19050">
            <a:solidFill>
              <a:schemeClr val="tx1"/>
            </a:solidFill>
            <a:prstDash val="sysDash"/>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087938" y="1688689"/>
            <a:ext cx="3100768" cy="1494494"/>
          </a:xfrm>
          <a:prstGeom prst="line">
            <a:avLst/>
          </a:prstGeom>
          <a:ln w="19050">
            <a:solidFill>
              <a:schemeClr val="tx2">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5093070" y="2424993"/>
            <a:ext cx="3773472" cy="697112"/>
          </a:xfrm>
          <a:prstGeom prst="line">
            <a:avLst/>
          </a:prstGeom>
          <a:ln w="19050">
            <a:solidFill>
              <a:srgbClr val="459D2D"/>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rot="20935021">
            <a:off x="5103654" y="2727520"/>
            <a:ext cx="1884699" cy="215444"/>
          </a:xfrm>
          <a:prstGeom prst="rect">
            <a:avLst/>
          </a:prstGeom>
          <a:noFill/>
        </p:spPr>
        <p:txBody>
          <a:bodyPr wrap="square" rtlCol="0">
            <a:spAutoFit/>
          </a:bodyPr>
          <a:lstStyle/>
          <a:p>
            <a:r>
              <a:rPr lang="en-US" sz="800" b="1" dirty="0" smtClean="0">
                <a:solidFill>
                  <a:srgbClr val="FFFF00"/>
                </a:solidFill>
                <a:effectLst>
                  <a:outerShdw blurRad="38100" dist="38100" dir="2700000" algn="tl">
                    <a:srgbClr val="000000">
                      <a:alpha val="43137"/>
                    </a:srgbClr>
                  </a:outerShdw>
                </a:effectLst>
              </a:rPr>
              <a:t>Native DC Generation Efficiency</a:t>
            </a:r>
            <a:endParaRPr lang="en-US" sz="800" b="1" dirty="0">
              <a:solidFill>
                <a:srgbClr val="FFFF00"/>
              </a:solidFill>
              <a:effectLst>
                <a:outerShdw blurRad="38100" dist="38100" dir="2700000" algn="tl">
                  <a:srgbClr val="000000">
                    <a:alpha val="43137"/>
                  </a:srgbClr>
                </a:outerShdw>
              </a:effectLst>
            </a:endParaRPr>
          </a:p>
        </p:txBody>
      </p:sp>
      <p:sp>
        <p:nvSpPr>
          <p:cNvPr id="27" name="TextBox 26"/>
          <p:cNvSpPr txBox="1"/>
          <p:nvPr/>
        </p:nvSpPr>
        <p:spPr>
          <a:xfrm rot="1521990">
            <a:off x="5024388" y="1842168"/>
            <a:ext cx="1700213" cy="215444"/>
          </a:xfrm>
          <a:prstGeom prst="rect">
            <a:avLst/>
          </a:prstGeom>
          <a:noFill/>
        </p:spPr>
        <p:txBody>
          <a:bodyPr wrap="square" rtlCol="0">
            <a:spAutoFit/>
          </a:bodyPr>
          <a:lstStyle/>
          <a:p>
            <a:r>
              <a:rPr lang="en-US" sz="800" b="1" dirty="0" smtClean="0">
                <a:solidFill>
                  <a:srgbClr val="FFFF00"/>
                </a:solidFill>
                <a:effectLst>
                  <a:outerShdw blurRad="38100" dist="38100" dir="2700000" algn="tl">
                    <a:srgbClr val="000000">
                      <a:alpha val="43137"/>
                    </a:srgbClr>
                  </a:outerShdw>
                </a:effectLst>
              </a:rPr>
              <a:t>Native DC Load Efficiency</a:t>
            </a:r>
            <a:endParaRPr lang="en-US" sz="800" b="1" dirty="0">
              <a:solidFill>
                <a:srgbClr val="FFFF00"/>
              </a:solidFill>
              <a:effectLst>
                <a:outerShdw blurRad="38100" dist="38100" dir="2700000" algn="tl">
                  <a:srgbClr val="000000">
                    <a:alpha val="43137"/>
                  </a:srgbClr>
                </a:outerShdw>
              </a:effectLst>
            </a:endParaRPr>
          </a:p>
        </p:txBody>
      </p:sp>
      <p:sp>
        <p:nvSpPr>
          <p:cNvPr id="34" name="TextBox 33"/>
          <p:cNvSpPr txBox="1"/>
          <p:nvPr/>
        </p:nvSpPr>
        <p:spPr>
          <a:xfrm>
            <a:off x="5084040" y="2286878"/>
            <a:ext cx="1224391" cy="369332"/>
          </a:xfrm>
          <a:prstGeom prst="rect">
            <a:avLst/>
          </a:prstGeom>
          <a:noFill/>
        </p:spPr>
        <p:txBody>
          <a:bodyPr wrap="square" rtlCol="0">
            <a:spAutoFit/>
          </a:bodyPr>
          <a:lstStyle/>
          <a:p>
            <a:pPr algn="ctr"/>
            <a:r>
              <a:rPr lang="en-US" sz="900" b="1" dirty="0" smtClean="0">
                <a:solidFill>
                  <a:schemeClr val="bg1"/>
                </a:solidFill>
                <a:effectLst>
                  <a:outerShdw blurRad="38100" dist="38100" dir="2700000" algn="tl">
                    <a:srgbClr val="000000">
                      <a:alpha val="43137"/>
                    </a:srgbClr>
                  </a:outerShdw>
                </a:effectLst>
              </a:rPr>
              <a:t>On-site Electricity Demand</a:t>
            </a:r>
            <a:endParaRPr lang="en-US" sz="900" b="1" dirty="0">
              <a:solidFill>
                <a:schemeClr val="bg1"/>
              </a:solidFill>
              <a:effectLst>
                <a:outerShdw blurRad="38100" dist="38100" dir="2700000" algn="tl">
                  <a:srgbClr val="000000">
                    <a:alpha val="43137"/>
                  </a:srgbClr>
                </a:outerShdw>
              </a:effectLst>
            </a:endParaRPr>
          </a:p>
        </p:txBody>
      </p:sp>
      <p:sp>
        <p:nvSpPr>
          <p:cNvPr id="37" name="TextBox 36"/>
          <p:cNvSpPr txBox="1"/>
          <p:nvPr/>
        </p:nvSpPr>
        <p:spPr>
          <a:xfrm>
            <a:off x="7781937" y="2792919"/>
            <a:ext cx="1233645" cy="338554"/>
          </a:xfrm>
          <a:prstGeom prst="rect">
            <a:avLst/>
          </a:prstGeom>
          <a:noFill/>
        </p:spPr>
        <p:txBody>
          <a:bodyPr wrap="square" rtlCol="0">
            <a:spAutoFit/>
          </a:bodyPr>
          <a:lstStyle/>
          <a:p>
            <a:pPr algn="ctr"/>
            <a:r>
              <a:rPr lang="en-US" sz="800" b="1" dirty="0" smtClean="0">
                <a:solidFill>
                  <a:schemeClr val="bg1"/>
                </a:solidFill>
                <a:effectLst>
                  <a:outerShdw blurRad="38100" dist="38100" dir="2700000" algn="tl">
                    <a:srgbClr val="000000">
                      <a:alpha val="43137"/>
                    </a:srgbClr>
                  </a:outerShdw>
                </a:effectLst>
              </a:rPr>
              <a:t>Distributed Renewable Energy</a:t>
            </a:r>
            <a:endParaRPr lang="en-US" sz="800" b="1" dirty="0">
              <a:solidFill>
                <a:schemeClr val="bg1"/>
              </a:solidFill>
              <a:effectLst>
                <a:outerShdw blurRad="38100" dist="38100" dir="2700000" algn="tl">
                  <a:srgbClr val="000000">
                    <a:alpha val="43137"/>
                  </a:srgbClr>
                </a:outerShdw>
              </a:effectLst>
            </a:endParaRPr>
          </a:p>
        </p:txBody>
      </p:sp>
      <p:sp>
        <p:nvSpPr>
          <p:cNvPr id="41" name="TextBox 40"/>
          <p:cNvSpPr txBox="1"/>
          <p:nvPr/>
        </p:nvSpPr>
        <p:spPr>
          <a:xfrm>
            <a:off x="5074020" y="3384415"/>
            <a:ext cx="3792522" cy="461665"/>
          </a:xfrm>
          <a:prstGeom prst="rect">
            <a:avLst/>
          </a:prstGeom>
          <a:noFill/>
        </p:spPr>
        <p:txBody>
          <a:bodyPr wrap="square" rtlCol="0">
            <a:spAutoFit/>
          </a:bodyPr>
          <a:lstStyle/>
          <a:p>
            <a:pPr algn="ctr"/>
            <a:r>
              <a:rPr lang="en-US" sz="1200" b="1" i="1" dirty="0" smtClean="0">
                <a:latin typeface="+mj-lt"/>
              </a:rPr>
              <a:t>“DC power would fundamentally change the way power is distributed in commercial buildings…”</a:t>
            </a:r>
            <a:endParaRPr lang="en-US" sz="1200" b="1" i="1" dirty="0">
              <a:latin typeface="+mj-lt"/>
            </a:endParaRPr>
          </a:p>
        </p:txBody>
      </p:sp>
      <p:graphicFrame>
        <p:nvGraphicFramePr>
          <p:cNvPr id="53" name="Diagram 52"/>
          <p:cNvGraphicFramePr/>
          <p:nvPr/>
        </p:nvGraphicFramePr>
        <p:xfrm>
          <a:off x="7239410" y="1846213"/>
          <a:ext cx="647291" cy="5374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4" name="TextBox 23"/>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The right approach can save time and money</a:t>
            </a:r>
            <a:endParaRPr lang="en-US" sz="1800" dirty="0">
              <a:latin typeface="+mj-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1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10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500"/>
                                        <p:tgtEl>
                                          <p:spTgt spid="27"/>
                                        </p:tgtEl>
                                      </p:cBhvr>
                                    </p:animEffect>
                                  </p:childTnLst>
                                </p:cTn>
                              </p:par>
                            </p:childTnLst>
                          </p:cTn>
                        </p:par>
                      </p:childTnLst>
                    </p:cTn>
                  </p:par>
                  <p:par>
                    <p:cTn id="19" fill="hold">
                      <p:stCondLst>
                        <p:cond delay="indefinite"/>
                      </p:stCondLst>
                      <p:childTnLst>
                        <p:par>
                          <p:cTn id="20" fill="hold">
                            <p:stCondLst>
                              <p:cond delay="0"/>
                            </p:stCondLst>
                            <p:childTnLst>
                              <p:par>
                                <p:cTn id="21" presetID="17" presetClass="entr" presetSubtype="2" fill="hold" grpId="0" nodeType="clickEffect">
                                  <p:stCondLst>
                                    <p:cond delay="0"/>
                                  </p:stCondLst>
                                  <p:childTnLst>
                                    <p:set>
                                      <p:cBhvr>
                                        <p:cTn id="22" dur="1" fill="hold">
                                          <p:stCondLst>
                                            <p:cond delay="0"/>
                                          </p:stCondLst>
                                        </p:cTn>
                                        <p:tgtEl>
                                          <p:spTgt spid="53"/>
                                        </p:tgtEl>
                                        <p:attrNameLst>
                                          <p:attrName>style.visibility</p:attrName>
                                        </p:attrNameLst>
                                      </p:cBhvr>
                                      <p:to>
                                        <p:strVal val="visible"/>
                                      </p:to>
                                    </p:set>
                                    <p:anim calcmode="lin" valueType="num">
                                      <p:cBhvr>
                                        <p:cTn id="23" dur="500" fill="hold"/>
                                        <p:tgtEl>
                                          <p:spTgt spid="53"/>
                                        </p:tgtEl>
                                        <p:attrNameLst>
                                          <p:attrName>ppt_x</p:attrName>
                                        </p:attrNameLst>
                                      </p:cBhvr>
                                      <p:tavLst>
                                        <p:tav tm="0">
                                          <p:val>
                                            <p:strVal val="#ppt_x+#ppt_w/2"/>
                                          </p:val>
                                        </p:tav>
                                        <p:tav tm="100000">
                                          <p:val>
                                            <p:strVal val="#ppt_x"/>
                                          </p:val>
                                        </p:tav>
                                      </p:tavLst>
                                    </p:anim>
                                    <p:anim calcmode="lin" valueType="num">
                                      <p:cBhvr>
                                        <p:cTn id="24" dur="500" fill="hold"/>
                                        <p:tgtEl>
                                          <p:spTgt spid="53"/>
                                        </p:tgtEl>
                                        <p:attrNameLst>
                                          <p:attrName>ppt_y</p:attrName>
                                        </p:attrNameLst>
                                      </p:cBhvr>
                                      <p:tavLst>
                                        <p:tav tm="0">
                                          <p:val>
                                            <p:strVal val="#ppt_y"/>
                                          </p:val>
                                        </p:tav>
                                        <p:tav tm="100000">
                                          <p:val>
                                            <p:strVal val="#ppt_y"/>
                                          </p:val>
                                        </p:tav>
                                      </p:tavLst>
                                    </p:anim>
                                    <p:anim calcmode="lin" valueType="num">
                                      <p:cBhvr>
                                        <p:cTn id="25" dur="500" fill="hold"/>
                                        <p:tgtEl>
                                          <p:spTgt spid="53"/>
                                        </p:tgtEl>
                                        <p:attrNameLst>
                                          <p:attrName>ppt_w</p:attrName>
                                        </p:attrNameLst>
                                      </p:cBhvr>
                                      <p:tavLst>
                                        <p:tav tm="0">
                                          <p:val>
                                            <p:fltVal val="0"/>
                                          </p:val>
                                        </p:tav>
                                        <p:tav tm="100000">
                                          <p:val>
                                            <p:strVal val="#ppt_w"/>
                                          </p:val>
                                        </p:tav>
                                      </p:tavLst>
                                    </p:anim>
                                    <p:anim calcmode="lin" valueType="num">
                                      <p:cBhvr>
                                        <p:cTn id="26" dur="500" fill="hold"/>
                                        <p:tgtEl>
                                          <p:spTgt spid="53"/>
                                        </p:tgtEl>
                                        <p:attrNameLst>
                                          <p:attrName>ppt_h</p:attrName>
                                        </p:attrNameLst>
                                      </p:cBhvr>
                                      <p:tavLst>
                                        <p:tav tm="0">
                                          <p:val>
                                            <p:strVal val="#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35" presetClass="path" presetSubtype="0" accel="50000" decel="50000" fill="hold" grpId="0" nodeType="clickEffect">
                                  <p:stCondLst>
                                    <p:cond delay="0"/>
                                  </p:stCondLst>
                                  <p:childTnLst>
                                    <p:animMotion origin="layout" path="M -2.77778E-6 2.74578E-6 L -0.07274 2.74578E-6 " pathEditMode="relative" rAng="0" ptsTypes="AA">
                                      <p:cBhvr>
                                        <p:cTn id="33" dur="2000" fill="hold"/>
                                        <p:tgtEl>
                                          <p:spTgt spid="9"/>
                                        </p:tgtEl>
                                        <p:attrNameLst>
                                          <p:attrName>ppt_x</p:attrName>
                                          <p:attrName>ppt_y</p:attrName>
                                        </p:attrNameLst>
                                      </p:cBhvr>
                                      <p:rCtr x="-36" y="0"/>
                                    </p:animMotion>
                                  </p:childTnLst>
                                </p:cTn>
                              </p:par>
                              <p:par>
                                <p:cTn id="34" presetID="10" presetClass="exit" presetSubtype="0" fill="hold" nodeType="withEffect">
                                  <p:stCondLst>
                                    <p:cond delay="0"/>
                                  </p:stCondLst>
                                  <p:childTnLst>
                                    <p:animEffect transition="out" filter="fade">
                                      <p:cBhvr>
                                        <p:cTn id="35" dur="2000"/>
                                        <p:tgtEl>
                                          <p:spTgt spid="25"/>
                                        </p:tgtEl>
                                      </p:cBhvr>
                                    </p:animEffect>
                                    <p:set>
                                      <p:cBhvr>
                                        <p:cTn id="36" dur="1" fill="hold">
                                          <p:stCondLst>
                                            <p:cond delay="1999"/>
                                          </p:stCondLst>
                                        </p:cTn>
                                        <p:tgtEl>
                                          <p:spTgt spid="25"/>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2000"/>
                                        <p:tgtEl>
                                          <p:spTgt spid="53"/>
                                        </p:tgtEl>
                                      </p:cBhvr>
                                    </p:animEffect>
                                    <p:set>
                                      <p:cBhvr>
                                        <p:cTn id="39" dur="1" fill="hold">
                                          <p:stCondLst>
                                            <p:cond delay="1999"/>
                                          </p:stCondLst>
                                        </p:cTn>
                                        <p:tgtEl>
                                          <p:spTgt spid="5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p:bldP spid="27" grpId="0"/>
      <p:bldGraphic spid="53" grpId="0">
        <p:bldAsOne/>
      </p:bldGraphic>
      <p:bldGraphic spid="53" grpId="1">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noChangeArrowheads="1"/>
          </p:cNvSpPr>
          <p:nvPr>
            <p:ph type="body" idx="1"/>
          </p:nvPr>
        </p:nvSpPr>
        <p:spPr>
          <a:xfrm>
            <a:off x="850899" y="1300232"/>
            <a:ext cx="8035925" cy="2181179"/>
          </a:xfrm>
        </p:spPr>
        <p:txBody>
          <a:bodyPr/>
          <a:lstStyle/>
          <a:p>
            <a:pPr marL="461963" indent="-461963">
              <a:lnSpc>
                <a:spcPct val="100000"/>
              </a:lnSpc>
              <a:spcBef>
                <a:spcPct val="0"/>
              </a:spcBef>
            </a:pPr>
            <a:r>
              <a:rPr lang="en-US" sz="2400" b="1" dirty="0" smtClean="0"/>
              <a:t>Retrofits </a:t>
            </a:r>
          </a:p>
          <a:p>
            <a:pPr marL="461963" indent="-461963">
              <a:lnSpc>
                <a:spcPct val="100000"/>
              </a:lnSpc>
              <a:spcBef>
                <a:spcPct val="0"/>
              </a:spcBef>
            </a:pPr>
            <a:endParaRPr lang="en-US" sz="2400" b="1" dirty="0" smtClean="0"/>
          </a:p>
          <a:p>
            <a:pPr marL="461963" indent="-461963">
              <a:lnSpc>
                <a:spcPct val="100000"/>
              </a:lnSpc>
              <a:spcBef>
                <a:spcPct val="0"/>
              </a:spcBef>
            </a:pPr>
            <a:r>
              <a:rPr lang="en-US" sz="2400" b="1" dirty="0" smtClean="0"/>
              <a:t>Renovation</a:t>
            </a:r>
            <a:endParaRPr lang="en-US" sz="2400" dirty="0" smtClean="0"/>
          </a:p>
          <a:p>
            <a:pPr marL="461963" indent="-461963">
              <a:lnSpc>
                <a:spcPct val="100000"/>
              </a:lnSpc>
              <a:spcBef>
                <a:spcPct val="0"/>
              </a:spcBef>
            </a:pPr>
            <a:endParaRPr lang="en-US" sz="2400" dirty="0" smtClean="0"/>
          </a:p>
          <a:p>
            <a:pPr marL="461963" indent="-461963">
              <a:lnSpc>
                <a:spcPct val="100000"/>
              </a:lnSpc>
              <a:spcBef>
                <a:spcPct val="0"/>
              </a:spcBef>
            </a:pPr>
            <a:r>
              <a:rPr lang="en-US" sz="2400" b="1" dirty="0" smtClean="0"/>
              <a:t>Re-Use</a:t>
            </a:r>
          </a:p>
        </p:txBody>
      </p:sp>
      <p:grpSp>
        <p:nvGrpSpPr>
          <p:cNvPr id="2" name="Group 7"/>
          <p:cNvGrpSpPr>
            <a:grpSpLocks/>
          </p:cNvGrpSpPr>
          <p:nvPr/>
        </p:nvGrpSpPr>
        <p:grpSpPr bwMode="auto">
          <a:xfrm>
            <a:off x="6810231" y="363855"/>
            <a:ext cx="1575050" cy="1279525"/>
            <a:chOff x="7412489" y="1310210"/>
            <a:chExt cx="1574800" cy="1280160"/>
          </a:xfrm>
        </p:grpSpPr>
        <p:grpSp>
          <p:nvGrpSpPr>
            <p:cNvPr id="3" name="AutoShape 5"/>
            <p:cNvGrpSpPr>
              <a:grpSpLocks/>
            </p:cNvGrpSpPr>
            <p:nvPr/>
          </p:nvGrpSpPr>
          <p:grpSpPr bwMode="auto">
            <a:xfrm>
              <a:off x="7554688" y="1310210"/>
              <a:ext cx="1310640" cy="1280160"/>
              <a:chOff x="7467600" y="1103376"/>
              <a:chExt cx="1310640" cy="1280160"/>
            </a:xfrm>
          </p:grpSpPr>
          <p:pic>
            <p:nvPicPr>
              <p:cNvPr id="38922" name="AutoShape 5"/>
              <p:cNvPicPr>
                <a:picLocks noChangeArrowheads="1"/>
              </p:cNvPicPr>
              <p:nvPr/>
            </p:nvPicPr>
            <p:blipFill>
              <a:blip r:embed="rId3" cstate="screen"/>
              <a:srcRect/>
              <a:stretch>
                <a:fillRect/>
              </a:stretch>
            </p:blipFill>
            <p:spPr bwMode="auto">
              <a:xfrm>
                <a:off x="7467600" y="1103376"/>
                <a:ext cx="1310640" cy="1280160"/>
              </a:xfrm>
              <a:prstGeom prst="rect">
                <a:avLst/>
              </a:prstGeom>
              <a:noFill/>
              <a:ln w="9525">
                <a:noFill/>
                <a:miter lim="800000"/>
                <a:headEnd/>
                <a:tailEnd/>
              </a:ln>
            </p:spPr>
          </p:pic>
          <p:sp>
            <p:nvSpPr>
              <p:cNvPr id="38923" name="Text Box 7"/>
              <p:cNvSpPr txBox="1">
                <a:spLocks noChangeArrowheads="1"/>
              </p:cNvSpPr>
              <p:nvPr/>
            </p:nvSpPr>
            <p:spPr bwMode="auto">
              <a:xfrm rot="-4287217">
                <a:off x="7651250" y="1250193"/>
                <a:ext cx="950776" cy="990918"/>
              </a:xfrm>
              <a:prstGeom prst="rect">
                <a:avLst/>
              </a:prstGeom>
              <a:noFill/>
              <a:ln w="9525">
                <a:noFill/>
                <a:miter lim="800000"/>
                <a:headEnd/>
                <a:tailEnd/>
              </a:ln>
            </p:spPr>
            <p:txBody>
              <a:bodyPr vert="eaVert" wrap="none" anchor="ctr"/>
              <a:lstStyle/>
              <a:p>
                <a:pPr algn="ctr"/>
                <a:endParaRPr lang="en-US" sz="1800" dirty="0">
                  <a:latin typeface="Arial" charset="0"/>
                </a:endParaRPr>
              </a:p>
            </p:txBody>
          </p:sp>
        </p:grpSp>
        <p:sp>
          <p:nvSpPr>
            <p:cNvPr id="12295" name="Text Box 6"/>
            <p:cNvSpPr txBox="1">
              <a:spLocks noChangeArrowheads="1"/>
            </p:cNvSpPr>
            <p:nvPr/>
          </p:nvSpPr>
          <p:spPr bwMode="auto">
            <a:xfrm>
              <a:off x="7412489" y="1651965"/>
              <a:ext cx="1574800" cy="523480"/>
            </a:xfrm>
            <a:prstGeom prst="rect">
              <a:avLst/>
            </a:prstGeom>
            <a:noFill/>
            <a:ln w="9525">
              <a:noFill/>
              <a:miter lim="800000"/>
              <a:headEnd/>
              <a:tailEnd/>
            </a:ln>
            <a:scene3d>
              <a:camera prst="orthographicFront"/>
              <a:lightRig rig="threePt" dir="t"/>
            </a:scene3d>
            <a:sp3d>
              <a:bevelT/>
            </a:sp3d>
          </p:spPr>
          <p:txBody>
            <a:bodyPr>
              <a:spAutoFit/>
            </a:bodyPr>
            <a:lstStyle/>
            <a:p>
              <a:pPr algn="ctr">
                <a:defRPr/>
              </a:pPr>
              <a:r>
                <a:rPr lang="en-US" sz="1400" b="1" dirty="0" smtClean="0">
                  <a:latin typeface="Arial" charset="0"/>
                </a:rPr>
                <a:t>Net </a:t>
              </a:r>
            </a:p>
            <a:p>
              <a:pPr algn="ctr">
                <a:defRPr/>
              </a:pPr>
              <a:r>
                <a:rPr lang="en-US" sz="1400" b="1" dirty="0" smtClean="0">
                  <a:latin typeface="Arial" charset="0"/>
                </a:rPr>
                <a:t>Zero</a:t>
              </a:r>
              <a:endParaRPr lang="en-US" sz="1400" b="1" dirty="0">
                <a:latin typeface="Arial" charset="0"/>
              </a:endParaRPr>
            </a:p>
          </p:txBody>
        </p:sp>
      </p:grpSp>
      <p:sp>
        <p:nvSpPr>
          <p:cNvPr id="38917" name="Text Box 18"/>
          <p:cNvSpPr txBox="1">
            <a:spLocks noChangeArrowheads="1"/>
          </p:cNvSpPr>
          <p:nvPr/>
        </p:nvSpPr>
        <p:spPr bwMode="auto">
          <a:xfrm>
            <a:off x="355600" y="76199"/>
            <a:ext cx="6815138" cy="457200"/>
          </a:xfrm>
          <a:prstGeom prst="rect">
            <a:avLst/>
          </a:prstGeom>
          <a:noFill/>
          <a:ln w="9525">
            <a:noFill/>
            <a:miter lim="800000"/>
            <a:headEnd/>
            <a:tailEnd/>
          </a:ln>
          <a:effectLst>
            <a:outerShdw blurRad="50800" dist="38100" dir="2700000" algn="tl" rotWithShape="0">
              <a:prstClr val="black">
                <a:alpha val="40000"/>
              </a:prstClr>
            </a:outerShdw>
          </a:effectLst>
        </p:spPr>
        <p:txBody>
          <a:bodyPr vert="horz" wrap="square" lIns="91440" tIns="45720" rIns="91440" bIns="45720" numCol="1" anchor="b" anchorCtr="0" compatLnSpc="1">
            <a:prstTxWarp prst="textNoShape">
              <a:avLst/>
            </a:prstTxWarp>
            <a:spAutoFit/>
          </a:bodyPr>
          <a:lstStyle/>
          <a:p>
            <a:pPr eaLnBrk="0" hangingPunct="0"/>
            <a:r>
              <a:rPr lang="en-US" sz="2200" b="1" dirty="0" smtClean="0">
                <a:latin typeface="Arial" charset="0"/>
              </a:rPr>
              <a:t>Challenge of Existing Buildings</a:t>
            </a:r>
            <a:endParaRPr lang="en-US" sz="2200" b="1" dirty="0">
              <a:latin typeface="Arial" charset="0"/>
            </a:endParaRPr>
          </a:p>
        </p:txBody>
      </p:sp>
      <p:pic>
        <p:nvPicPr>
          <p:cNvPr id="2051" name="Picture 3"/>
          <p:cNvPicPr>
            <a:picLocks noChangeAspect="1" noChangeArrowheads="1"/>
          </p:cNvPicPr>
          <p:nvPr/>
        </p:nvPicPr>
        <p:blipFill>
          <a:blip r:embed="rId4" cstate="screen"/>
          <a:srcRect/>
          <a:stretch>
            <a:fillRect/>
          </a:stretch>
        </p:blipFill>
        <p:spPr bwMode="auto">
          <a:xfrm>
            <a:off x="935559" y="3707567"/>
            <a:ext cx="7362825" cy="2590800"/>
          </a:xfrm>
          <a:prstGeom prst="rect">
            <a:avLst/>
          </a:prstGeom>
          <a:noFill/>
          <a:ln w="9525">
            <a:noFill/>
            <a:miter lim="800000"/>
            <a:headEnd/>
            <a:tailEnd/>
          </a:ln>
        </p:spPr>
      </p:pic>
      <p:pic>
        <p:nvPicPr>
          <p:cNvPr id="83970" name="Picture 2" descr="http://www.eebhub.org/images/assets/eebhub-logo.png">
            <a:hlinkClick r:id="rId5"/>
          </p:cNvPr>
          <p:cNvPicPr>
            <a:picLocks noChangeAspect="1" noChangeArrowheads="1"/>
          </p:cNvPicPr>
          <p:nvPr/>
        </p:nvPicPr>
        <p:blipFill>
          <a:blip r:embed="rId6" cstate="screen"/>
          <a:srcRect/>
          <a:stretch>
            <a:fillRect/>
          </a:stretch>
        </p:blipFill>
        <p:spPr bwMode="auto">
          <a:xfrm>
            <a:off x="5943600" y="2820987"/>
            <a:ext cx="2324100" cy="828676"/>
          </a:xfrm>
          <a:prstGeom prst="rect">
            <a:avLst/>
          </a:prstGeom>
          <a:noFill/>
        </p:spPr>
      </p:pic>
      <p:sp>
        <p:nvSpPr>
          <p:cNvPr id="11" name="Rectangle 3"/>
          <p:cNvSpPr txBox="1">
            <a:spLocks noChangeArrowheads="1"/>
          </p:cNvSpPr>
          <p:nvPr/>
        </p:nvSpPr>
        <p:spPr bwMode="auto">
          <a:xfrm>
            <a:off x="3644721" y="1506652"/>
            <a:ext cx="1836112" cy="177746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4763" indent="-461963" algn="ctr" eaLnBrk="0" hangingPunct="0">
              <a:defRPr/>
            </a:pPr>
            <a:r>
              <a:rPr kumimoji="0" lang="en-US" sz="2000" b="1" i="0" u="none" strike="noStrike" kern="0" cap="none" spc="0" normalizeH="0" baseline="0" noProof="0" dirty="0" smtClean="0">
                <a:ln>
                  <a:noFill/>
                </a:ln>
                <a:solidFill>
                  <a:schemeClr val="tx1"/>
                </a:solidFill>
                <a:effectLst/>
                <a:uLnTx/>
                <a:uFillTx/>
                <a:latin typeface="+mn-lt"/>
                <a:ea typeface="+mn-ea"/>
                <a:cs typeface="+mn-cs"/>
              </a:rPr>
              <a:t>85% of buildings</a:t>
            </a:r>
          </a:p>
          <a:p>
            <a:pPr marL="4763" indent="-461963" algn="ctr" eaLnBrk="0" hangingPunct="0">
              <a:defRPr/>
            </a:pPr>
            <a:r>
              <a:rPr kumimoji="0" lang="en-US" sz="2000" b="1" i="0" u="none" strike="noStrike" kern="0" cap="none" spc="0" normalizeH="0" baseline="0" noProof="0" dirty="0" smtClean="0">
                <a:ln>
                  <a:noFill/>
                </a:ln>
                <a:solidFill>
                  <a:schemeClr val="tx1"/>
                </a:solidFill>
                <a:effectLst/>
                <a:uLnTx/>
                <a:uFillTx/>
                <a:latin typeface="+mn-lt"/>
                <a:ea typeface="+mn-ea"/>
                <a:cs typeface="+mn-cs"/>
              </a:rPr>
              <a:t>that will exist</a:t>
            </a:r>
            <a:r>
              <a:rPr kumimoji="0" lang="en-US" sz="2000" b="1" i="0" u="none" strike="noStrike" kern="0" cap="none" spc="0" normalizeH="0" noProof="0" dirty="0" smtClean="0">
                <a:ln>
                  <a:noFill/>
                </a:ln>
                <a:solidFill>
                  <a:schemeClr val="tx1"/>
                </a:solidFill>
                <a:effectLst/>
                <a:uLnTx/>
                <a:uFillTx/>
                <a:latin typeface="+mn-lt"/>
                <a:ea typeface="+mn-ea"/>
                <a:cs typeface="+mn-cs"/>
              </a:rPr>
              <a:t> </a:t>
            </a:r>
            <a:r>
              <a:rPr kumimoji="0" lang="en-US" sz="2000" b="1" i="0" u="none" strike="noStrike" kern="0" cap="none" spc="0" normalizeH="0" baseline="0" noProof="0" dirty="0" smtClean="0">
                <a:ln>
                  <a:noFill/>
                </a:ln>
                <a:solidFill>
                  <a:schemeClr val="tx1"/>
                </a:solidFill>
                <a:effectLst/>
                <a:uLnTx/>
                <a:uFillTx/>
                <a:latin typeface="+mn-lt"/>
                <a:ea typeface="+mn-ea"/>
                <a:cs typeface="+mn-cs"/>
              </a:rPr>
              <a:t>in 2030 are</a:t>
            </a:r>
            <a:r>
              <a:rPr kumimoji="0" lang="en-US" sz="2000" b="1" i="0" u="none" strike="noStrike" kern="0" cap="none" spc="0" normalizeH="0" noProof="0" dirty="0" smtClean="0">
                <a:ln>
                  <a:noFill/>
                </a:ln>
                <a:solidFill>
                  <a:schemeClr val="tx1"/>
                </a:solidFill>
                <a:effectLst/>
                <a:uLnTx/>
                <a:uFillTx/>
                <a:latin typeface="+mn-lt"/>
                <a:ea typeface="+mn-ea"/>
                <a:cs typeface="+mn-cs"/>
              </a:rPr>
              <a:t> </a:t>
            </a:r>
            <a:r>
              <a:rPr kumimoji="0" lang="en-US" sz="2000" b="1" i="0" u="none" strike="noStrike" kern="0" cap="none" spc="0" normalizeH="0" baseline="0" noProof="0" dirty="0" smtClean="0">
                <a:ln>
                  <a:noFill/>
                </a:ln>
                <a:solidFill>
                  <a:schemeClr val="tx1"/>
                </a:solidFill>
                <a:effectLst/>
                <a:uLnTx/>
                <a:uFillTx/>
                <a:latin typeface="+mn-lt"/>
                <a:ea typeface="+mn-ea"/>
                <a:cs typeface="+mn-cs"/>
              </a:rPr>
              <a:t>here</a:t>
            </a:r>
            <a:r>
              <a:rPr kumimoji="0" lang="en-US" sz="2000" b="1" i="0" u="none" strike="noStrike" kern="0" cap="none" spc="0" normalizeH="0" noProof="0" dirty="0" smtClean="0">
                <a:ln>
                  <a:noFill/>
                </a:ln>
                <a:solidFill>
                  <a:schemeClr val="tx1"/>
                </a:solidFill>
                <a:effectLst/>
                <a:uLnTx/>
                <a:uFillTx/>
                <a:latin typeface="+mn-lt"/>
                <a:ea typeface="+mn-ea"/>
                <a:cs typeface="+mn-cs"/>
              </a:rPr>
              <a:t> </a:t>
            </a:r>
            <a:r>
              <a:rPr kumimoji="0" lang="en-US" sz="2000" b="1" i="0" u="none" strike="noStrike" kern="0" cap="none" spc="0" normalizeH="0" baseline="0" noProof="0" dirty="0" smtClean="0">
                <a:ln>
                  <a:noFill/>
                </a:ln>
                <a:solidFill>
                  <a:schemeClr val="tx1"/>
                </a:solidFill>
                <a:effectLst/>
                <a:uLnTx/>
                <a:uFillTx/>
                <a:latin typeface="+mn-lt"/>
                <a:ea typeface="+mn-ea"/>
                <a:cs typeface="+mn-cs"/>
              </a:rPr>
              <a:t>today!</a:t>
            </a:r>
          </a:p>
          <a:p>
            <a:pPr marL="461963" marR="0" lvl="0" indent="-461963" algn="ctr"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461963" marR="0" lvl="0" indent="-461963" algn="ctr" defTabSz="914400" rtl="0" eaLnBrk="0" fontAlgn="base" latinLnBrk="0" hangingPunct="0">
              <a:lnSpc>
                <a:spcPct val="100000"/>
              </a:lnSpc>
              <a:spcBef>
                <a:spcPct val="0"/>
              </a:spcBef>
              <a:spcAft>
                <a:spcPct val="0"/>
              </a:spcAft>
              <a:buClrTx/>
              <a:buSzTx/>
              <a:buFont typeface="Wingdings" pitchFamily="2" charset="2"/>
              <a:buChar char="ð"/>
              <a:tabLst/>
              <a:defRPr/>
            </a:pP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461963" marR="0" lvl="0" indent="-461963" algn="ctr" defTabSz="914400" rtl="0" eaLnBrk="0" fontAlgn="base" latinLnBrk="0" hangingPunct="0">
              <a:lnSpc>
                <a:spcPct val="100000"/>
              </a:lnSpc>
              <a:spcBef>
                <a:spcPct val="0"/>
              </a:spcBef>
              <a:spcAft>
                <a:spcPct val="0"/>
              </a:spcAft>
              <a:buClrTx/>
              <a:buSzTx/>
              <a:buFont typeface="Wingdings" pitchFamily="2" charset="2"/>
              <a:buChar char="ð"/>
              <a:tabLst/>
              <a:defRPr/>
            </a:pP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461963" marR="0" lvl="0" indent="-461963" algn="ctr"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2000" b="1" i="0" u="none" strike="noStrike" kern="0" cap="none" spc="0" normalizeH="0" baseline="0" noProof="0" dirty="0" smtClean="0">
              <a:ln>
                <a:noFill/>
              </a:ln>
              <a:solidFill>
                <a:schemeClr val="tx1"/>
              </a:solidFill>
              <a:effectLst/>
              <a:uLnTx/>
              <a:uFillTx/>
              <a:latin typeface="+mn-lt"/>
              <a:ea typeface="+mn-ea"/>
              <a:cs typeface="+mn-cs"/>
            </a:endParaRPr>
          </a:p>
        </p:txBody>
      </p:sp>
      <p:sp>
        <p:nvSpPr>
          <p:cNvPr id="12" name="TextBox 11"/>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Existing buildings need to be transformed</a:t>
            </a:r>
            <a:endParaRPr lang="en-US" sz="1800" dirty="0">
              <a:latin typeface="+mj-lt"/>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7" name="Text Box 18"/>
          <p:cNvSpPr txBox="1">
            <a:spLocks noChangeArrowheads="1"/>
          </p:cNvSpPr>
          <p:nvPr/>
        </p:nvSpPr>
        <p:spPr bwMode="auto">
          <a:xfrm>
            <a:off x="355600" y="76199"/>
            <a:ext cx="6815138" cy="457200"/>
          </a:xfrm>
          <a:prstGeom prst="rect">
            <a:avLst/>
          </a:prstGeom>
          <a:noFill/>
          <a:ln w="9525">
            <a:noFill/>
            <a:miter lim="800000"/>
            <a:headEnd/>
            <a:tailEnd/>
          </a:ln>
          <a:effectLst>
            <a:outerShdw blurRad="50800" dist="38100" dir="2700000" algn="tl" rotWithShape="0">
              <a:prstClr val="black">
                <a:alpha val="40000"/>
              </a:prstClr>
            </a:outerShdw>
          </a:effectLst>
        </p:spPr>
        <p:txBody>
          <a:bodyPr vert="horz" wrap="square" lIns="91440" tIns="45720" rIns="91440" bIns="45720" numCol="1" anchor="b" anchorCtr="0" compatLnSpc="1">
            <a:prstTxWarp prst="textNoShape">
              <a:avLst/>
            </a:prstTxWarp>
            <a:spAutoFit/>
          </a:bodyPr>
          <a:lstStyle/>
          <a:p>
            <a:pPr eaLnBrk="0" hangingPunct="0"/>
            <a:r>
              <a:rPr lang="en-US" sz="2200" b="1" dirty="0" smtClean="0">
                <a:latin typeface="Arial" charset="0"/>
              </a:rPr>
              <a:t>Microgrid Networks Are Emerging</a:t>
            </a:r>
            <a:endParaRPr lang="en-US" sz="2200" b="1" dirty="0">
              <a:latin typeface="Arial" charset="0"/>
            </a:endParaRPr>
          </a:p>
        </p:txBody>
      </p:sp>
      <p:sp>
        <p:nvSpPr>
          <p:cNvPr id="10" name="AutoShape 11"/>
          <p:cNvSpPr>
            <a:spLocks noChangeArrowheads="1"/>
          </p:cNvSpPr>
          <p:nvPr/>
        </p:nvSpPr>
        <p:spPr bwMode="auto">
          <a:xfrm rot="1974203">
            <a:off x="7039719" y="459621"/>
            <a:ext cx="1098506" cy="1000173"/>
          </a:xfrm>
          <a:prstGeom prst="roundRect">
            <a:avLst>
              <a:gd name="adj" fmla="val 16667"/>
            </a:avLst>
          </a:prstGeom>
          <a:solidFill>
            <a:srgbClr val="669900">
              <a:alpha val="70195"/>
            </a:srgbClr>
          </a:solidFill>
          <a:ln w="9525">
            <a:noFill/>
            <a:round/>
            <a:headEnd/>
            <a:tailEnd/>
          </a:ln>
          <a:scene3d>
            <a:camera prst="orthographicFront"/>
            <a:lightRig rig="threePt" dir="t"/>
          </a:scene3d>
          <a:sp3d>
            <a:bevelT/>
          </a:sp3d>
        </p:spPr>
        <p:txBody>
          <a:bodyPr wrap="none" anchor="ctr"/>
          <a:lstStyle/>
          <a:p>
            <a:pPr eaLnBrk="0" hangingPunct="0">
              <a:defRPr/>
            </a:pPr>
            <a:endParaRPr lang="en-US" dirty="0">
              <a:latin typeface="Times" pitchFamily="18" charset="0"/>
            </a:endParaRPr>
          </a:p>
        </p:txBody>
      </p:sp>
      <p:pic>
        <p:nvPicPr>
          <p:cNvPr id="53250" name="Picture 2" descr="http://3.bp.blogspot.com/-hEoX7AOTrPU/Tel25YoxSuI/AAAAAAAAAAg/BhzvxPZy0CI/s1600/commercial-real-estate.jpg"/>
          <p:cNvPicPr>
            <a:picLocks noChangeAspect="1" noChangeArrowheads="1"/>
          </p:cNvPicPr>
          <p:nvPr/>
        </p:nvPicPr>
        <p:blipFill>
          <a:blip r:embed="rId3" cstate="screen"/>
          <a:srcRect/>
          <a:stretch>
            <a:fillRect/>
          </a:stretch>
        </p:blipFill>
        <p:spPr bwMode="auto">
          <a:xfrm>
            <a:off x="817991" y="1108838"/>
            <a:ext cx="3035300" cy="1731501"/>
          </a:xfrm>
          <a:prstGeom prst="rect">
            <a:avLst/>
          </a:prstGeom>
          <a:noFill/>
        </p:spPr>
      </p:pic>
      <p:sp>
        <p:nvSpPr>
          <p:cNvPr id="13" name="Content Placeholder 4"/>
          <p:cNvSpPr>
            <a:spLocks noGrp="1"/>
          </p:cNvSpPr>
          <p:nvPr>
            <p:ph idx="1"/>
          </p:nvPr>
        </p:nvSpPr>
        <p:spPr>
          <a:xfrm>
            <a:off x="5039488" y="1966983"/>
            <a:ext cx="3778249" cy="3810000"/>
          </a:xfrm>
        </p:spPr>
        <p:txBody>
          <a:bodyPr>
            <a:noAutofit/>
          </a:bodyPr>
          <a:lstStyle/>
          <a:p>
            <a:pPr>
              <a:spcAft>
                <a:spcPts val="1200"/>
              </a:spcAft>
              <a:buNone/>
            </a:pPr>
            <a:r>
              <a:rPr lang="en-US" sz="2400" b="1" dirty="0" smtClean="0"/>
              <a:t>Benefits:</a:t>
            </a:r>
          </a:p>
          <a:p>
            <a:pPr>
              <a:lnSpc>
                <a:spcPct val="100000"/>
              </a:lnSpc>
              <a:spcBef>
                <a:spcPts val="0"/>
              </a:spcBef>
              <a:spcAft>
                <a:spcPts val="1200"/>
              </a:spcAft>
            </a:pPr>
            <a:r>
              <a:rPr lang="en-US" sz="1800" b="1" dirty="0" smtClean="0"/>
              <a:t>Autonomy</a:t>
            </a:r>
            <a:endParaRPr lang="en-US" sz="1800" dirty="0" smtClean="0"/>
          </a:p>
          <a:p>
            <a:pPr>
              <a:lnSpc>
                <a:spcPct val="100000"/>
              </a:lnSpc>
              <a:spcBef>
                <a:spcPts val="0"/>
              </a:spcBef>
              <a:spcAft>
                <a:spcPts val="1200"/>
              </a:spcAft>
            </a:pPr>
            <a:r>
              <a:rPr lang="en-US" sz="1800" b="1" dirty="0" smtClean="0"/>
              <a:t>Stability/Reliability</a:t>
            </a:r>
            <a:endParaRPr lang="en-US" sz="1800" dirty="0" smtClean="0"/>
          </a:p>
          <a:p>
            <a:pPr>
              <a:lnSpc>
                <a:spcPct val="100000"/>
              </a:lnSpc>
              <a:spcBef>
                <a:spcPts val="0"/>
              </a:spcBef>
              <a:spcAft>
                <a:spcPts val="1200"/>
              </a:spcAft>
            </a:pPr>
            <a:r>
              <a:rPr lang="en-US" sz="1800" b="1" dirty="0" smtClean="0"/>
              <a:t>Compatibility</a:t>
            </a:r>
            <a:endParaRPr lang="en-US" sz="1800" dirty="0" smtClean="0"/>
          </a:p>
          <a:p>
            <a:pPr>
              <a:lnSpc>
                <a:spcPct val="100000"/>
              </a:lnSpc>
              <a:spcBef>
                <a:spcPts val="0"/>
              </a:spcBef>
              <a:spcAft>
                <a:spcPts val="1200"/>
              </a:spcAft>
            </a:pPr>
            <a:r>
              <a:rPr lang="en-US" sz="1800" b="1" dirty="0" smtClean="0"/>
              <a:t>Flexibility</a:t>
            </a:r>
            <a:endParaRPr lang="en-US" sz="1800" dirty="0" smtClean="0"/>
          </a:p>
          <a:p>
            <a:pPr>
              <a:lnSpc>
                <a:spcPct val="100000"/>
              </a:lnSpc>
              <a:spcBef>
                <a:spcPts val="0"/>
              </a:spcBef>
              <a:spcAft>
                <a:spcPts val="1200"/>
              </a:spcAft>
            </a:pPr>
            <a:r>
              <a:rPr lang="en-US" sz="1800" b="1" dirty="0" smtClean="0"/>
              <a:t>Scalability</a:t>
            </a:r>
            <a:endParaRPr lang="en-US" sz="1800" dirty="0" smtClean="0"/>
          </a:p>
          <a:p>
            <a:pPr>
              <a:lnSpc>
                <a:spcPct val="100000"/>
              </a:lnSpc>
              <a:spcBef>
                <a:spcPts val="0"/>
              </a:spcBef>
              <a:spcAft>
                <a:spcPts val="1200"/>
              </a:spcAft>
            </a:pPr>
            <a:r>
              <a:rPr lang="en-US" sz="1800" b="1" dirty="0" smtClean="0"/>
              <a:t>Efficiency</a:t>
            </a:r>
            <a:endParaRPr lang="en-US" sz="1800" dirty="0" smtClean="0"/>
          </a:p>
          <a:p>
            <a:pPr>
              <a:lnSpc>
                <a:spcPct val="100000"/>
              </a:lnSpc>
              <a:spcBef>
                <a:spcPts val="0"/>
              </a:spcBef>
              <a:spcAft>
                <a:spcPts val="1200"/>
              </a:spcAft>
            </a:pPr>
            <a:r>
              <a:rPr lang="en-US" sz="1800" b="1" dirty="0" smtClean="0"/>
              <a:t>Economics</a:t>
            </a:r>
            <a:endParaRPr lang="en-US" sz="1800" dirty="0" smtClean="0"/>
          </a:p>
          <a:p>
            <a:pPr>
              <a:lnSpc>
                <a:spcPct val="100000"/>
              </a:lnSpc>
              <a:spcBef>
                <a:spcPts val="0"/>
              </a:spcBef>
              <a:spcAft>
                <a:spcPts val="1200"/>
              </a:spcAft>
            </a:pPr>
            <a:r>
              <a:rPr lang="en-US" sz="1800" b="1" dirty="0" smtClean="0"/>
              <a:t>Peer-to-peer connectivity</a:t>
            </a:r>
            <a:endParaRPr lang="en-US" sz="1800" dirty="0"/>
          </a:p>
        </p:txBody>
      </p:sp>
      <p:sp>
        <p:nvSpPr>
          <p:cNvPr id="14" name="Text Box 12"/>
          <p:cNvSpPr txBox="1">
            <a:spLocks noChangeArrowheads="1"/>
          </p:cNvSpPr>
          <p:nvPr/>
        </p:nvSpPr>
        <p:spPr bwMode="auto">
          <a:xfrm>
            <a:off x="6847773" y="713486"/>
            <a:ext cx="1517650" cy="492443"/>
          </a:xfrm>
          <a:prstGeom prst="rect">
            <a:avLst/>
          </a:prstGeom>
          <a:noFill/>
          <a:ln w="9525">
            <a:noFill/>
            <a:miter lim="800000"/>
            <a:headEnd/>
            <a:tailEnd/>
          </a:ln>
        </p:spPr>
        <p:txBody>
          <a:bodyPr>
            <a:spAutoFit/>
          </a:bodyPr>
          <a:lstStyle/>
          <a:p>
            <a:pPr algn="ctr"/>
            <a:r>
              <a:rPr lang="en-US" sz="1300" b="1" dirty="0" smtClean="0">
                <a:latin typeface="Arial" charset="0"/>
              </a:rPr>
              <a:t>DC Power Standards</a:t>
            </a:r>
            <a:endParaRPr lang="en-US" sz="1300" b="1" dirty="0">
              <a:latin typeface="Arial" charset="0"/>
            </a:endParaRPr>
          </a:p>
        </p:txBody>
      </p:sp>
      <p:pic>
        <p:nvPicPr>
          <p:cNvPr id="15" name="Picture 2"/>
          <p:cNvPicPr>
            <a:picLocks noChangeAspect="1" noChangeArrowheads="1"/>
          </p:cNvPicPr>
          <p:nvPr/>
        </p:nvPicPr>
        <p:blipFill>
          <a:blip r:embed="rId4" cstate="screen"/>
          <a:srcRect/>
          <a:stretch>
            <a:fillRect/>
          </a:stretch>
        </p:blipFill>
        <p:spPr bwMode="auto">
          <a:xfrm>
            <a:off x="715317" y="2806174"/>
            <a:ext cx="3467100" cy="3555809"/>
          </a:xfrm>
          <a:prstGeom prst="rect">
            <a:avLst/>
          </a:prstGeom>
          <a:noFill/>
          <a:ln w="9525">
            <a:noFill/>
            <a:miter lim="800000"/>
            <a:headEnd/>
            <a:tailEnd/>
          </a:ln>
        </p:spPr>
      </p:pic>
      <p:sp>
        <p:nvSpPr>
          <p:cNvPr id="8" name="TextBox 7"/>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Microgrids are like scalable networks</a:t>
            </a:r>
            <a:endParaRPr lang="en-US" sz="1800" dirty="0">
              <a:latin typeface="+mj-lt"/>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7" name="Text Box 18"/>
          <p:cNvSpPr txBox="1">
            <a:spLocks noChangeArrowheads="1"/>
          </p:cNvSpPr>
          <p:nvPr/>
        </p:nvSpPr>
        <p:spPr bwMode="auto">
          <a:xfrm>
            <a:off x="355600" y="76199"/>
            <a:ext cx="6815138" cy="457200"/>
          </a:xfrm>
          <a:prstGeom prst="rect">
            <a:avLst/>
          </a:prstGeom>
          <a:noFill/>
          <a:ln w="9525">
            <a:noFill/>
            <a:miter lim="800000"/>
            <a:headEnd/>
            <a:tailEnd/>
          </a:ln>
          <a:effectLst>
            <a:outerShdw blurRad="50800" dist="38100" dir="2700000" algn="tl" rotWithShape="0">
              <a:prstClr val="black">
                <a:alpha val="40000"/>
              </a:prstClr>
            </a:outerShdw>
          </a:effectLst>
        </p:spPr>
        <p:txBody>
          <a:bodyPr vert="horz" wrap="square" lIns="91440" tIns="45720" rIns="91440" bIns="45720" numCol="1" anchor="b" anchorCtr="0" compatLnSpc="1">
            <a:prstTxWarp prst="textNoShape">
              <a:avLst/>
            </a:prstTxWarp>
            <a:spAutoFit/>
          </a:bodyPr>
          <a:lstStyle/>
          <a:p>
            <a:pPr eaLnBrk="0" hangingPunct="0"/>
            <a:r>
              <a:rPr lang="en-US" sz="2200" b="1" dirty="0" smtClean="0">
                <a:latin typeface="Arial" charset="0"/>
              </a:rPr>
              <a:t>DC Microgrids Can Help In Buildings</a:t>
            </a:r>
            <a:endParaRPr lang="en-US" sz="2200" b="1" dirty="0">
              <a:latin typeface="Arial" charset="0"/>
            </a:endParaRPr>
          </a:p>
        </p:txBody>
      </p:sp>
      <p:graphicFrame>
        <p:nvGraphicFramePr>
          <p:cNvPr id="12" name="Diagram 11"/>
          <p:cNvGraphicFramePr/>
          <p:nvPr/>
        </p:nvGraphicFramePr>
        <p:xfrm>
          <a:off x="634307" y="1849824"/>
          <a:ext cx="7214293" cy="41953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AutoShape 11"/>
          <p:cNvSpPr>
            <a:spLocks noChangeArrowheads="1"/>
          </p:cNvSpPr>
          <p:nvPr/>
        </p:nvSpPr>
        <p:spPr bwMode="auto">
          <a:xfrm rot="1974203">
            <a:off x="7268319" y="711081"/>
            <a:ext cx="1098506" cy="1000173"/>
          </a:xfrm>
          <a:prstGeom prst="roundRect">
            <a:avLst>
              <a:gd name="adj" fmla="val 16667"/>
            </a:avLst>
          </a:prstGeom>
          <a:solidFill>
            <a:srgbClr val="669900">
              <a:alpha val="70195"/>
            </a:srgbClr>
          </a:solidFill>
          <a:ln w="9525">
            <a:noFill/>
            <a:round/>
            <a:headEnd/>
            <a:tailEnd/>
          </a:ln>
          <a:scene3d>
            <a:camera prst="orthographicFront"/>
            <a:lightRig rig="threePt" dir="t"/>
          </a:scene3d>
          <a:sp3d>
            <a:bevelT/>
          </a:sp3d>
        </p:spPr>
        <p:txBody>
          <a:bodyPr wrap="none" anchor="ctr"/>
          <a:lstStyle/>
          <a:p>
            <a:pPr eaLnBrk="0" hangingPunct="0">
              <a:defRPr/>
            </a:pPr>
            <a:endParaRPr lang="en-US" dirty="0">
              <a:latin typeface="Times" pitchFamily="18" charset="0"/>
            </a:endParaRPr>
          </a:p>
        </p:txBody>
      </p:sp>
      <p:sp>
        <p:nvSpPr>
          <p:cNvPr id="8" name="Text Box 12"/>
          <p:cNvSpPr txBox="1">
            <a:spLocks noChangeArrowheads="1"/>
          </p:cNvSpPr>
          <p:nvPr/>
        </p:nvSpPr>
        <p:spPr bwMode="auto">
          <a:xfrm>
            <a:off x="7076373" y="964946"/>
            <a:ext cx="1517650" cy="492443"/>
          </a:xfrm>
          <a:prstGeom prst="rect">
            <a:avLst/>
          </a:prstGeom>
          <a:noFill/>
          <a:ln w="9525">
            <a:noFill/>
            <a:miter lim="800000"/>
            <a:headEnd/>
            <a:tailEnd/>
          </a:ln>
        </p:spPr>
        <p:txBody>
          <a:bodyPr>
            <a:spAutoFit/>
          </a:bodyPr>
          <a:lstStyle/>
          <a:p>
            <a:pPr algn="ctr"/>
            <a:r>
              <a:rPr lang="en-US" sz="1300" b="1" dirty="0" smtClean="0">
                <a:latin typeface="Arial" charset="0"/>
              </a:rPr>
              <a:t>DC Power Standards</a:t>
            </a:r>
            <a:endParaRPr lang="en-US" sz="1300" b="1" dirty="0">
              <a:latin typeface="Arial" charset="0"/>
            </a:endParaRPr>
          </a:p>
        </p:txBody>
      </p:sp>
      <p:pic>
        <p:nvPicPr>
          <p:cNvPr id="6" name="Picture 5" descr="VisionQuadrant_notype.jpg"/>
          <p:cNvPicPr>
            <a:picLocks noChangeAspect="1"/>
          </p:cNvPicPr>
          <p:nvPr/>
        </p:nvPicPr>
        <p:blipFill>
          <a:blip r:embed="rId8" cstate="screen"/>
          <a:srcRect/>
          <a:stretch>
            <a:fillRect/>
          </a:stretch>
        </p:blipFill>
        <p:spPr>
          <a:xfrm>
            <a:off x="2893765" y="2581823"/>
            <a:ext cx="2718134" cy="2676959"/>
          </a:xfrm>
          <a:prstGeom prst="rect">
            <a:avLst/>
          </a:prstGeom>
        </p:spPr>
      </p:pic>
      <p:sp>
        <p:nvSpPr>
          <p:cNvPr id="9" name="TextBox 8"/>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Microgrids are for buildings not just ‘Smart’ grids</a:t>
            </a:r>
            <a:endParaRPr lang="en-US" sz="1800" dirty="0">
              <a:latin typeface="+mj-lt"/>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7" name="Text Box 18"/>
          <p:cNvSpPr txBox="1">
            <a:spLocks noChangeArrowheads="1"/>
          </p:cNvSpPr>
          <p:nvPr/>
        </p:nvSpPr>
        <p:spPr bwMode="auto">
          <a:xfrm>
            <a:off x="355600" y="76199"/>
            <a:ext cx="6815138" cy="457200"/>
          </a:xfrm>
          <a:prstGeom prst="rect">
            <a:avLst/>
          </a:prstGeom>
          <a:noFill/>
          <a:ln w="9525">
            <a:noFill/>
            <a:miter lim="800000"/>
            <a:headEnd/>
            <a:tailEnd/>
          </a:ln>
          <a:effectLst>
            <a:outerShdw blurRad="50800" dist="38100" dir="2700000" algn="tl" rotWithShape="0">
              <a:prstClr val="black">
                <a:alpha val="40000"/>
              </a:prstClr>
            </a:outerShdw>
          </a:effectLst>
        </p:spPr>
        <p:txBody>
          <a:bodyPr vert="horz" wrap="square" lIns="91440" tIns="45720" rIns="91440" bIns="45720" numCol="1" anchor="b" anchorCtr="0" compatLnSpc="1">
            <a:prstTxWarp prst="textNoShape">
              <a:avLst/>
            </a:prstTxWarp>
            <a:spAutoFit/>
          </a:bodyPr>
          <a:lstStyle/>
          <a:p>
            <a:pPr eaLnBrk="0" hangingPunct="0"/>
            <a:r>
              <a:rPr lang="en-US" sz="2200" b="1" dirty="0" smtClean="0">
                <a:latin typeface="Arial" charset="0"/>
              </a:rPr>
              <a:t>New DC Power Standards Are Helping</a:t>
            </a:r>
            <a:endParaRPr lang="en-US" sz="2200" b="1" dirty="0">
              <a:latin typeface="Arial" charset="0"/>
            </a:endParaRPr>
          </a:p>
        </p:txBody>
      </p:sp>
      <p:grpSp>
        <p:nvGrpSpPr>
          <p:cNvPr id="9" name="Group 21"/>
          <p:cNvGrpSpPr>
            <a:grpSpLocks/>
          </p:cNvGrpSpPr>
          <p:nvPr/>
        </p:nvGrpSpPr>
        <p:grpSpPr bwMode="auto">
          <a:xfrm>
            <a:off x="6836343" y="471051"/>
            <a:ext cx="1517650" cy="1000173"/>
            <a:chOff x="7100779" y="919383"/>
            <a:chExt cx="1516289" cy="999712"/>
          </a:xfrm>
        </p:grpSpPr>
        <p:sp>
          <p:nvSpPr>
            <p:cNvPr id="10" name="AutoShape 11"/>
            <p:cNvSpPr>
              <a:spLocks noChangeArrowheads="1"/>
            </p:cNvSpPr>
            <p:nvPr/>
          </p:nvSpPr>
          <p:spPr bwMode="auto">
            <a:xfrm rot="1974203">
              <a:off x="7292553" y="919383"/>
              <a:ext cx="1097521" cy="999712"/>
            </a:xfrm>
            <a:prstGeom prst="roundRect">
              <a:avLst>
                <a:gd name="adj" fmla="val 16667"/>
              </a:avLst>
            </a:prstGeom>
            <a:solidFill>
              <a:srgbClr val="669900">
                <a:alpha val="70195"/>
              </a:srgbClr>
            </a:solidFill>
            <a:ln w="9525">
              <a:noFill/>
              <a:round/>
              <a:headEnd/>
              <a:tailEnd/>
            </a:ln>
            <a:scene3d>
              <a:camera prst="orthographicFront"/>
              <a:lightRig rig="threePt" dir="t"/>
            </a:scene3d>
            <a:sp3d>
              <a:bevelT/>
            </a:sp3d>
          </p:spPr>
          <p:txBody>
            <a:bodyPr wrap="none" anchor="ctr"/>
            <a:lstStyle/>
            <a:p>
              <a:pPr eaLnBrk="0" hangingPunct="0">
                <a:defRPr/>
              </a:pPr>
              <a:endParaRPr lang="en-US" dirty="0">
                <a:latin typeface="Times" pitchFamily="18" charset="0"/>
              </a:endParaRPr>
            </a:p>
          </p:txBody>
        </p:sp>
        <p:sp>
          <p:nvSpPr>
            <p:cNvPr id="11" name="Text Box 12"/>
            <p:cNvSpPr txBox="1">
              <a:spLocks noChangeArrowheads="1"/>
            </p:cNvSpPr>
            <p:nvPr/>
          </p:nvSpPr>
          <p:spPr bwMode="auto">
            <a:xfrm>
              <a:off x="7100779" y="1173131"/>
              <a:ext cx="1516289" cy="492216"/>
            </a:xfrm>
            <a:prstGeom prst="rect">
              <a:avLst/>
            </a:prstGeom>
            <a:noFill/>
            <a:ln w="9525">
              <a:noFill/>
              <a:miter lim="800000"/>
              <a:headEnd/>
              <a:tailEnd/>
            </a:ln>
          </p:spPr>
          <p:txBody>
            <a:bodyPr>
              <a:spAutoFit/>
            </a:bodyPr>
            <a:lstStyle/>
            <a:p>
              <a:pPr algn="ctr"/>
              <a:r>
                <a:rPr lang="en-US" sz="1300" b="1" dirty="0" smtClean="0">
                  <a:latin typeface="Arial" charset="0"/>
                </a:rPr>
                <a:t>DC Power Standards</a:t>
              </a:r>
              <a:endParaRPr lang="en-US" sz="1300" b="1" dirty="0">
                <a:latin typeface="Arial" charset="0"/>
              </a:endParaRPr>
            </a:p>
          </p:txBody>
        </p:sp>
      </p:grpSp>
      <p:sp>
        <p:nvSpPr>
          <p:cNvPr id="15" name="Rectangle 3"/>
          <p:cNvSpPr txBox="1">
            <a:spLocks noChangeArrowheads="1"/>
          </p:cNvSpPr>
          <p:nvPr/>
        </p:nvSpPr>
        <p:spPr bwMode="auto">
          <a:xfrm>
            <a:off x="382942" y="1414585"/>
            <a:ext cx="5974827" cy="7644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4763" marR="0" lvl="0" indent="-4763" defTabSz="914400" rtl="0" eaLnBrk="0" fontAlgn="base" latinLnBrk="0" hangingPunct="0">
              <a:lnSpc>
                <a:spcPct val="100000"/>
              </a:lnSpc>
              <a:spcBef>
                <a:spcPct val="0"/>
              </a:spcBef>
              <a:spcAft>
                <a:spcPct val="0"/>
              </a:spcAft>
              <a:buClrTx/>
              <a:buSzTx/>
              <a:tabLst/>
              <a:defRPr/>
            </a:pPr>
            <a:r>
              <a:rPr lang="en-US" sz="2000" b="1" kern="0" dirty="0" smtClean="0">
                <a:latin typeface="+mn-lt"/>
              </a:rPr>
              <a:t>There are new standards for generating and distributing DC power in buildings.</a:t>
            </a:r>
            <a:endParaRPr kumimoji="0" lang="en-US" sz="2000" b="1" i="0" u="none" strike="noStrike" kern="0" cap="none" spc="0" normalizeH="0" baseline="0" noProof="0" dirty="0" smtClean="0">
              <a:ln>
                <a:noFill/>
              </a:ln>
              <a:solidFill>
                <a:schemeClr val="tx1"/>
              </a:solidFill>
              <a:effectLst/>
              <a:uLnTx/>
              <a:uFillTx/>
              <a:latin typeface="+mn-lt"/>
              <a:ea typeface="+mn-ea"/>
              <a:cs typeface="+mn-cs"/>
            </a:endParaRPr>
          </a:p>
          <a:p>
            <a:pPr marL="461963" marR="0" lvl="0" indent="-461963" defTabSz="914400" rtl="0" eaLnBrk="0" fontAlgn="base" latinLnBrk="0" hangingPunct="0">
              <a:lnSpc>
                <a:spcPct val="100000"/>
              </a:lnSpc>
              <a:spcBef>
                <a:spcPct val="0"/>
              </a:spcBef>
              <a:spcAft>
                <a:spcPct val="0"/>
              </a:spcAft>
              <a:buClrTx/>
              <a:buSzTx/>
              <a:buFont typeface="Wingdings" pitchFamily="2" charset="2"/>
              <a:buChar char="ð"/>
              <a:tabLst/>
              <a:defRPr/>
            </a:pPr>
            <a:endParaRPr kumimoji="0" lang="en-US" sz="2000" b="1" i="0" u="none" strike="noStrike" kern="0" cap="none" spc="0" normalizeH="0" baseline="0" noProof="0" dirty="0" smtClean="0">
              <a:ln>
                <a:noFill/>
              </a:ln>
              <a:solidFill>
                <a:schemeClr val="tx1"/>
              </a:solidFill>
              <a:effectLst/>
              <a:uLnTx/>
              <a:uFillTx/>
              <a:latin typeface="+mn-lt"/>
              <a:ea typeface="+mn-ea"/>
              <a:cs typeface="+mn-cs"/>
            </a:endParaRPr>
          </a:p>
        </p:txBody>
      </p:sp>
      <p:pic>
        <p:nvPicPr>
          <p:cNvPr id="53258" name="Picture 10" descr="http://www.greenwichtradecorporation.com/assets/images/outdoor_solar"/>
          <p:cNvPicPr>
            <a:picLocks noChangeAspect="1" noChangeArrowheads="1"/>
          </p:cNvPicPr>
          <p:nvPr/>
        </p:nvPicPr>
        <p:blipFill>
          <a:blip r:embed="rId3" cstate="screen"/>
          <a:srcRect/>
          <a:stretch>
            <a:fillRect/>
          </a:stretch>
        </p:blipFill>
        <p:spPr bwMode="auto">
          <a:xfrm>
            <a:off x="522642" y="2671017"/>
            <a:ext cx="2702850" cy="2981325"/>
          </a:xfrm>
          <a:prstGeom prst="rect">
            <a:avLst/>
          </a:prstGeom>
          <a:noFill/>
        </p:spPr>
      </p:pic>
      <p:grpSp>
        <p:nvGrpSpPr>
          <p:cNvPr id="12" name="Group 46"/>
          <p:cNvGrpSpPr>
            <a:grpSpLocks/>
          </p:cNvGrpSpPr>
          <p:nvPr/>
        </p:nvGrpSpPr>
        <p:grpSpPr bwMode="auto">
          <a:xfrm>
            <a:off x="3621441" y="2153606"/>
            <a:ext cx="5052511" cy="4016147"/>
            <a:chOff x="533399" y="433676"/>
            <a:chExt cx="8229600" cy="6475003"/>
          </a:xfrm>
        </p:grpSpPr>
        <p:grpSp>
          <p:nvGrpSpPr>
            <p:cNvPr id="13" name="Group 38"/>
            <p:cNvGrpSpPr>
              <a:grpSpLocks/>
            </p:cNvGrpSpPr>
            <p:nvPr/>
          </p:nvGrpSpPr>
          <p:grpSpPr bwMode="auto">
            <a:xfrm>
              <a:off x="663725" y="1367037"/>
              <a:ext cx="7968053" cy="4420237"/>
              <a:chOff x="816125" y="1202970"/>
              <a:chExt cx="7968053" cy="4420237"/>
            </a:xfrm>
          </p:grpSpPr>
          <p:grpSp>
            <p:nvGrpSpPr>
              <p:cNvPr id="19" name="Group 1"/>
              <p:cNvGrpSpPr>
                <a:grpSpLocks/>
              </p:cNvGrpSpPr>
              <p:nvPr/>
            </p:nvGrpSpPr>
            <p:grpSpPr bwMode="auto">
              <a:xfrm>
                <a:off x="816125" y="1331912"/>
                <a:ext cx="7968053" cy="4291295"/>
                <a:chOff x="816125" y="1331912"/>
                <a:chExt cx="7968053" cy="4291295"/>
              </a:xfrm>
            </p:grpSpPr>
            <p:sp>
              <p:nvSpPr>
                <p:cNvPr id="22" name="TextBox 3"/>
                <p:cNvSpPr txBox="1">
                  <a:spLocks noChangeArrowheads="1"/>
                </p:cNvSpPr>
                <p:nvPr/>
              </p:nvSpPr>
              <p:spPr bwMode="auto">
                <a:xfrm>
                  <a:off x="1504950" y="1747838"/>
                  <a:ext cx="647701" cy="347348"/>
                </a:xfrm>
                <a:prstGeom prst="rect">
                  <a:avLst/>
                </a:prstGeom>
                <a:noFill/>
                <a:ln w="9525">
                  <a:noFill/>
                  <a:miter lim="800000"/>
                  <a:headEnd/>
                  <a:tailEnd/>
                </a:ln>
              </p:spPr>
              <p:txBody>
                <a:bodyPr>
                  <a:spAutoFit/>
                </a:bodyPr>
                <a:lstStyle/>
                <a:p>
                  <a:endParaRPr lang="en-US" sz="800" dirty="0">
                    <a:latin typeface="+mj-lt"/>
                  </a:endParaRPr>
                </a:p>
              </p:txBody>
            </p:sp>
            <p:sp>
              <p:nvSpPr>
                <p:cNvPr id="23" name="Rectangle 5"/>
                <p:cNvSpPr>
                  <a:spLocks noChangeAspect="1" noChangeArrowheads="1"/>
                </p:cNvSpPr>
                <p:nvPr/>
              </p:nvSpPr>
              <p:spPr bwMode="auto">
                <a:xfrm>
                  <a:off x="1187449" y="1332706"/>
                  <a:ext cx="914400" cy="647700"/>
                </a:xfrm>
                <a:prstGeom prst="rect">
                  <a:avLst/>
                </a:prstGeom>
                <a:solidFill>
                  <a:srgbClr val="FFFF99"/>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r>
                    <a:rPr lang="en-US" sz="600" b="1" dirty="0">
                      <a:latin typeface="+mj-lt"/>
                    </a:rPr>
                    <a:t>Solar PV</a:t>
                  </a:r>
                </a:p>
              </p:txBody>
            </p:sp>
            <p:sp>
              <p:nvSpPr>
                <p:cNvPr id="24" name="Rectangle 6"/>
                <p:cNvSpPr>
                  <a:spLocks noChangeAspect="1" noChangeArrowheads="1"/>
                </p:cNvSpPr>
                <p:nvPr/>
              </p:nvSpPr>
              <p:spPr bwMode="auto">
                <a:xfrm>
                  <a:off x="3513931" y="1332706"/>
                  <a:ext cx="914400" cy="647700"/>
                </a:xfrm>
                <a:prstGeom prst="rect">
                  <a:avLst/>
                </a:prstGeom>
                <a:solidFill>
                  <a:srgbClr val="FFFF99"/>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r>
                    <a:rPr lang="en-US" sz="600" b="1" dirty="0">
                      <a:latin typeface="+mj-lt"/>
                    </a:rPr>
                    <a:t>Battery</a:t>
                  </a:r>
                </a:p>
                <a:p>
                  <a:pPr algn="ctr"/>
                  <a:r>
                    <a:rPr lang="en-US" sz="600" b="1" dirty="0">
                      <a:latin typeface="+mj-lt"/>
                    </a:rPr>
                    <a:t>Storage </a:t>
                  </a:r>
                </a:p>
              </p:txBody>
            </p:sp>
            <p:sp>
              <p:nvSpPr>
                <p:cNvPr id="25" name="Rectangle 7"/>
                <p:cNvSpPr>
                  <a:spLocks noChangeAspect="1" noChangeArrowheads="1"/>
                </p:cNvSpPr>
                <p:nvPr/>
              </p:nvSpPr>
              <p:spPr bwMode="auto">
                <a:xfrm>
                  <a:off x="2402482" y="1331913"/>
                  <a:ext cx="914400" cy="649287"/>
                </a:xfrm>
                <a:prstGeom prst="rect">
                  <a:avLst/>
                </a:prstGeom>
                <a:solidFill>
                  <a:srgbClr val="FFFF99"/>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r>
                    <a:rPr lang="en-US" sz="600" b="1" dirty="0">
                      <a:latin typeface="+mj-lt"/>
                    </a:rPr>
                    <a:t>Wind</a:t>
                  </a:r>
                </a:p>
              </p:txBody>
            </p:sp>
            <p:sp>
              <p:nvSpPr>
                <p:cNvPr id="26" name="Rectangle 8"/>
                <p:cNvSpPr>
                  <a:spLocks noChangeAspect="1" noChangeArrowheads="1"/>
                </p:cNvSpPr>
                <p:nvPr/>
              </p:nvSpPr>
              <p:spPr bwMode="auto">
                <a:xfrm>
                  <a:off x="4680347" y="1332706"/>
                  <a:ext cx="914400" cy="647700"/>
                </a:xfrm>
                <a:prstGeom prst="rect">
                  <a:avLst/>
                </a:prstGeom>
                <a:solidFill>
                  <a:srgbClr val="FFFF99"/>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r>
                    <a:rPr lang="en-US" sz="600" b="1" dirty="0">
                      <a:latin typeface="+mj-lt"/>
                    </a:rPr>
                    <a:t>Gen Set</a:t>
                  </a:r>
                </a:p>
              </p:txBody>
            </p:sp>
            <p:sp>
              <p:nvSpPr>
                <p:cNvPr id="27" name="Rectangle 9"/>
                <p:cNvSpPr>
                  <a:spLocks noChangeAspect="1" noChangeArrowheads="1"/>
                </p:cNvSpPr>
                <p:nvPr/>
              </p:nvSpPr>
              <p:spPr bwMode="auto">
                <a:xfrm>
                  <a:off x="1186296" y="2397817"/>
                  <a:ext cx="914400" cy="650084"/>
                </a:xfrm>
                <a:prstGeom prst="rect">
                  <a:avLst/>
                </a:prstGeom>
                <a:solidFill>
                  <a:srgbClr val="FFFF99"/>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en-US" sz="600" b="1" dirty="0">
                      <a:latin typeface="+mj-lt"/>
                    </a:rPr>
                    <a:t>MPPT</a:t>
                  </a:r>
                </a:p>
              </p:txBody>
            </p:sp>
            <p:sp>
              <p:nvSpPr>
                <p:cNvPr id="28" name="Rectangle 10"/>
                <p:cNvSpPr>
                  <a:spLocks noChangeAspect="1" noChangeArrowheads="1"/>
                </p:cNvSpPr>
                <p:nvPr/>
              </p:nvSpPr>
              <p:spPr bwMode="auto">
                <a:xfrm>
                  <a:off x="5846763" y="1331912"/>
                  <a:ext cx="970726" cy="649288"/>
                </a:xfrm>
                <a:prstGeom prst="rect">
                  <a:avLst/>
                </a:prstGeom>
                <a:solidFill>
                  <a:srgbClr val="FFFF99"/>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r>
                    <a:rPr lang="en-US" sz="600" b="1" dirty="0">
                      <a:latin typeface="+mj-lt"/>
                    </a:rPr>
                    <a:t>Fuel Cell</a:t>
                  </a:r>
                </a:p>
                <a:p>
                  <a:pPr algn="ctr"/>
                  <a:r>
                    <a:rPr lang="en-US" sz="600" b="1" dirty="0">
                      <a:latin typeface="+mj-lt"/>
                    </a:rPr>
                    <a:t>Other</a:t>
                  </a:r>
                </a:p>
              </p:txBody>
            </p:sp>
            <p:sp>
              <p:nvSpPr>
                <p:cNvPr id="29" name="Rectangle 11"/>
                <p:cNvSpPr>
                  <a:spLocks noChangeAspect="1" noChangeArrowheads="1"/>
                </p:cNvSpPr>
                <p:nvPr/>
              </p:nvSpPr>
              <p:spPr bwMode="auto">
                <a:xfrm>
                  <a:off x="2402032" y="2399634"/>
                  <a:ext cx="914400" cy="648268"/>
                </a:xfrm>
                <a:prstGeom prst="rect">
                  <a:avLst/>
                </a:prstGeom>
                <a:solidFill>
                  <a:srgbClr val="FFFF99"/>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en-US" sz="600" b="1" dirty="0">
                      <a:latin typeface="+mj-lt"/>
                    </a:rPr>
                    <a:t>Wind</a:t>
                  </a:r>
                </a:p>
                <a:p>
                  <a:pPr algn="ctr">
                    <a:defRPr/>
                  </a:pPr>
                  <a:r>
                    <a:rPr lang="en-US" sz="600" b="1" dirty="0">
                      <a:latin typeface="+mj-lt"/>
                    </a:rPr>
                    <a:t>Contr.</a:t>
                  </a:r>
                </a:p>
              </p:txBody>
            </p:sp>
            <p:sp>
              <p:nvSpPr>
                <p:cNvPr id="30" name="Rectangle 12"/>
                <p:cNvSpPr>
                  <a:spLocks noChangeArrowheads="1"/>
                </p:cNvSpPr>
                <p:nvPr/>
              </p:nvSpPr>
              <p:spPr bwMode="auto">
                <a:xfrm>
                  <a:off x="7342908" y="2403265"/>
                  <a:ext cx="1163782" cy="646453"/>
                </a:xfrm>
                <a:prstGeom prst="rect">
                  <a:avLst/>
                </a:prstGeom>
                <a:solidFill>
                  <a:srgbClr val="FFFF99"/>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en-US" sz="600" b="1" dirty="0">
                      <a:latin typeface="+mj-lt"/>
                    </a:rPr>
                    <a:t>380VDC</a:t>
                  </a:r>
                </a:p>
                <a:p>
                  <a:pPr algn="ctr">
                    <a:defRPr/>
                  </a:pPr>
                  <a:r>
                    <a:rPr lang="en-US" sz="600" b="1" dirty="0">
                      <a:latin typeface="+mj-lt"/>
                    </a:rPr>
                    <a:t>Converter</a:t>
                  </a:r>
                </a:p>
              </p:txBody>
            </p:sp>
            <p:sp>
              <p:nvSpPr>
                <p:cNvPr id="31" name="Rectangle 30"/>
                <p:cNvSpPr/>
                <p:nvPr/>
              </p:nvSpPr>
              <p:spPr bwMode="auto">
                <a:xfrm>
                  <a:off x="1134341" y="3471002"/>
                  <a:ext cx="7372349" cy="706376"/>
                </a:xfrm>
                <a:prstGeom prst="rect">
                  <a:avLst/>
                </a:prstGeom>
                <a:solidFill>
                  <a:schemeClr val="accent1">
                    <a:lumMod val="60000"/>
                    <a:lumOff val="40000"/>
                  </a:schemeClr>
                </a:solidFill>
                <a:ln w="9525" cap="flat" cmpd="sng" algn="ctr">
                  <a:noFill/>
                  <a:prstDash val="solid"/>
                  <a:round/>
                  <a:headEnd type="none" w="med" len="med"/>
                  <a:tailEnd type="none" w="med" len="med"/>
                </a:ln>
                <a:effectLst>
                  <a:glow rad="101600">
                    <a:schemeClr val="accent1">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chor="ctr"/>
                <a:lstStyle/>
                <a:p>
                  <a:pPr algn="ctr">
                    <a:defRPr/>
                  </a:pPr>
                  <a:r>
                    <a:rPr lang="en-US" sz="1000" b="1" dirty="0">
                      <a:latin typeface="+mj-lt"/>
                    </a:rPr>
                    <a:t>Facility Power Server and </a:t>
                  </a:r>
                  <a:r>
                    <a:rPr lang="en-US" sz="1000" b="1" dirty="0" smtClean="0">
                      <a:latin typeface="+mj-lt"/>
                    </a:rPr>
                    <a:t>Common Distribution / Collector </a:t>
                  </a:r>
                  <a:r>
                    <a:rPr lang="en-US" sz="1000" b="1" dirty="0">
                      <a:latin typeface="+mj-lt"/>
                    </a:rPr>
                    <a:t>(380VDC Nom</a:t>
                  </a:r>
                  <a:r>
                    <a:rPr lang="en-US" sz="1000" b="1" dirty="0" smtClean="0">
                      <a:latin typeface="+mj-lt"/>
                    </a:rPr>
                    <a:t>) Bus</a:t>
                  </a:r>
                  <a:endParaRPr lang="en-US" sz="1000" b="1" dirty="0">
                    <a:latin typeface="+mj-lt"/>
                  </a:endParaRPr>
                </a:p>
              </p:txBody>
            </p:sp>
            <p:sp>
              <p:nvSpPr>
                <p:cNvPr id="32" name="Rectangle 14"/>
                <p:cNvSpPr>
                  <a:spLocks noChangeArrowheads="1"/>
                </p:cNvSpPr>
                <p:nvPr/>
              </p:nvSpPr>
              <p:spPr bwMode="auto">
                <a:xfrm>
                  <a:off x="816125" y="4974713"/>
                  <a:ext cx="1005840" cy="647700"/>
                </a:xfrm>
                <a:prstGeom prst="rect">
                  <a:avLst/>
                </a:prstGeom>
                <a:solidFill>
                  <a:srgbClr val="FFFF99"/>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en-US" sz="600" b="1" dirty="0">
                      <a:latin typeface="+mj-lt"/>
                    </a:rPr>
                    <a:t>Lighting </a:t>
                  </a:r>
                  <a:r>
                    <a:rPr lang="en-US" sz="600" b="1" dirty="0" smtClean="0">
                      <a:latin typeface="+mj-lt"/>
                    </a:rPr>
                    <a:t>Loads</a:t>
                  </a:r>
                  <a:endParaRPr lang="en-US" sz="600" b="1" dirty="0">
                    <a:latin typeface="+mj-lt"/>
                  </a:endParaRPr>
                </a:p>
                <a:p>
                  <a:pPr algn="ctr">
                    <a:defRPr/>
                  </a:pPr>
                  <a:r>
                    <a:rPr lang="en-US" sz="600" b="1" dirty="0">
                      <a:latin typeface="+mj-lt"/>
                    </a:rPr>
                    <a:t>24VDC</a:t>
                  </a:r>
                </a:p>
              </p:txBody>
            </p:sp>
            <p:sp>
              <p:nvSpPr>
                <p:cNvPr id="33" name="Rectangle 15"/>
                <p:cNvSpPr>
                  <a:spLocks noChangeArrowheads="1"/>
                </p:cNvSpPr>
                <p:nvPr/>
              </p:nvSpPr>
              <p:spPr bwMode="auto">
                <a:xfrm>
                  <a:off x="3176693" y="4972733"/>
                  <a:ext cx="1006187" cy="650084"/>
                </a:xfrm>
                <a:prstGeom prst="rect">
                  <a:avLst/>
                </a:prstGeom>
                <a:solidFill>
                  <a:srgbClr val="FFFF99"/>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en-US" sz="600" b="1" dirty="0">
                      <a:latin typeface="+mj-lt"/>
                    </a:rPr>
                    <a:t>EV </a:t>
                  </a:r>
                  <a:r>
                    <a:rPr lang="en-US" sz="600" b="1" dirty="0" smtClean="0">
                      <a:latin typeface="+mj-lt"/>
                    </a:rPr>
                    <a:t>Charger</a:t>
                  </a:r>
                  <a:endParaRPr lang="en-US" sz="600" b="1" dirty="0">
                    <a:latin typeface="+mj-lt"/>
                  </a:endParaRPr>
                </a:p>
                <a:p>
                  <a:pPr algn="ctr">
                    <a:defRPr/>
                  </a:pPr>
                  <a:r>
                    <a:rPr lang="en-US" sz="600" b="1" dirty="0" smtClean="0">
                      <a:latin typeface="+mj-lt"/>
                    </a:rPr>
                    <a:t>380VDC</a:t>
                  </a:r>
                  <a:endParaRPr lang="en-US" sz="600" b="1" dirty="0">
                    <a:latin typeface="+mj-lt"/>
                  </a:endParaRPr>
                </a:p>
              </p:txBody>
            </p:sp>
            <p:sp>
              <p:nvSpPr>
                <p:cNvPr id="34" name="Rectangle 16"/>
                <p:cNvSpPr>
                  <a:spLocks noChangeArrowheads="1"/>
                </p:cNvSpPr>
                <p:nvPr/>
              </p:nvSpPr>
              <p:spPr bwMode="auto">
                <a:xfrm>
                  <a:off x="4311604" y="4972733"/>
                  <a:ext cx="1006187" cy="650084"/>
                </a:xfrm>
                <a:prstGeom prst="rect">
                  <a:avLst/>
                </a:prstGeom>
                <a:solidFill>
                  <a:srgbClr val="FFFF99"/>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en-US" sz="600" b="1" dirty="0" smtClean="0">
                      <a:latin typeface="+mj-lt"/>
                    </a:rPr>
                    <a:t>HVAC</a:t>
                  </a:r>
                </a:p>
                <a:p>
                  <a:pPr algn="ctr">
                    <a:defRPr/>
                  </a:pPr>
                  <a:r>
                    <a:rPr lang="en-US" sz="600" b="1" dirty="0" smtClean="0">
                      <a:latin typeface="+mj-lt"/>
                    </a:rPr>
                    <a:t>Loads</a:t>
                  </a:r>
                  <a:endParaRPr lang="en-US" sz="600" b="1" dirty="0">
                    <a:latin typeface="+mj-lt"/>
                  </a:endParaRPr>
                </a:p>
                <a:p>
                  <a:pPr algn="ctr">
                    <a:defRPr/>
                  </a:pPr>
                  <a:r>
                    <a:rPr lang="en-US" sz="600" b="1" dirty="0" smtClean="0">
                      <a:latin typeface="+mj-lt"/>
                    </a:rPr>
                    <a:t>380VDC</a:t>
                  </a:r>
                  <a:endParaRPr lang="en-US" sz="600" b="1" dirty="0">
                    <a:latin typeface="+mj-lt"/>
                  </a:endParaRPr>
                </a:p>
              </p:txBody>
            </p:sp>
            <p:sp>
              <p:nvSpPr>
                <p:cNvPr id="35" name="Rectangle 17"/>
                <p:cNvSpPr>
                  <a:spLocks noChangeArrowheads="1"/>
                </p:cNvSpPr>
                <p:nvPr/>
              </p:nvSpPr>
              <p:spPr bwMode="auto">
                <a:xfrm>
                  <a:off x="5385386" y="4974549"/>
                  <a:ext cx="1197255" cy="648268"/>
                </a:xfrm>
                <a:prstGeom prst="rect">
                  <a:avLst/>
                </a:prstGeom>
                <a:solidFill>
                  <a:srgbClr val="FFFF99"/>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en-US" sz="600" b="1" dirty="0">
                      <a:latin typeface="+mj-lt"/>
                    </a:rPr>
                    <a:t>Electronic </a:t>
                  </a:r>
                  <a:r>
                    <a:rPr lang="en-US" sz="600" b="1" dirty="0" smtClean="0">
                      <a:latin typeface="+mj-lt"/>
                    </a:rPr>
                    <a:t>Loads</a:t>
                  </a:r>
                  <a:endParaRPr lang="en-US" sz="600" b="1" dirty="0">
                    <a:latin typeface="+mj-lt"/>
                  </a:endParaRPr>
                </a:p>
                <a:p>
                  <a:pPr algn="ctr">
                    <a:defRPr/>
                  </a:pPr>
                  <a:r>
                    <a:rPr lang="en-US" sz="600" b="1" dirty="0" smtClean="0">
                      <a:latin typeface="+mj-lt"/>
                    </a:rPr>
                    <a:t>380/24VDC</a:t>
                  </a:r>
                  <a:endParaRPr lang="en-US" sz="600" b="1" dirty="0">
                    <a:latin typeface="+mj-lt"/>
                  </a:endParaRPr>
                </a:p>
              </p:txBody>
            </p:sp>
            <p:sp>
              <p:nvSpPr>
                <p:cNvPr id="36" name="Down Arrow 18"/>
                <p:cNvSpPr>
                  <a:spLocks noChangeArrowheads="1"/>
                </p:cNvSpPr>
                <p:nvPr/>
              </p:nvSpPr>
              <p:spPr bwMode="auto">
                <a:xfrm>
                  <a:off x="1203952" y="4259263"/>
                  <a:ext cx="230187" cy="608012"/>
                </a:xfrm>
                <a:prstGeom prst="downArrow">
                  <a:avLst>
                    <a:gd name="adj1" fmla="val 50000"/>
                    <a:gd name="adj2" fmla="val 49954"/>
                  </a:avLst>
                </a:prstGeom>
                <a:solidFill>
                  <a:schemeClr val="accent1"/>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sp>
              <p:nvSpPr>
                <p:cNvPr id="37" name="Down Arrow 19"/>
                <p:cNvSpPr>
                  <a:spLocks noChangeArrowheads="1"/>
                </p:cNvSpPr>
                <p:nvPr/>
              </p:nvSpPr>
              <p:spPr bwMode="auto">
                <a:xfrm>
                  <a:off x="2325975" y="4249738"/>
                  <a:ext cx="230188" cy="608012"/>
                </a:xfrm>
                <a:prstGeom prst="downArrow">
                  <a:avLst>
                    <a:gd name="adj1" fmla="val 50000"/>
                    <a:gd name="adj2" fmla="val 49954"/>
                  </a:avLst>
                </a:prstGeom>
                <a:solidFill>
                  <a:schemeClr val="accent1"/>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sp>
              <p:nvSpPr>
                <p:cNvPr id="38" name="Rectangle 20"/>
                <p:cNvSpPr>
                  <a:spLocks noChangeArrowheads="1"/>
                </p:cNvSpPr>
                <p:nvPr/>
              </p:nvSpPr>
              <p:spPr bwMode="auto">
                <a:xfrm>
                  <a:off x="6643771" y="4974713"/>
                  <a:ext cx="1005840" cy="647700"/>
                </a:xfrm>
                <a:prstGeom prst="rect">
                  <a:avLst/>
                </a:prstGeom>
                <a:solidFill>
                  <a:srgbClr val="FFFF99"/>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en-US" sz="600" b="1" dirty="0" smtClean="0">
                      <a:latin typeface="+mj-lt"/>
                    </a:rPr>
                    <a:t>ICT</a:t>
                  </a:r>
                </a:p>
                <a:p>
                  <a:pPr algn="ctr">
                    <a:defRPr/>
                  </a:pPr>
                  <a:r>
                    <a:rPr lang="en-US" sz="600" b="1" dirty="0" smtClean="0">
                      <a:latin typeface="+mj-lt"/>
                    </a:rPr>
                    <a:t>Desktop</a:t>
                  </a:r>
                  <a:endParaRPr lang="en-US" sz="600" b="1" dirty="0">
                    <a:latin typeface="+mj-lt"/>
                  </a:endParaRPr>
                </a:p>
                <a:p>
                  <a:pPr algn="ctr">
                    <a:defRPr/>
                  </a:pPr>
                  <a:r>
                    <a:rPr lang="en-US" sz="600" b="1" dirty="0" smtClean="0">
                      <a:latin typeface="+mj-lt"/>
                    </a:rPr>
                    <a:t>24VDC</a:t>
                  </a:r>
                  <a:endParaRPr lang="en-US" sz="600" b="1" dirty="0">
                    <a:latin typeface="+mj-lt"/>
                  </a:endParaRPr>
                </a:p>
              </p:txBody>
            </p:sp>
            <p:sp>
              <p:nvSpPr>
                <p:cNvPr id="39" name="Rectangle 21"/>
                <p:cNvSpPr>
                  <a:spLocks noChangeArrowheads="1"/>
                </p:cNvSpPr>
                <p:nvPr/>
              </p:nvSpPr>
              <p:spPr bwMode="auto">
                <a:xfrm>
                  <a:off x="7778338" y="4974713"/>
                  <a:ext cx="1005840" cy="647700"/>
                </a:xfrm>
                <a:prstGeom prst="rect">
                  <a:avLst/>
                </a:prstGeom>
                <a:solidFill>
                  <a:srgbClr val="FFFF99"/>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en-US" sz="600" b="1" dirty="0" smtClean="0">
                      <a:latin typeface="+mj-lt"/>
                    </a:rPr>
                    <a:t>Data Center</a:t>
                  </a:r>
                </a:p>
                <a:p>
                  <a:pPr algn="ctr">
                    <a:defRPr/>
                  </a:pPr>
                  <a:r>
                    <a:rPr lang="en-US" sz="600" b="1" dirty="0" smtClean="0">
                      <a:latin typeface="+mj-lt"/>
                    </a:rPr>
                    <a:t>380VDC</a:t>
                  </a:r>
                  <a:endParaRPr lang="en-US" sz="600" b="1" dirty="0">
                    <a:latin typeface="+mj-lt"/>
                  </a:endParaRPr>
                </a:p>
              </p:txBody>
            </p:sp>
            <p:sp>
              <p:nvSpPr>
                <p:cNvPr id="40" name="Rectangle 22"/>
                <p:cNvSpPr>
                  <a:spLocks noChangeArrowheads="1"/>
                </p:cNvSpPr>
                <p:nvPr/>
              </p:nvSpPr>
              <p:spPr bwMode="auto">
                <a:xfrm>
                  <a:off x="1950689" y="4973919"/>
                  <a:ext cx="1097280" cy="649288"/>
                </a:xfrm>
                <a:prstGeom prst="rect">
                  <a:avLst/>
                </a:prstGeom>
                <a:solidFill>
                  <a:srgbClr val="FFFF99"/>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en-US" sz="600" b="1" dirty="0" smtClean="0">
                      <a:latin typeface="+mj-lt"/>
                    </a:rPr>
                    <a:t>Plug Loads</a:t>
                  </a:r>
                  <a:endParaRPr lang="en-US" sz="600" b="1" dirty="0">
                    <a:latin typeface="+mj-lt"/>
                  </a:endParaRPr>
                </a:p>
                <a:p>
                  <a:pPr algn="ctr">
                    <a:defRPr/>
                  </a:pPr>
                  <a:r>
                    <a:rPr lang="en-US" sz="600" b="1" dirty="0" smtClean="0">
                      <a:latin typeface="+mj-lt"/>
                    </a:rPr>
                    <a:t>380VDC</a:t>
                  </a:r>
                  <a:endParaRPr lang="en-US" sz="600" b="1" dirty="0">
                    <a:latin typeface="+mj-lt"/>
                  </a:endParaRPr>
                </a:p>
              </p:txBody>
            </p:sp>
            <p:sp>
              <p:nvSpPr>
                <p:cNvPr id="41" name="Up-Down Arrow 24"/>
                <p:cNvSpPr>
                  <a:spLocks noChangeArrowheads="1"/>
                </p:cNvSpPr>
                <p:nvPr/>
              </p:nvSpPr>
              <p:spPr bwMode="auto">
                <a:xfrm>
                  <a:off x="3532139" y="4248150"/>
                  <a:ext cx="230188" cy="601663"/>
                </a:xfrm>
                <a:prstGeom prst="upDownArrow">
                  <a:avLst>
                    <a:gd name="adj1" fmla="val 50000"/>
                    <a:gd name="adj2" fmla="val 49868"/>
                  </a:avLst>
                </a:prstGeom>
                <a:solidFill>
                  <a:srgbClr val="FFFF00"/>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sp>
              <p:nvSpPr>
                <p:cNvPr id="42" name="Down Arrow 25"/>
                <p:cNvSpPr>
                  <a:spLocks noChangeArrowheads="1"/>
                </p:cNvSpPr>
                <p:nvPr/>
              </p:nvSpPr>
              <p:spPr bwMode="auto">
                <a:xfrm>
                  <a:off x="4714678" y="4251325"/>
                  <a:ext cx="230188" cy="608013"/>
                </a:xfrm>
                <a:prstGeom prst="downArrow">
                  <a:avLst>
                    <a:gd name="adj1" fmla="val 50000"/>
                    <a:gd name="adj2" fmla="val 49954"/>
                  </a:avLst>
                </a:prstGeom>
                <a:solidFill>
                  <a:schemeClr val="accent1"/>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sp>
              <p:nvSpPr>
                <p:cNvPr id="43" name="Down Arrow 26"/>
                <p:cNvSpPr>
                  <a:spLocks noChangeArrowheads="1"/>
                </p:cNvSpPr>
                <p:nvPr/>
              </p:nvSpPr>
              <p:spPr bwMode="auto">
                <a:xfrm>
                  <a:off x="5873113" y="4251325"/>
                  <a:ext cx="230188" cy="608013"/>
                </a:xfrm>
                <a:prstGeom prst="downArrow">
                  <a:avLst>
                    <a:gd name="adj1" fmla="val 50000"/>
                    <a:gd name="adj2" fmla="val 49954"/>
                  </a:avLst>
                </a:prstGeom>
                <a:solidFill>
                  <a:schemeClr val="accent1"/>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sp>
              <p:nvSpPr>
                <p:cNvPr id="44" name="Down Arrow 27"/>
                <p:cNvSpPr>
                  <a:spLocks noChangeArrowheads="1"/>
                </p:cNvSpPr>
                <p:nvPr/>
              </p:nvSpPr>
              <p:spPr bwMode="auto">
                <a:xfrm>
                  <a:off x="8166958" y="4252913"/>
                  <a:ext cx="228600" cy="608012"/>
                </a:xfrm>
                <a:prstGeom prst="downArrow">
                  <a:avLst>
                    <a:gd name="adj1" fmla="val 50000"/>
                    <a:gd name="adj2" fmla="val 50301"/>
                  </a:avLst>
                </a:prstGeom>
                <a:solidFill>
                  <a:schemeClr val="accent1"/>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sp>
              <p:nvSpPr>
                <p:cNvPr id="45" name="Down Arrow 28"/>
                <p:cNvSpPr>
                  <a:spLocks noChangeArrowheads="1"/>
                </p:cNvSpPr>
                <p:nvPr/>
              </p:nvSpPr>
              <p:spPr bwMode="auto">
                <a:xfrm>
                  <a:off x="1558130" y="2091267"/>
                  <a:ext cx="173038" cy="217487"/>
                </a:xfrm>
                <a:prstGeom prst="downArrow">
                  <a:avLst>
                    <a:gd name="adj1" fmla="val 50000"/>
                    <a:gd name="adj2" fmla="val 50036"/>
                  </a:avLst>
                </a:prstGeom>
                <a:solidFill>
                  <a:schemeClr val="accent1"/>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sp>
              <p:nvSpPr>
                <p:cNvPr id="46" name="Up-Down Arrow 32"/>
                <p:cNvSpPr>
                  <a:spLocks noChangeArrowheads="1"/>
                </p:cNvSpPr>
                <p:nvPr/>
              </p:nvSpPr>
              <p:spPr bwMode="auto">
                <a:xfrm>
                  <a:off x="7826376" y="3065682"/>
                  <a:ext cx="198437" cy="311149"/>
                </a:xfrm>
                <a:prstGeom prst="upDownArrow">
                  <a:avLst>
                    <a:gd name="adj1" fmla="val 50000"/>
                    <a:gd name="adj2" fmla="val 49806"/>
                  </a:avLst>
                </a:prstGeom>
                <a:solidFill>
                  <a:srgbClr val="FFFF00"/>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sp>
              <p:nvSpPr>
                <p:cNvPr id="47" name="Down Arrow 33"/>
                <p:cNvSpPr>
                  <a:spLocks noChangeArrowheads="1"/>
                </p:cNvSpPr>
                <p:nvPr/>
              </p:nvSpPr>
              <p:spPr bwMode="auto">
                <a:xfrm>
                  <a:off x="2773163" y="2092854"/>
                  <a:ext cx="173038" cy="219075"/>
                </a:xfrm>
                <a:prstGeom prst="downArrow">
                  <a:avLst>
                    <a:gd name="adj1" fmla="val 50000"/>
                    <a:gd name="adj2" fmla="val 50402"/>
                  </a:avLst>
                </a:prstGeom>
                <a:solidFill>
                  <a:schemeClr val="accent1"/>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sp>
              <p:nvSpPr>
                <p:cNvPr id="48" name="Down Arrow 34"/>
                <p:cNvSpPr>
                  <a:spLocks noChangeArrowheads="1"/>
                </p:cNvSpPr>
                <p:nvPr/>
              </p:nvSpPr>
              <p:spPr bwMode="auto">
                <a:xfrm>
                  <a:off x="1557337" y="3175000"/>
                  <a:ext cx="174625" cy="219075"/>
                </a:xfrm>
                <a:prstGeom prst="downArrow">
                  <a:avLst>
                    <a:gd name="adj1" fmla="val 50000"/>
                    <a:gd name="adj2" fmla="val 49944"/>
                  </a:avLst>
                </a:prstGeom>
                <a:solidFill>
                  <a:schemeClr val="accent1"/>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sp>
              <p:nvSpPr>
                <p:cNvPr id="49" name="Down Arrow 35"/>
                <p:cNvSpPr>
                  <a:spLocks noChangeArrowheads="1"/>
                </p:cNvSpPr>
                <p:nvPr/>
              </p:nvSpPr>
              <p:spPr bwMode="auto">
                <a:xfrm>
                  <a:off x="2773164" y="3176588"/>
                  <a:ext cx="173037" cy="219075"/>
                </a:xfrm>
                <a:prstGeom prst="downArrow">
                  <a:avLst>
                    <a:gd name="adj1" fmla="val 50000"/>
                    <a:gd name="adj2" fmla="val 50402"/>
                  </a:avLst>
                </a:prstGeom>
                <a:solidFill>
                  <a:schemeClr val="accent1"/>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sp>
              <p:nvSpPr>
                <p:cNvPr id="50" name="Up-Down Arrow 37"/>
                <p:cNvSpPr>
                  <a:spLocks noChangeArrowheads="1"/>
                </p:cNvSpPr>
                <p:nvPr/>
              </p:nvSpPr>
              <p:spPr bwMode="auto">
                <a:xfrm>
                  <a:off x="3868738" y="2178756"/>
                  <a:ext cx="204787" cy="1131887"/>
                </a:xfrm>
                <a:prstGeom prst="upDownArrow">
                  <a:avLst>
                    <a:gd name="adj1" fmla="val 50000"/>
                    <a:gd name="adj2" fmla="val 49975"/>
                  </a:avLst>
                </a:prstGeom>
                <a:solidFill>
                  <a:srgbClr val="FFFF00"/>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sp>
              <p:nvSpPr>
                <p:cNvPr id="51" name="Down Arrow 38"/>
                <p:cNvSpPr>
                  <a:spLocks noChangeArrowheads="1"/>
                </p:cNvSpPr>
                <p:nvPr/>
              </p:nvSpPr>
              <p:spPr bwMode="auto">
                <a:xfrm>
                  <a:off x="5041503" y="2200981"/>
                  <a:ext cx="192088" cy="1120775"/>
                </a:xfrm>
                <a:prstGeom prst="downArrow">
                  <a:avLst>
                    <a:gd name="adj1" fmla="val 50000"/>
                    <a:gd name="adj2" fmla="val 50189"/>
                  </a:avLst>
                </a:prstGeom>
                <a:solidFill>
                  <a:schemeClr val="accent1"/>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sp>
              <p:nvSpPr>
                <p:cNvPr id="52" name="Down Arrow 39"/>
                <p:cNvSpPr>
                  <a:spLocks noChangeArrowheads="1"/>
                </p:cNvSpPr>
                <p:nvPr/>
              </p:nvSpPr>
              <p:spPr bwMode="auto">
                <a:xfrm>
                  <a:off x="6236083" y="2202568"/>
                  <a:ext cx="192087" cy="1120775"/>
                </a:xfrm>
                <a:prstGeom prst="downArrow">
                  <a:avLst>
                    <a:gd name="adj1" fmla="val 50000"/>
                    <a:gd name="adj2" fmla="val 50189"/>
                  </a:avLst>
                </a:prstGeom>
                <a:solidFill>
                  <a:schemeClr val="accent1"/>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sp>
              <p:nvSpPr>
                <p:cNvPr id="53" name="Down Arrow 26"/>
                <p:cNvSpPr>
                  <a:spLocks noChangeArrowheads="1"/>
                </p:cNvSpPr>
                <p:nvPr/>
              </p:nvSpPr>
              <p:spPr bwMode="auto">
                <a:xfrm>
                  <a:off x="7005796" y="4253250"/>
                  <a:ext cx="230188" cy="608013"/>
                </a:xfrm>
                <a:prstGeom prst="downArrow">
                  <a:avLst>
                    <a:gd name="adj1" fmla="val 50000"/>
                    <a:gd name="adj2" fmla="val 49954"/>
                  </a:avLst>
                </a:prstGeom>
                <a:solidFill>
                  <a:schemeClr val="accent1"/>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grpSp>
          <p:sp>
            <p:nvSpPr>
              <p:cNvPr id="20" name="Oval 19"/>
              <p:cNvSpPr/>
              <p:nvPr/>
            </p:nvSpPr>
            <p:spPr>
              <a:xfrm>
                <a:off x="7543337" y="1202970"/>
                <a:ext cx="879727" cy="762668"/>
              </a:xfrm>
              <a:prstGeom prst="ellipse">
                <a:avLst/>
              </a:prstGeom>
              <a:noFill/>
              <a:ln>
                <a:solidFill>
                  <a:schemeClr val="tx1"/>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600" dirty="0">
                    <a:solidFill>
                      <a:schemeClr val="tx1"/>
                    </a:solidFill>
                    <a:latin typeface="+mj-lt"/>
                  </a:rPr>
                  <a:t>Utility Meter</a:t>
                </a:r>
              </a:p>
            </p:txBody>
          </p:sp>
          <p:sp>
            <p:nvSpPr>
              <p:cNvPr id="21" name="Up-Down Arrow 32"/>
              <p:cNvSpPr>
                <a:spLocks noChangeArrowheads="1"/>
              </p:cNvSpPr>
              <p:nvPr/>
            </p:nvSpPr>
            <p:spPr bwMode="auto">
              <a:xfrm>
                <a:off x="7826376" y="2060648"/>
                <a:ext cx="198437" cy="311151"/>
              </a:xfrm>
              <a:prstGeom prst="upDownArrow">
                <a:avLst>
                  <a:gd name="adj1" fmla="val 50000"/>
                  <a:gd name="adj2" fmla="val 49806"/>
                </a:avLst>
              </a:prstGeom>
              <a:solidFill>
                <a:srgbClr val="FFFF00"/>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endParaRPr lang="en-US" sz="800" dirty="0">
                  <a:latin typeface="+mj-lt"/>
                </a:endParaRPr>
              </a:p>
            </p:txBody>
          </p:sp>
        </p:grpSp>
        <p:sp>
          <p:nvSpPr>
            <p:cNvPr id="14" name="TextBox 39"/>
            <p:cNvSpPr txBox="1">
              <a:spLocks noChangeArrowheads="1"/>
            </p:cNvSpPr>
            <p:nvPr/>
          </p:nvSpPr>
          <p:spPr bwMode="auto">
            <a:xfrm>
              <a:off x="2912002" y="433676"/>
              <a:ext cx="3505199" cy="496211"/>
            </a:xfrm>
            <a:prstGeom prst="rect">
              <a:avLst/>
            </a:prstGeom>
            <a:noFill/>
            <a:ln w="9525">
              <a:noFill/>
              <a:miter lim="800000"/>
              <a:headEnd/>
              <a:tailEnd/>
            </a:ln>
          </p:spPr>
          <p:txBody>
            <a:bodyPr>
              <a:spAutoFit/>
            </a:bodyPr>
            <a:lstStyle/>
            <a:p>
              <a:pPr algn="ctr"/>
              <a:r>
                <a:rPr lang="en-US" sz="1400" b="1" dirty="0" smtClean="0">
                  <a:latin typeface="+mj-lt"/>
                </a:rPr>
                <a:t>Power Sources</a:t>
              </a:r>
              <a:endParaRPr lang="en-US" sz="1400" b="1" dirty="0">
                <a:latin typeface="+mj-lt"/>
              </a:endParaRPr>
            </a:p>
          </p:txBody>
        </p:sp>
        <p:sp>
          <p:nvSpPr>
            <p:cNvPr id="16" name="TextBox 40"/>
            <p:cNvSpPr txBox="1">
              <a:spLocks noChangeArrowheads="1"/>
            </p:cNvSpPr>
            <p:nvPr/>
          </p:nvSpPr>
          <p:spPr bwMode="auto">
            <a:xfrm>
              <a:off x="2895599" y="6412468"/>
              <a:ext cx="3505199" cy="496211"/>
            </a:xfrm>
            <a:prstGeom prst="rect">
              <a:avLst/>
            </a:prstGeom>
            <a:noFill/>
            <a:ln w="9525">
              <a:noFill/>
              <a:miter lim="800000"/>
              <a:headEnd/>
              <a:tailEnd/>
            </a:ln>
          </p:spPr>
          <p:txBody>
            <a:bodyPr>
              <a:spAutoFit/>
            </a:bodyPr>
            <a:lstStyle/>
            <a:p>
              <a:pPr algn="ctr"/>
              <a:r>
                <a:rPr lang="en-US" sz="1400" b="1" dirty="0" smtClean="0">
                  <a:latin typeface="+mj-lt"/>
                </a:rPr>
                <a:t>Electrical Loads</a:t>
              </a:r>
              <a:endParaRPr lang="en-US" sz="1400" b="1" dirty="0">
                <a:latin typeface="+mj-lt"/>
              </a:endParaRPr>
            </a:p>
          </p:txBody>
        </p:sp>
        <p:sp>
          <p:nvSpPr>
            <p:cNvPr id="17" name="Left Brace 16"/>
            <p:cNvSpPr/>
            <p:nvPr/>
          </p:nvSpPr>
          <p:spPr>
            <a:xfrm rot="16200000">
              <a:off x="4381265" y="2031629"/>
              <a:ext cx="533868" cy="8229600"/>
            </a:xfrm>
            <a:prstGeom prst="leftBrace">
              <a:avLst>
                <a:gd name="adj1" fmla="val 32405"/>
                <a:gd name="adj2" fmla="val 49855"/>
              </a:avLst>
            </a:prstGeom>
            <a:ln w="38100"/>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800" dirty="0">
                <a:latin typeface="+mj-lt"/>
              </a:endParaRPr>
            </a:p>
          </p:txBody>
        </p:sp>
        <p:sp>
          <p:nvSpPr>
            <p:cNvPr id="18" name="Left Brace 17"/>
            <p:cNvSpPr/>
            <p:nvPr/>
          </p:nvSpPr>
          <p:spPr>
            <a:xfrm rot="5400000">
              <a:off x="4381265" y="-2998353"/>
              <a:ext cx="533868" cy="8229600"/>
            </a:xfrm>
            <a:prstGeom prst="leftBrace">
              <a:avLst>
                <a:gd name="adj1" fmla="val 32405"/>
                <a:gd name="adj2" fmla="val 49855"/>
              </a:avLst>
            </a:prstGeom>
            <a:ln w="38100"/>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800" dirty="0">
                <a:latin typeface="+mj-lt"/>
              </a:endParaRPr>
            </a:p>
          </p:txBody>
        </p:sp>
      </p:grpSp>
      <p:sp>
        <p:nvSpPr>
          <p:cNvPr id="54" name="TextBox 53"/>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Industry standards are key</a:t>
            </a:r>
            <a:endParaRPr lang="en-US" sz="1800" dirty="0">
              <a:latin typeface="+mj-lt"/>
            </a:endParaRPr>
          </a:p>
        </p:txBody>
      </p:sp>
    </p:spTree>
  </p:cSld>
  <p:clrMapOvr>
    <a:masterClrMapping/>
  </p:clrMapOvr>
  <p:transition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7" name="Text Box 18"/>
          <p:cNvSpPr txBox="1">
            <a:spLocks noChangeArrowheads="1"/>
          </p:cNvSpPr>
          <p:nvPr/>
        </p:nvSpPr>
        <p:spPr bwMode="auto">
          <a:xfrm>
            <a:off x="355600" y="76199"/>
            <a:ext cx="6815138" cy="457200"/>
          </a:xfrm>
          <a:prstGeom prst="rect">
            <a:avLst/>
          </a:prstGeom>
          <a:noFill/>
          <a:ln w="9525">
            <a:noFill/>
            <a:miter lim="800000"/>
            <a:headEnd/>
            <a:tailEnd/>
          </a:ln>
          <a:effectLst>
            <a:outerShdw blurRad="50800" dist="38100" dir="2700000" algn="tl" rotWithShape="0">
              <a:prstClr val="black">
                <a:alpha val="40000"/>
              </a:prstClr>
            </a:outerShdw>
          </a:effectLst>
        </p:spPr>
        <p:txBody>
          <a:bodyPr vert="horz" wrap="square" lIns="91440" tIns="45720" rIns="91440" bIns="45720" numCol="1" anchor="b" anchorCtr="0" compatLnSpc="1">
            <a:prstTxWarp prst="textNoShape">
              <a:avLst/>
            </a:prstTxWarp>
            <a:spAutoFit/>
          </a:bodyPr>
          <a:lstStyle/>
          <a:p>
            <a:pPr eaLnBrk="0" hangingPunct="0"/>
            <a:r>
              <a:rPr lang="en-US" sz="2200" b="1" dirty="0" smtClean="0">
                <a:latin typeface="Arial" charset="0"/>
              </a:rPr>
              <a:t>Hybrid AC/DC Buildings Are the 1st Step</a:t>
            </a:r>
            <a:endParaRPr lang="en-US" sz="2200" b="1" dirty="0">
              <a:latin typeface="Arial" charset="0"/>
            </a:endParaRPr>
          </a:p>
        </p:txBody>
      </p:sp>
      <p:grpSp>
        <p:nvGrpSpPr>
          <p:cNvPr id="2" name="Group 21"/>
          <p:cNvGrpSpPr>
            <a:grpSpLocks/>
          </p:cNvGrpSpPr>
          <p:nvPr/>
        </p:nvGrpSpPr>
        <p:grpSpPr bwMode="auto">
          <a:xfrm>
            <a:off x="6848523" y="528201"/>
            <a:ext cx="1517650" cy="1000173"/>
            <a:chOff x="7112948" y="976508"/>
            <a:chExt cx="1516289" cy="999712"/>
          </a:xfrm>
          <a:solidFill>
            <a:schemeClr val="accent3">
              <a:lumMod val="20000"/>
              <a:lumOff val="80000"/>
            </a:schemeClr>
          </a:solidFill>
        </p:grpSpPr>
        <p:sp>
          <p:nvSpPr>
            <p:cNvPr id="9" name="AutoShape 11"/>
            <p:cNvSpPr>
              <a:spLocks noChangeArrowheads="1"/>
            </p:cNvSpPr>
            <p:nvPr/>
          </p:nvSpPr>
          <p:spPr bwMode="auto">
            <a:xfrm rot="1974203">
              <a:off x="7349653" y="976508"/>
              <a:ext cx="1097521" cy="999712"/>
            </a:xfrm>
            <a:prstGeom prst="roundRect">
              <a:avLst>
                <a:gd name="adj" fmla="val 16667"/>
              </a:avLst>
            </a:prstGeom>
            <a:gradFill flip="none" rotWithShape="1">
              <a:gsLst>
                <a:gs pos="90000">
                  <a:schemeClr val="accent1">
                    <a:tint val="66000"/>
                    <a:satMod val="160000"/>
                    <a:alpha val="42000"/>
                  </a:schemeClr>
                </a:gs>
                <a:gs pos="50000">
                  <a:schemeClr val="accent1">
                    <a:tint val="44500"/>
                    <a:satMod val="160000"/>
                  </a:schemeClr>
                </a:gs>
                <a:gs pos="100000">
                  <a:schemeClr val="accent1">
                    <a:tint val="23500"/>
                    <a:satMod val="160000"/>
                  </a:schemeClr>
                </a:gs>
              </a:gsLst>
              <a:path path="rect">
                <a:fillToRect l="50000" t="50000" r="50000" b="50000"/>
              </a:path>
              <a:tileRect/>
            </a:gradFill>
            <a:ln w="9525">
              <a:noFill/>
              <a:round/>
              <a:headEnd/>
              <a:tailEnd/>
            </a:ln>
            <a:scene3d>
              <a:camera prst="orthographicFront"/>
              <a:lightRig rig="threePt" dir="t"/>
            </a:scene3d>
            <a:sp3d>
              <a:bevelT/>
            </a:sp3d>
          </p:spPr>
          <p:txBody>
            <a:bodyPr wrap="none" anchor="ctr"/>
            <a:lstStyle/>
            <a:p>
              <a:pPr eaLnBrk="0" hangingPunct="0">
                <a:defRPr/>
              </a:pPr>
              <a:endParaRPr lang="en-US" dirty="0">
                <a:latin typeface="Times" pitchFamily="18" charset="0"/>
              </a:endParaRPr>
            </a:p>
          </p:txBody>
        </p:sp>
        <p:sp>
          <p:nvSpPr>
            <p:cNvPr id="10" name="Text Box 12"/>
            <p:cNvSpPr txBox="1">
              <a:spLocks noChangeArrowheads="1"/>
            </p:cNvSpPr>
            <p:nvPr/>
          </p:nvSpPr>
          <p:spPr bwMode="auto">
            <a:xfrm>
              <a:off x="7112948" y="1160915"/>
              <a:ext cx="1516289" cy="492216"/>
            </a:xfrm>
            <a:prstGeom prst="rect">
              <a:avLst/>
            </a:prstGeom>
            <a:noFill/>
            <a:ln w="9525">
              <a:noFill/>
              <a:miter lim="800000"/>
              <a:headEnd/>
              <a:tailEnd/>
            </a:ln>
          </p:spPr>
          <p:txBody>
            <a:bodyPr>
              <a:spAutoFit/>
            </a:bodyPr>
            <a:lstStyle/>
            <a:p>
              <a:pPr algn="ctr"/>
              <a:r>
                <a:rPr lang="en-US" sz="1300" b="1" dirty="0" smtClean="0">
                  <a:latin typeface="Arial" charset="0"/>
                </a:rPr>
                <a:t>Design Strategies</a:t>
              </a:r>
              <a:endParaRPr lang="en-US" sz="1300" b="1" dirty="0">
                <a:latin typeface="Arial" charset="0"/>
              </a:endParaRPr>
            </a:p>
          </p:txBody>
        </p:sp>
      </p:grpSp>
      <p:sp>
        <p:nvSpPr>
          <p:cNvPr id="12" name="Rectangle 3"/>
          <p:cNvSpPr txBox="1">
            <a:spLocks noChangeArrowheads="1"/>
          </p:cNvSpPr>
          <p:nvPr/>
        </p:nvSpPr>
        <p:spPr>
          <a:xfrm>
            <a:off x="796925" y="5594085"/>
            <a:ext cx="7610475" cy="619079"/>
          </a:xfrm>
          <a:prstGeom prst="rect">
            <a:avLst/>
          </a:prstGeom>
        </p:spPr>
        <p:txBody>
          <a:bodyPr/>
          <a:lstStyle/>
          <a:p>
            <a:pPr marL="461963" marR="0" lvl="0" algn="ctr" defTabSz="914400" rtl="0" eaLnBrk="0" fontAlgn="base" latinLnBrk="0" hangingPunct="0">
              <a:lnSpc>
                <a:spcPct val="100000"/>
              </a:lnSpc>
              <a:spcBef>
                <a:spcPct val="0"/>
              </a:spcBef>
              <a:spcAft>
                <a:spcPct val="0"/>
              </a:spcAft>
              <a:buClrTx/>
              <a:buSzTx/>
              <a:tabLst/>
              <a:defRPr/>
            </a:pPr>
            <a:r>
              <a:rPr kumimoji="0" lang="en-US" sz="2400" b="1" i="0" u="none" strike="noStrike" kern="0" cap="none" spc="0" normalizeH="0" noProof="0" dirty="0" smtClean="0">
                <a:ln>
                  <a:noFill/>
                </a:ln>
                <a:solidFill>
                  <a:schemeClr val="tx1"/>
                </a:solidFill>
                <a:effectLst/>
                <a:uLnTx/>
                <a:uFillTx/>
                <a:latin typeface="+mn-lt"/>
                <a:ea typeface="+mn-ea"/>
                <a:cs typeface="+mn-cs"/>
              </a:rPr>
              <a:t>We can begin to leverage Hybrid Power for Building Interiors Now!</a:t>
            </a:r>
            <a:endParaRPr lang="en-US" b="1" kern="0" dirty="0" smtClean="0">
              <a:latin typeface="+mn-lt"/>
            </a:endParaRPr>
          </a:p>
          <a:p>
            <a:pPr marL="461963" marR="0" lvl="0" algn="ctr" defTabSz="914400" rtl="0" eaLnBrk="0" fontAlgn="base" latinLnBrk="0" hangingPunct="0">
              <a:lnSpc>
                <a:spcPct val="100000"/>
              </a:lnSpc>
              <a:spcBef>
                <a:spcPct val="0"/>
              </a:spcBef>
              <a:spcAft>
                <a:spcPct val="0"/>
              </a:spcAft>
              <a:buClrTx/>
              <a:buSzTx/>
              <a:tabLst/>
              <a:defRPr/>
            </a:pPr>
            <a:endParaRPr lang="en-US" b="1" kern="0" dirty="0" smtClean="0">
              <a:latin typeface="+mn-lt"/>
            </a:endParaRPr>
          </a:p>
        </p:txBody>
      </p:sp>
      <p:pic>
        <p:nvPicPr>
          <p:cNvPr id="5122" name="Picture 2" descr="\\lccfs008\RedirectT2\sarhoade\My Documents\DC FlexZone CEU\images for sue rhoades\images\Image 2001.bmp"/>
          <p:cNvPicPr>
            <a:picLocks noChangeAspect="1" noChangeArrowheads="1"/>
          </p:cNvPicPr>
          <p:nvPr/>
        </p:nvPicPr>
        <p:blipFill>
          <a:blip r:embed="rId3" cstate="screen"/>
          <a:srcRect/>
          <a:stretch>
            <a:fillRect/>
          </a:stretch>
        </p:blipFill>
        <p:spPr bwMode="auto">
          <a:xfrm>
            <a:off x="571500" y="2334721"/>
            <a:ext cx="2971800" cy="3232707"/>
          </a:xfrm>
          <a:prstGeom prst="rect">
            <a:avLst/>
          </a:prstGeom>
          <a:noFill/>
        </p:spPr>
      </p:pic>
      <p:pic>
        <p:nvPicPr>
          <p:cNvPr id="8" name="Picture 7" descr="EMerge How It Works Final.JPG"/>
          <p:cNvPicPr>
            <a:picLocks noChangeAspect="1"/>
          </p:cNvPicPr>
          <p:nvPr/>
        </p:nvPicPr>
        <p:blipFill>
          <a:blip r:embed="rId4" cstate="screen"/>
          <a:stretch>
            <a:fillRect/>
          </a:stretch>
        </p:blipFill>
        <p:spPr>
          <a:xfrm>
            <a:off x="4025901" y="2336703"/>
            <a:ext cx="4635500" cy="3332676"/>
          </a:xfrm>
          <a:prstGeom prst="rect">
            <a:avLst/>
          </a:prstGeom>
        </p:spPr>
      </p:pic>
      <p:pic>
        <p:nvPicPr>
          <p:cNvPr id="11" name="Picture 2" descr="\\lccfs008\RedirectT2\sarhoade\My Documents\DC FlexZone CEU\images for sue rhoades\images\interiors pic.png"/>
          <p:cNvPicPr>
            <a:picLocks noChangeAspect="1" noChangeArrowheads="1"/>
          </p:cNvPicPr>
          <p:nvPr/>
        </p:nvPicPr>
        <p:blipFill>
          <a:blip r:embed="rId5" cstate="screen"/>
          <a:srcRect/>
          <a:stretch>
            <a:fillRect/>
          </a:stretch>
        </p:blipFill>
        <p:spPr bwMode="auto">
          <a:xfrm>
            <a:off x="4069714" y="1177955"/>
            <a:ext cx="2066926" cy="1327553"/>
          </a:xfrm>
          <a:prstGeom prst="rect">
            <a:avLst/>
          </a:prstGeom>
          <a:noFill/>
        </p:spPr>
      </p:pic>
      <p:sp>
        <p:nvSpPr>
          <p:cNvPr id="13" name="TextBox 12"/>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A ‘Net Zero’ future starts now</a:t>
            </a:r>
            <a:endParaRPr lang="en-US" sz="1800" dirty="0">
              <a:latin typeface="+mj-lt"/>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8" name="Slide Number Placeholder 3"/>
          <p:cNvSpPr>
            <a:spLocks noGrp="1"/>
          </p:cNvSpPr>
          <p:nvPr>
            <p:ph type="sldNum" sz="quarter" idx="4294967295"/>
          </p:nvPr>
        </p:nvSpPr>
        <p:spPr>
          <a:xfrm>
            <a:off x="7953375" y="7105650"/>
            <a:ext cx="1905000" cy="457200"/>
          </a:xfrm>
          <a:prstGeom prst="rect">
            <a:avLst/>
          </a:prstGeom>
        </p:spPr>
        <p:txBody>
          <a:bodyPr/>
          <a:lstStyle/>
          <a:p>
            <a:pPr algn="ctr" eaLnBrk="0" hangingPunct="0">
              <a:defRPr/>
            </a:pPr>
            <a:fld id="{EC6EA5B9-9A30-4E9E-9F90-C0F900BDDEA6}" type="slidenum">
              <a:rPr lang="en-US" sz="900">
                <a:latin typeface="+mn-lt"/>
              </a:rPr>
              <a:pPr algn="ctr" eaLnBrk="0" hangingPunct="0">
                <a:defRPr/>
              </a:pPr>
              <a:t>10</a:t>
            </a:fld>
            <a:endParaRPr lang="en-US" sz="900">
              <a:latin typeface="+mn-lt"/>
            </a:endParaRPr>
          </a:p>
          <a:p>
            <a:pPr algn="ctr" eaLnBrk="0" hangingPunct="0">
              <a:defRPr/>
            </a:pPr>
            <a:endParaRPr lang="en-US" sz="900">
              <a:latin typeface="+mn-lt"/>
            </a:endParaRPr>
          </a:p>
        </p:txBody>
      </p:sp>
      <p:grpSp>
        <p:nvGrpSpPr>
          <p:cNvPr id="2" name="Group 2"/>
          <p:cNvGrpSpPr>
            <a:grpSpLocks/>
          </p:cNvGrpSpPr>
          <p:nvPr/>
        </p:nvGrpSpPr>
        <p:grpSpPr bwMode="auto">
          <a:xfrm>
            <a:off x="8220075" y="3197225"/>
            <a:ext cx="414338" cy="342900"/>
            <a:chOff x="5178" y="1630"/>
            <a:chExt cx="261" cy="216"/>
          </a:xfrm>
        </p:grpSpPr>
        <p:pic>
          <p:nvPicPr>
            <p:cNvPr id="17592" name="Picture 3" descr="surveillance-video_1970_175849023">
              <a:hlinkClick r:id="rId3"/>
            </p:cNvPr>
            <p:cNvPicPr>
              <a:picLocks noChangeAspect="1" noChangeArrowheads="1"/>
            </p:cNvPicPr>
            <p:nvPr/>
          </p:nvPicPr>
          <p:blipFill>
            <a:blip r:embed="rId4" cstate="screen"/>
            <a:srcRect l="29489" t="5179" b="45076"/>
            <a:stretch>
              <a:fillRect/>
            </a:stretch>
          </p:blipFill>
          <p:spPr bwMode="auto">
            <a:xfrm rot="1227250" flipV="1">
              <a:off x="5182" y="1726"/>
              <a:ext cx="257" cy="120"/>
            </a:xfrm>
            <a:prstGeom prst="rect">
              <a:avLst/>
            </a:prstGeom>
            <a:noFill/>
            <a:ln w="9525">
              <a:noFill/>
              <a:miter lim="800000"/>
              <a:headEnd/>
              <a:tailEnd/>
            </a:ln>
          </p:spPr>
        </p:pic>
        <p:sp>
          <p:nvSpPr>
            <p:cNvPr id="17593" name="Line 4"/>
            <p:cNvSpPr>
              <a:spLocks noChangeShapeType="1"/>
            </p:cNvSpPr>
            <p:nvPr/>
          </p:nvSpPr>
          <p:spPr bwMode="auto">
            <a:xfrm flipV="1">
              <a:off x="5313" y="1659"/>
              <a:ext cx="0" cy="86"/>
            </a:xfrm>
            <a:prstGeom prst="line">
              <a:avLst/>
            </a:prstGeom>
            <a:noFill/>
            <a:ln w="9525">
              <a:solidFill>
                <a:schemeClr val="tx1"/>
              </a:solidFill>
              <a:round/>
              <a:headEnd/>
              <a:tailEnd type="oval" w="med" len="med"/>
            </a:ln>
          </p:spPr>
          <p:txBody>
            <a:bodyPr/>
            <a:lstStyle/>
            <a:p>
              <a:endParaRPr lang="en-US"/>
            </a:p>
          </p:txBody>
        </p:sp>
        <p:sp>
          <p:nvSpPr>
            <p:cNvPr id="128005" name="AutoShape 5"/>
            <p:cNvSpPr>
              <a:spLocks noChangeArrowheads="1"/>
            </p:cNvSpPr>
            <p:nvPr/>
          </p:nvSpPr>
          <p:spPr bwMode="auto">
            <a:xfrm>
              <a:off x="5178" y="1682"/>
              <a:ext cx="56" cy="122"/>
            </a:xfrm>
            <a:prstGeom prst="can">
              <a:avLst>
                <a:gd name="adj" fmla="val 54464"/>
              </a:avLst>
            </a:prstGeom>
            <a:gradFill rotWithShape="1">
              <a:gsLst>
                <a:gs pos="0">
                  <a:schemeClr val="tx1"/>
                </a:gs>
                <a:gs pos="50000">
                  <a:schemeClr val="tx1">
                    <a:gamma/>
                    <a:tint val="54510"/>
                    <a:invGamma/>
                  </a:schemeClr>
                </a:gs>
                <a:gs pos="100000">
                  <a:schemeClr val="tx1"/>
                </a:gs>
              </a:gsLst>
              <a:lin ang="0" scaled="1"/>
            </a:gradFill>
            <a:ln w="9525">
              <a:solidFill>
                <a:schemeClr val="tx1"/>
              </a:solidFill>
              <a:round/>
              <a:headEnd/>
              <a:tailEnd/>
            </a:ln>
            <a:effectLst/>
          </p:spPr>
          <p:txBody>
            <a:bodyPr wrap="none" anchor="ctr"/>
            <a:lstStyle/>
            <a:p>
              <a:pPr eaLnBrk="0" hangingPunct="0">
                <a:defRPr/>
              </a:pPr>
              <a:endParaRPr lang="en-US" sz="2400">
                <a:latin typeface="Times New Roman" pitchFamily="18" charset="0"/>
              </a:endParaRPr>
            </a:p>
          </p:txBody>
        </p:sp>
        <p:sp>
          <p:nvSpPr>
            <p:cNvPr id="17595" name="AutoShape 6"/>
            <p:cNvSpPr>
              <a:spLocks noChangeArrowheads="1"/>
            </p:cNvSpPr>
            <p:nvPr/>
          </p:nvSpPr>
          <p:spPr bwMode="auto">
            <a:xfrm>
              <a:off x="5190" y="1630"/>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grpSp>
      <p:grpSp>
        <p:nvGrpSpPr>
          <p:cNvPr id="3" name="Group 7"/>
          <p:cNvGrpSpPr>
            <a:grpSpLocks/>
          </p:cNvGrpSpPr>
          <p:nvPr/>
        </p:nvGrpSpPr>
        <p:grpSpPr bwMode="auto">
          <a:xfrm>
            <a:off x="4265613" y="4589463"/>
            <a:ext cx="374650" cy="1601787"/>
            <a:chOff x="2687" y="2507"/>
            <a:chExt cx="236" cy="1009"/>
          </a:xfrm>
        </p:grpSpPr>
        <p:sp>
          <p:nvSpPr>
            <p:cNvPr id="17589" name="AutoShape 8"/>
            <p:cNvSpPr>
              <a:spLocks noChangeArrowheads="1"/>
            </p:cNvSpPr>
            <p:nvPr/>
          </p:nvSpPr>
          <p:spPr bwMode="auto">
            <a:xfrm>
              <a:off x="2793" y="2507"/>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pic>
          <p:nvPicPr>
            <p:cNvPr id="17590" name="Picture 9" descr="6"/>
            <p:cNvPicPr>
              <a:picLocks noChangeAspect="1" noChangeArrowheads="1"/>
            </p:cNvPicPr>
            <p:nvPr/>
          </p:nvPicPr>
          <p:blipFill>
            <a:blip r:embed="rId5" cstate="screen"/>
            <a:srcRect/>
            <a:stretch>
              <a:fillRect/>
            </a:stretch>
          </p:blipFill>
          <p:spPr bwMode="auto">
            <a:xfrm>
              <a:off x="2687" y="3210"/>
              <a:ext cx="236" cy="306"/>
            </a:xfrm>
            <a:prstGeom prst="rect">
              <a:avLst/>
            </a:prstGeom>
            <a:noFill/>
            <a:ln w="9525">
              <a:noFill/>
              <a:miter lim="800000"/>
              <a:headEnd/>
              <a:tailEnd/>
            </a:ln>
          </p:spPr>
        </p:pic>
        <p:sp>
          <p:nvSpPr>
            <p:cNvPr id="17591" name="Line 10"/>
            <p:cNvSpPr>
              <a:spLocks noChangeShapeType="1"/>
            </p:cNvSpPr>
            <p:nvPr/>
          </p:nvSpPr>
          <p:spPr bwMode="auto">
            <a:xfrm flipH="1">
              <a:off x="2810" y="2587"/>
              <a:ext cx="3" cy="660"/>
            </a:xfrm>
            <a:prstGeom prst="line">
              <a:avLst/>
            </a:prstGeom>
            <a:noFill/>
            <a:ln w="9525">
              <a:solidFill>
                <a:schemeClr val="tx1"/>
              </a:solidFill>
              <a:round/>
              <a:headEnd/>
              <a:tailEnd/>
            </a:ln>
          </p:spPr>
          <p:txBody>
            <a:bodyPr wrap="none" anchor="ctr"/>
            <a:lstStyle/>
            <a:p>
              <a:endParaRPr lang="en-US"/>
            </a:p>
          </p:txBody>
        </p:sp>
      </p:grpSp>
      <p:sp>
        <p:nvSpPr>
          <p:cNvPr id="128011" name="AutoShape 11" descr="Newsprint"/>
          <p:cNvSpPr>
            <a:spLocks noChangeArrowheads="1"/>
          </p:cNvSpPr>
          <p:nvPr/>
        </p:nvSpPr>
        <p:spPr bwMode="auto">
          <a:xfrm>
            <a:off x="4857750" y="3549650"/>
            <a:ext cx="1287463" cy="342900"/>
          </a:xfrm>
          <a:prstGeom prst="parallelogram">
            <a:avLst>
              <a:gd name="adj" fmla="val 100471"/>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12" name="AutoShape 12" descr="Newsprint"/>
          <p:cNvSpPr>
            <a:spLocks noChangeArrowheads="1"/>
          </p:cNvSpPr>
          <p:nvPr/>
        </p:nvSpPr>
        <p:spPr bwMode="auto">
          <a:xfrm>
            <a:off x="5543550" y="2859088"/>
            <a:ext cx="1243013" cy="342900"/>
          </a:xfrm>
          <a:prstGeom prst="parallelogram">
            <a:avLst>
              <a:gd name="adj" fmla="val 94905"/>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algn="ctr"/>
            <a:endParaRPr lang="en-US" sz="2800">
              <a:latin typeface="Times New Roman" pitchFamily="18" charset="0"/>
            </a:endParaRPr>
          </a:p>
        </p:txBody>
      </p:sp>
      <p:sp>
        <p:nvSpPr>
          <p:cNvPr id="128013" name="AutoShape 13" descr="Newsprint"/>
          <p:cNvSpPr>
            <a:spLocks noChangeArrowheads="1"/>
          </p:cNvSpPr>
          <p:nvPr/>
        </p:nvSpPr>
        <p:spPr bwMode="auto">
          <a:xfrm>
            <a:off x="4486275" y="3892550"/>
            <a:ext cx="1287463" cy="342900"/>
          </a:xfrm>
          <a:prstGeom prst="parallelogram">
            <a:avLst>
              <a:gd name="adj" fmla="val 100471"/>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14" name="AutoShape 14" descr="Newsprint"/>
          <p:cNvSpPr>
            <a:spLocks noChangeArrowheads="1"/>
          </p:cNvSpPr>
          <p:nvPr/>
        </p:nvSpPr>
        <p:spPr bwMode="auto">
          <a:xfrm>
            <a:off x="6648450" y="1749425"/>
            <a:ext cx="1243013" cy="342900"/>
          </a:xfrm>
          <a:prstGeom prst="parallelogram">
            <a:avLst>
              <a:gd name="adj" fmla="val 94905"/>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algn="ctr"/>
            <a:endParaRPr lang="en-US" sz="2800">
              <a:latin typeface="Times New Roman" pitchFamily="18" charset="0"/>
            </a:endParaRPr>
          </a:p>
        </p:txBody>
      </p:sp>
      <p:sp>
        <p:nvSpPr>
          <p:cNvPr id="128015" name="AutoShape 15" descr="Newsprint"/>
          <p:cNvSpPr>
            <a:spLocks noChangeArrowheads="1"/>
          </p:cNvSpPr>
          <p:nvPr/>
        </p:nvSpPr>
        <p:spPr bwMode="auto">
          <a:xfrm>
            <a:off x="6305550" y="2106613"/>
            <a:ext cx="1243013" cy="342900"/>
          </a:xfrm>
          <a:prstGeom prst="parallelogram">
            <a:avLst>
              <a:gd name="adj" fmla="val 94905"/>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algn="ctr"/>
            <a:endParaRPr lang="en-US" sz="2800">
              <a:latin typeface="Times New Roman" pitchFamily="18" charset="0"/>
            </a:endParaRPr>
          </a:p>
        </p:txBody>
      </p:sp>
      <p:sp>
        <p:nvSpPr>
          <p:cNvPr id="128016" name="AutoShape 16" descr="Newsprint"/>
          <p:cNvSpPr>
            <a:spLocks noChangeArrowheads="1"/>
          </p:cNvSpPr>
          <p:nvPr/>
        </p:nvSpPr>
        <p:spPr bwMode="auto">
          <a:xfrm>
            <a:off x="5635625" y="1758950"/>
            <a:ext cx="1306513" cy="342900"/>
          </a:xfrm>
          <a:prstGeom prst="parallelogram">
            <a:avLst>
              <a:gd name="adj" fmla="val 106950"/>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17" name="AutoShape 17" descr="Newsprint"/>
          <p:cNvSpPr>
            <a:spLocks noChangeArrowheads="1"/>
          </p:cNvSpPr>
          <p:nvPr/>
        </p:nvSpPr>
        <p:spPr bwMode="auto">
          <a:xfrm>
            <a:off x="4741863" y="1741488"/>
            <a:ext cx="1208087" cy="342900"/>
          </a:xfrm>
          <a:prstGeom prst="parallelogram">
            <a:avLst>
              <a:gd name="adj" fmla="val 105091"/>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18" name="AutoShape 18" descr="Newsprint"/>
          <p:cNvSpPr>
            <a:spLocks noChangeArrowheads="1"/>
          </p:cNvSpPr>
          <p:nvPr/>
        </p:nvSpPr>
        <p:spPr bwMode="auto">
          <a:xfrm>
            <a:off x="5905500" y="2492375"/>
            <a:ext cx="1243013" cy="342900"/>
          </a:xfrm>
          <a:prstGeom prst="parallelogram">
            <a:avLst>
              <a:gd name="adj" fmla="val 94905"/>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algn="ctr"/>
            <a:endParaRPr lang="en-US" sz="2800">
              <a:latin typeface="Times New Roman" pitchFamily="18" charset="0"/>
            </a:endParaRPr>
          </a:p>
        </p:txBody>
      </p:sp>
      <p:grpSp>
        <p:nvGrpSpPr>
          <p:cNvPr id="4" name="Group 19"/>
          <p:cNvGrpSpPr>
            <a:grpSpLocks/>
          </p:cNvGrpSpPr>
          <p:nvPr/>
        </p:nvGrpSpPr>
        <p:grpSpPr bwMode="auto">
          <a:xfrm>
            <a:off x="6354763" y="3884613"/>
            <a:ext cx="466725" cy="549275"/>
            <a:chOff x="4003" y="2063"/>
            <a:chExt cx="294" cy="346"/>
          </a:xfrm>
        </p:grpSpPr>
        <p:pic>
          <p:nvPicPr>
            <p:cNvPr id="17587" name="Picture 20" descr="Wide upward diagonal"/>
            <p:cNvPicPr>
              <a:picLocks noChangeAspect="1" noChangeArrowheads="1"/>
            </p:cNvPicPr>
            <p:nvPr/>
          </p:nvPicPr>
          <p:blipFill>
            <a:blip r:embed="rId7" cstate="screen"/>
            <a:srcRect/>
            <a:stretch>
              <a:fillRect/>
            </a:stretch>
          </p:blipFill>
          <p:spPr bwMode="auto">
            <a:xfrm>
              <a:off x="4003" y="2079"/>
              <a:ext cx="294" cy="330"/>
            </a:xfrm>
            <a:prstGeom prst="rect">
              <a:avLst/>
            </a:prstGeom>
            <a:noFill/>
            <a:ln w="9525" algn="ctr">
              <a:noFill/>
              <a:miter lim="800000"/>
              <a:headEnd/>
              <a:tailEnd/>
            </a:ln>
          </p:spPr>
        </p:pic>
        <p:sp>
          <p:nvSpPr>
            <p:cNvPr id="17588" name="AutoShape 21"/>
            <p:cNvSpPr>
              <a:spLocks noChangeArrowheads="1"/>
            </p:cNvSpPr>
            <p:nvPr/>
          </p:nvSpPr>
          <p:spPr bwMode="auto">
            <a:xfrm>
              <a:off x="4107" y="2063"/>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grpSp>
      <p:sp>
        <p:nvSpPr>
          <p:cNvPr id="128022" name="AutoShape 22"/>
          <p:cNvSpPr>
            <a:spLocks noChangeArrowheads="1"/>
          </p:cNvSpPr>
          <p:nvPr/>
        </p:nvSpPr>
        <p:spPr bwMode="auto">
          <a:xfrm>
            <a:off x="630238" y="609600"/>
            <a:ext cx="3871912" cy="6858000"/>
          </a:xfrm>
          <a:prstGeom prst="cube">
            <a:avLst>
              <a:gd name="adj" fmla="val 93319"/>
            </a:avLst>
          </a:prstGeom>
          <a:solidFill>
            <a:srgbClr val="F8F8F8"/>
          </a:soli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23" name="AutoShape 23" descr="Newsprint"/>
          <p:cNvSpPr>
            <a:spLocks noChangeArrowheads="1"/>
          </p:cNvSpPr>
          <p:nvPr/>
        </p:nvSpPr>
        <p:spPr bwMode="auto">
          <a:xfrm>
            <a:off x="4133850" y="4230688"/>
            <a:ext cx="1287463" cy="342900"/>
          </a:xfrm>
          <a:prstGeom prst="parallelogram">
            <a:avLst>
              <a:gd name="adj" fmla="val 100471"/>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24" name="AutoShape 24" descr="Newsprint"/>
          <p:cNvSpPr>
            <a:spLocks noChangeArrowheads="1"/>
          </p:cNvSpPr>
          <p:nvPr/>
        </p:nvSpPr>
        <p:spPr bwMode="auto">
          <a:xfrm>
            <a:off x="2565400" y="3903663"/>
            <a:ext cx="1208088" cy="342900"/>
          </a:xfrm>
          <a:prstGeom prst="parallelogram">
            <a:avLst>
              <a:gd name="adj" fmla="val 105091"/>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25" name="AutoShape 25" descr="Newsprint"/>
          <p:cNvSpPr>
            <a:spLocks noChangeArrowheads="1"/>
          </p:cNvSpPr>
          <p:nvPr/>
        </p:nvSpPr>
        <p:spPr bwMode="auto">
          <a:xfrm>
            <a:off x="2487613" y="3194050"/>
            <a:ext cx="1103312" cy="342900"/>
          </a:xfrm>
          <a:prstGeom prst="parallelogram">
            <a:avLst>
              <a:gd name="adj" fmla="val 101846"/>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26" name="AutoShape 26" descr="Newsprint"/>
          <p:cNvSpPr>
            <a:spLocks noChangeArrowheads="1"/>
          </p:cNvSpPr>
          <p:nvPr/>
        </p:nvSpPr>
        <p:spPr bwMode="auto">
          <a:xfrm>
            <a:off x="1782763" y="3884613"/>
            <a:ext cx="1103312" cy="342900"/>
          </a:xfrm>
          <a:prstGeom prst="parallelogram">
            <a:avLst>
              <a:gd name="adj" fmla="val 101846"/>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27" name="AutoShape 27" descr="Newsprint"/>
          <p:cNvSpPr>
            <a:spLocks noChangeArrowheads="1"/>
          </p:cNvSpPr>
          <p:nvPr/>
        </p:nvSpPr>
        <p:spPr bwMode="auto">
          <a:xfrm>
            <a:off x="1420813" y="4232275"/>
            <a:ext cx="1103312" cy="342900"/>
          </a:xfrm>
          <a:prstGeom prst="parallelogram">
            <a:avLst>
              <a:gd name="adj" fmla="val 101846"/>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grpSp>
        <p:nvGrpSpPr>
          <p:cNvPr id="5" name="Group 28"/>
          <p:cNvGrpSpPr>
            <a:grpSpLocks/>
          </p:cNvGrpSpPr>
          <p:nvPr/>
        </p:nvGrpSpPr>
        <p:grpSpPr bwMode="auto">
          <a:xfrm>
            <a:off x="5711825" y="4570413"/>
            <a:ext cx="466725" cy="549275"/>
            <a:chOff x="3598" y="2495"/>
            <a:chExt cx="294" cy="346"/>
          </a:xfrm>
        </p:grpSpPr>
        <p:pic>
          <p:nvPicPr>
            <p:cNvPr id="17585" name="Picture 29" descr="Wide upward diagonal"/>
            <p:cNvPicPr>
              <a:picLocks noChangeAspect="1" noChangeArrowheads="1"/>
            </p:cNvPicPr>
            <p:nvPr/>
          </p:nvPicPr>
          <p:blipFill>
            <a:blip r:embed="rId7" cstate="screen"/>
            <a:srcRect/>
            <a:stretch>
              <a:fillRect/>
            </a:stretch>
          </p:blipFill>
          <p:spPr bwMode="auto">
            <a:xfrm>
              <a:off x="3598" y="2511"/>
              <a:ext cx="294" cy="330"/>
            </a:xfrm>
            <a:prstGeom prst="rect">
              <a:avLst/>
            </a:prstGeom>
            <a:noFill/>
            <a:ln w="9525">
              <a:noFill/>
              <a:miter lim="800000"/>
              <a:headEnd/>
              <a:tailEnd/>
            </a:ln>
          </p:spPr>
        </p:pic>
        <p:sp>
          <p:nvSpPr>
            <p:cNvPr id="17586" name="AutoShape 30"/>
            <p:cNvSpPr>
              <a:spLocks noChangeArrowheads="1"/>
            </p:cNvSpPr>
            <p:nvPr/>
          </p:nvSpPr>
          <p:spPr bwMode="auto">
            <a:xfrm>
              <a:off x="3699" y="2495"/>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grpSp>
      <p:sp>
        <p:nvSpPr>
          <p:cNvPr id="128031" name="AutoShape 31"/>
          <p:cNvSpPr>
            <a:spLocks noChangeArrowheads="1"/>
          </p:cNvSpPr>
          <p:nvPr/>
        </p:nvSpPr>
        <p:spPr bwMode="auto">
          <a:xfrm rot="16200000" flipH="1">
            <a:off x="2855119" y="2926557"/>
            <a:ext cx="2555875" cy="446087"/>
          </a:xfrm>
          <a:prstGeom prst="parallelogram">
            <a:avLst>
              <a:gd name="adj" fmla="val 96872"/>
            </a:avLst>
          </a:prstGeom>
          <a:gradFill rotWithShape="1">
            <a:gsLst>
              <a:gs pos="0">
                <a:schemeClr val="tx1"/>
              </a:gs>
              <a:gs pos="50000">
                <a:schemeClr val="bg1"/>
              </a:gs>
              <a:gs pos="100000">
                <a:schemeClr val="tx1"/>
              </a:gs>
            </a:gsLst>
            <a:lin ang="0" scaled="1"/>
          </a:gradFill>
          <a:ln w="9525">
            <a:solidFill>
              <a:schemeClr val="tx1"/>
            </a:solidFill>
            <a:miter lim="800000"/>
            <a:headEnd/>
            <a:tailEnd/>
          </a:ln>
          <a:effectLst/>
        </p:spPr>
        <p:txBody>
          <a:bodyPr wrap="none" anchor="ctr"/>
          <a:lstStyle/>
          <a:p>
            <a:pPr eaLnBrk="0" hangingPunct="0">
              <a:defRPr/>
            </a:pPr>
            <a:endParaRPr lang="en-US" sz="2400">
              <a:latin typeface="Times New Roman" pitchFamily="18" charset="0"/>
            </a:endParaRPr>
          </a:p>
        </p:txBody>
      </p:sp>
      <p:sp>
        <p:nvSpPr>
          <p:cNvPr id="128032" name="AutoShape 32"/>
          <p:cNvSpPr>
            <a:spLocks noChangeArrowheads="1"/>
          </p:cNvSpPr>
          <p:nvPr/>
        </p:nvSpPr>
        <p:spPr bwMode="auto">
          <a:xfrm rot="16200000" flipH="1">
            <a:off x="2682875" y="3087688"/>
            <a:ext cx="2568575" cy="447675"/>
          </a:xfrm>
          <a:prstGeom prst="parallelogram">
            <a:avLst>
              <a:gd name="adj" fmla="val 97008"/>
            </a:avLst>
          </a:prstGeom>
          <a:solidFill>
            <a:schemeClr val="bg1"/>
          </a:soli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33" name="AutoShape 33" descr="Newsprint"/>
          <p:cNvSpPr>
            <a:spLocks noChangeArrowheads="1"/>
          </p:cNvSpPr>
          <p:nvPr/>
        </p:nvSpPr>
        <p:spPr bwMode="auto">
          <a:xfrm>
            <a:off x="2811463" y="2860675"/>
            <a:ext cx="1103312" cy="342900"/>
          </a:xfrm>
          <a:prstGeom prst="parallelogram">
            <a:avLst>
              <a:gd name="adj" fmla="val 101846"/>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34" name="AutoShape 34" descr="Newsprint"/>
          <p:cNvSpPr>
            <a:spLocks noChangeArrowheads="1"/>
          </p:cNvSpPr>
          <p:nvPr/>
        </p:nvSpPr>
        <p:spPr bwMode="auto">
          <a:xfrm>
            <a:off x="3613150" y="2860675"/>
            <a:ext cx="1208088" cy="342900"/>
          </a:xfrm>
          <a:prstGeom prst="parallelogram">
            <a:avLst>
              <a:gd name="adj" fmla="val 105091"/>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35" name="AutoShape 35" descr="Newsprint"/>
          <p:cNvSpPr>
            <a:spLocks noChangeArrowheads="1"/>
          </p:cNvSpPr>
          <p:nvPr/>
        </p:nvSpPr>
        <p:spPr bwMode="auto">
          <a:xfrm>
            <a:off x="3232150" y="3217863"/>
            <a:ext cx="1208088" cy="342900"/>
          </a:xfrm>
          <a:prstGeom prst="parallelogram">
            <a:avLst>
              <a:gd name="adj" fmla="val 105091"/>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36" name="AutoShape 36" descr="Newsprint"/>
          <p:cNvSpPr>
            <a:spLocks noChangeArrowheads="1"/>
          </p:cNvSpPr>
          <p:nvPr/>
        </p:nvSpPr>
        <p:spPr bwMode="auto">
          <a:xfrm>
            <a:off x="3125788" y="4235450"/>
            <a:ext cx="1306512" cy="342900"/>
          </a:xfrm>
          <a:prstGeom prst="parallelogram">
            <a:avLst>
              <a:gd name="adj" fmla="val 106950"/>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grpSp>
        <p:nvGrpSpPr>
          <p:cNvPr id="6" name="Group 37"/>
          <p:cNvGrpSpPr>
            <a:grpSpLocks/>
          </p:cNvGrpSpPr>
          <p:nvPr/>
        </p:nvGrpSpPr>
        <p:grpSpPr bwMode="auto">
          <a:xfrm>
            <a:off x="1905000" y="4551363"/>
            <a:ext cx="2259013" cy="887412"/>
            <a:chOff x="1200" y="2483"/>
            <a:chExt cx="1423" cy="559"/>
          </a:xfrm>
        </p:grpSpPr>
        <p:sp>
          <p:nvSpPr>
            <p:cNvPr id="128038" name="AutoShape 38"/>
            <p:cNvSpPr>
              <a:spLocks noChangeArrowheads="1"/>
            </p:cNvSpPr>
            <p:nvPr/>
          </p:nvSpPr>
          <p:spPr bwMode="auto">
            <a:xfrm>
              <a:off x="1200" y="2799"/>
              <a:ext cx="1423" cy="243"/>
            </a:xfrm>
            <a:prstGeom prst="cube">
              <a:avLst>
                <a:gd name="adj" fmla="val 62806"/>
              </a:avLst>
            </a:prstGeom>
            <a:gradFill rotWithShape="1">
              <a:gsLst>
                <a:gs pos="0">
                  <a:srgbClr val="FFFF00"/>
                </a:gs>
                <a:gs pos="50000">
                  <a:schemeClr val="bg1"/>
                </a:gs>
                <a:gs pos="100000">
                  <a:srgbClr val="FFFF00"/>
                </a:gs>
              </a:gsLst>
              <a:lin ang="5400000" scaled="1"/>
            </a:gradFill>
            <a:ln w="9525">
              <a:solidFill>
                <a:schemeClr val="tx1"/>
              </a:solidFill>
              <a:miter lim="800000"/>
              <a:headEnd/>
              <a:tailEnd/>
            </a:ln>
            <a:effectLst/>
          </p:spPr>
          <p:txBody>
            <a:bodyPr wrap="none" anchor="ctr"/>
            <a:lstStyle/>
            <a:p>
              <a:pPr eaLnBrk="0" hangingPunct="0">
                <a:defRPr/>
              </a:pPr>
              <a:endParaRPr lang="en-US" sz="2400">
                <a:latin typeface="Times New Roman" pitchFamily="18" charset="0"/>
              </a:endParaRPr>
            </a:p>
          </p:txBody>
        </p:sp>
        <p:sp>
          <p:nvSpPr>
            <p:cNvPr id="17577" name="AutoShape 39"/>
            <p:cNvSpPr>
              <a:spLocks noChangeArrowheads="1"/>
            </p:cNvSpPr>
            <p:nvPr/>
          </p:nvSpPr>
          <p:spPr bwMode="auto">
            <a:xfrm>
              <a:off x="2202" y="2503"/>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78" name="Line 40"/>
            <p:cNvSpPr>
              <a:spLocks noChangeShapeType="1"/>
            </p:cNvSpPr>
            <p:nvPr/>
          </p:nvSpPr>
          <p:spPr bwMode="auto">
            <a:xfrm>
              <a:off x="1428" y="2832"/>
              <a:ext cx="1086" cy="0"/>
            </a:xfrm>
            <a:prstGeom prst="line">
              <a:avLst/>
            </a:prstGeom>
            <a:noFill/>
            <a:ln w="57150">
              <a:solidFill>
                <a:schemeClr val="bg1"/>
              </a:solidFill>
              <a:round/>
              <a:headEnd/>
              <a:tailEnd/>
            </a:ln>
          </p:spPr>
          <p:txBody>
            <a:bodyPr wrap="none" anchor="ctr"/>
            <a:lstStyle/>
            <a:p>
              <a:endParaRPr lang="en-US"/>
            </a:p>
          </p:txBody>
        </p:sp>
        <p:sp>
          <p:nvSpPr>
            <p:cNvPr id="17579" name="Line 41"/>
            <p:cNvSpPr>
              <a:spLocks noChangeShapeType="1"/>
            </p:cNvSpPr>
            <p:nvPr/>
          </p:nvSpPr>
          <p:spPr bwMode="auto">
            <a:xfrm>
              <a:off x="1332" y="2910"/>
              <a:ext cx="1086" cy="0"/>
            </a:xfrm>
            <a:prstGeom prst="line">
              <a:avLst/>
            </a:prstGeom>
            <a:noFill/>
            <a:ln w="57150">
              <a:solidFill>
                <a:schemeClr val="bg1"/>
              </a:solidFill>
              <a:round/>
              <a:headEnd/>
              <a:tailEnd/>
            </a:ln>
          </p:spPr>
          <p:txBody>
            <a:bodyPr wrap="none" anchor="ctr"/>
            <a:lstStyle/>
            <a:p>
              <a:endParaRPr lang="en-US"/>
            </a:p>
          </p:txBody>
        </p:sp>
        <p:sp>
          <p:nvSpPr>
            <p:cNvPr id="17580" name="Line 42"/>
            <p:cNvSpPr>
              <a:spLocks noChangeShapeType="1"/>
            </p:cNvSpPr>
            <p:nvPr/>
          </p:nvSpPr>
          <p:spPr bwMode="auto">
            <a:xfrm>
              <a:off x="1577" y="2483"/>
              <a:ext cx="1" cy="384"/>
            </a:xfrm>
            <a:prstGeom prst="line">
              <a:avLst/>
            </a:prstGeom>
            <a:noFill/>
            <a:ln w="12700">
              <a:solidFill>
                <a:schemeClr val="tx1"/>
              </a:solidFill>
              <a:round/>
              <a:headEnd/>
              <a:tailEnd/>
            </a:ln>
          </p:spPr>
          <p:txBody>
            <a:bodyPr wrap="none" anchor="ctr"/>
            <a:lstStyle/>
            <a:p>
              <a:endParaRPr lang="en-US"/>
            </a:p>
          </p:txBody>
        </p:sp>
        <p:sp>
          <p:nvSpPr>
            <p:cNvPr id="17581" name="AutoShape 43"/>
            <p:cNvSpPr>
              <a:spLocks noChangeArrowheads="1"/>
            </p:cNvSpPr>
            <p:nvPr/>
          </p:nvSpPr>
          <p:spPr bwMode="auto">
            <a:xfrm>
              <a:off x="1556" y="2495"/>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82" name="AutoShape 44" descr="Wide upward diagonal"/>
            <p:cNvSpPr>
              <a:spLocks noChangeArrowheads="1"/>
            </p:cNvSpPr>
            <p:nvPr/>
          </p:nvSpPr>
          <p:spPr bwMode="auto">
            <a:xfrm>
              <a:off x="1697" y="2834"/>
              <a:ext cx="409" cy="70"/>
            </a:xfrm>
            <a:prstGeom prst="cube">
              <a:avLst>
                <a:gd name="adj" fmla="val 50000"/>
              </a:avLst>
            </a:prstGeom>
            <a:pattFill prst="wdUpDiag">
              <a:fgClr>
                <a:srgbClr val="FF9900"/>
              </a:fgClr>
              <a:bgClr>
                <a:srgbClr val="FFFF00"/>
              </a:bgClr>
            </a:patt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83" name="Line 45"/>
            <p:cNvSpPr>
              <a:spLocks noChangeShapeType="1"/>
            </p:cNvSpPr>
            <p:nvPr/>
          </p:nvSpPr>
          <p:spPr bwMode="auto">
            <a:xfrm flipV="1">
              <a:off x="1949" y="2753"/>
              <a:ext cx="1" cy="87"/>
            </a:xfrm>
            <a:prstGeom prst="line">
              <a:avLst/>
            </a:prstGeom>
            <a:noFill/>
            <a:ln w="9525">
              <a:solidFill>
                <a:schemeClr val="tx1"/>
              </a:solidFill>
              <a:round/>
              <a:headEnd/>
              <a:tailEnd type="oval" w="med" len="med"/>
            </a:ln>
          </p:spPr>
          <p:txBody>
            <a:bodyPr/>
            <a:lstStyle/>
            <a:p>
              <a:endParaRPr lang="en-US"/>
            </a:p>
          </p:txBody>
        </p:sp>
        <p:sp>
          <p:nvSpPr>
            <p:cNvPr id="17584" name="Line 46"/>
            <p:cNvSpPr>
              <a:spLocks noChangeShapeType="1"/>
            </p:cNvSpPr>
            <p:nvPr/>
          </p:nvSpPr>
          <p:spPr bwMode="auto">
            <a:xfrm flipH="1">
              <a:off x="2223" y="2579"/>
              <a:ext cx="0" cy="283"/>
            </a:xfrm>
            <a:prstGeom prst="line">
              <a:avLst/>
            </a:prstGeom>
            <a:noFill/>
            <a:ln w="12700">
              <a:solidFill>
                <a:schemeClr val="tx1"/>
              </a:solidFill>
              <a:round/>
              <a:headEnd/>
              <a:tailEnd/>
            </a:ln>
          </p:spPr>
          <p:txBody>
            <a:bodyPr wrap="none" anchor="ctr"/>
            <a:lstStyle/>
            <a:p>
              <a:endParaRPr lang="en-US"/>
            </a:p>
          </p:txBody>
        </p:sp>
      </p:grpSp>
      <p:sp>
        <p:nvSpPr>
          <p:cNvPr id="128047" name="AutoShape 47" descr="Newsprint"/>
          <p:cNvSpPr>
            <a:spLocks noChangeArrowheads="1"/>
          </p:cNvSpPr>
          <p:nvPr/>
        </p:nvSpPr>
        <p:spPr bwMode="auto">
          <a:xfrm>
            <a:off x="2913063" y="3556000"/>
            <a:ext cx="1208087" cy="342900"/>
          </a:xfrm>
          <a:prstGeom prst="parallelogram">
            <a:avLst>
              <a:gd name="adj" fmla="val 105091"/>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48" name="AutoShape 48" descr="Newsprint"/>
          <p:cNvSpPr>
            <a:spLocks noChangeArrowheads="1"/>
          </p:cNvSpPr>
          <p:nvPr/>
        </p:nvSpPr>
        <p:spPr bwMode="auto">
          <a:xfrm>
            <a:off x="3516313" y="3863975"/>
            <a:ext cx="1306512" cy="342900"/>
          </a:xfrm>
          <a:prstGeom prst="parallelogram">
            <a:avLst>
              <a:gd name="adj" fmla="val 106950"/>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49" name="AutoShape 49" descr="Newsprint"/>
          <p:cNvSpPr>
            <a:spLocks noChangeArrowheads="1"/>
          </p:cNvSpPr>
          <p:nvPr/>
        </p:nvSpPr>
        <p:spPr bwMode="auto">
          <a:xfrm>
            <a:off x="3925888" y="1741488"/>
            <a:ext cx="1103312" cy="342900"/>
          </a:xfrm>
          <a:prstGeom prst="parallelogram">
            <a:avLst>
              <a:gd name="adj" fmla="val 101846"/>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50" name="Line 50"/>
          <p:cNvSpPr>
            <a:spLocks noChangeShapeType="1"/>
          </p:cNvSpPr>
          <p:nvPr/>
        </p:nvSpPr>
        <p:spPr bwMode="auto">
          <a:xfrm>
            <a:off x="3854450" y="2122488"/>
            <a:ext cx="4840288" cy="0"/>
          </a:xfrm>
          <a:prstGeom prst="line">
            <a:avLst/>
          </a:prstGeom>
          <a:noFill/>
          <a:ln w="76200" cmpd="tri">
            <a:solidFill>
              <a:schemeClr val="tx1"/>
            </a:solidFill>
            <a:round/>
            <a:headEnd/>
            <a:tailEnd/>
          </a:ln>
        </p:spPr>
        <p:txBody>
          <a:bodyPr/>
          <a:lstStyle/>
          <a:p>
            <a:endParaRPr lang="en-US"/>
          </a:p>
        </p:txBody>
      </p:sp>
      <p:grpSp>
        <p:nvGrpSpPr>
          <p:cNvPr id="7" name="Group 51"/>
          <p:cNvGrpSpPr>
            <a:grpSpLocks/>
          </p:cNvGrpSpPr>
          <p:nvPr/>
        </p:nvGrpSpPr>
        <p:grpSpPr bwMode="auto">
          <a:xfrm>
            <a:off x="3559175" y="2108200"/>
            <a:ext cx="1103313" cy="342900"/>
            <a:chOff x="2242" y="944"/>
            <a:chExt cx="695" cy="216"/>
          </a:xfrm>
        </p:grpSpPr>
        <p:sp>
          <p:nvSpPr>
            <p:cNvPr id="17571" name="AutoShape 52" descr="Newsprint"/>
            <p:cNvSpPr>
              <a:spLocks noChangeArrowheads="1"/>
            </p:cNvSpPr>
            <p:nvPr/>
          </p:nvSpPr>
          <p:spPr bwMode="auto">
            <a:xfrm>
              <a:off x="2242" y="944"/>
              <a:ext cx="695" cy="216"/>
            </a:xfrm>
            <a:prstGeom prst="parallelogram">
              <a:avLst>
                <a:gd name="adj" fmla="val 101846"/>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grpSp>
          <p:nvGrpSpPr>
            <p:cNvPr id="8" name="Group 53"/>
            <p:cNvGrpSpPr>
              <a:grpSpLocks/>
            </p:cNvGrpSpPr>
            <p:nvPr/>
          </p:nvGrpSpPr>
          <p:grpSpPr bwMode="auto">
            <a:xfrm>
              <a:off x="2510" y="989"/>
              <a:ext cx="218" cy="163"/>
              <a:chOff x="2510" y="989"/>
              <a:chExt cx="218" cy="163"/>
            </a:xfrm>
          </p:grpSpPr>
          <p:sp>
            <p:nvSpPr>
              <p:cNvPr id="17573" name="AutoShape 54" descr="Wide upward diagonal"/>
              <p:cNvSpPr>
                <a:spLocks noChangeArrowheads="1"/>
              </p:cNvSpPr>
              <p:nvPr/>
            </p:nvSpPr>
            <p:spPr bwMode="auto">
              <a:xfrm>
                <a:off x="2510" y="1016"/>
                <a:ext cx="218" cy="130"/>
              </a:xfrm>
              <a:prstGeom prst="cube">
                <a:avLst>
                  <a:gd name="adj" fmla="val 62500"/>
                </a:avLst>
              </a:prstGeom>
              <a:pattFill prst="wdUpDiag">
                <a:fgClr>
                  <a:srgbClr val="FF9900"/>
                </a:fgClr>
                <a:bgClr>
                  <a:srgbClr val="FFFF00"/>
                </a:bgClr>
              </a:patt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74" name="AutoShape 55"/>
              <p:cNvSpPr>
                <a:spLocks noChangeArrowheads="1"/>
              </p:cNvSpPr>
              <p:nvPr/>
            </p:nvSpPr>
            <p:spPr bwMode="auto">
              <a:xfrm>
                <a:off x="2535" y="1098"/>
                <a:ext cx="87" cy="54"/>
              </a:xfrm>
              <a:prstGeom prst="cube">
                <a:avLst>
                  <a:gd name="adj" fmla="val 21875"/>
                </a:avLst>
              </a:prstGeom>
              <a:solidFill>
                <a:srgbClr val="FF9900"/>
              </a:soli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75" name="Line 56"/>
              <p:cNvSpPr>
                <a:spLocks noChangeShapeType="1"/>
              </p:cNvSpPr>
              <p:nvPr/>
            </p:nvSpPr>
            <p:spPr bwMode="auto">
              <a:xfrm flipV="1">
                <a:off x="2597" y="989"/>
                <a:ext cx="0" cy="86"/>
              </a:xfrm>
              <a:prstGeom prst="line">
                <a:avLst/>
              </a:prstGeom>
              <a:noFill/>
              <a:ln w="9525">
                <a:solidFill>
                  <a:schemeClr val="tx1"/>
                </a:solidFill>
                <a:round/>
                <a:headEnd/>
                <a:tailEnd type="oval" w="med" len="med"/>
              </a:ln>
            </p:spPr>
            <p:txBody>
              <a:bodyPr/>
              <a:lstStyle/>
              <a:p>
                <a:endParaRPr lang="en-US"/>
              </a:p>
            </p:txBody>
          </p:sp>
        </p:grpSp>
      </p:grpSp>
      <p:sp>
        <p:nvSpPr>
          <p:cNvPr id="128057" name="AutoShape 57" descr="Newsprint"/>
          <p:cNvSpPr>
            <a:spLocks noChangeArrowheads="1"/>
          </p:cNvSpPr>
          <p:nvPr/>
        </p:nvSpPr>
        <p:spPr bwMode="auto">
          <a:xfrm>
            <a:off x="4365625" y="2103438"/>
            <a:ext cx="1208088" cy="342900"/>
          </a:xfrm>
          <a:prstGeom prst="parallelogram">
            <a:avLst>
              <a:gd name="adj" fmla="val 105091"/>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58" name="AutoShape 58" descr="Newsprint"/>
          <p:cNvSpPr>
            <a:spLocks noChangeArrowheads="1"/>
          </p:cNvSpPr>
          <p:nvPr/>
        </p:nvSpPr>
        <p:spPr bwMode="auto">
          <a:xfrm>
            <a:off x="3984625" y="2484438"/>
            <a:ext cx="1208088" cy="342900"/>
          </a:xfrm>
          <a:prstGeom prst="parallelogram">
            <a:avLst>
              <a:gd name="adj" fmla="val 105091"/>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59" name="AutoShape 59" descr="Newsprint"/>
          <p:cNvSpPr>
            <a:spLocks noChangeArrowheads="1"/>
          </p:cNvSpPr>
          <p:nvPr/>
        </p:nvSpPr>
        <p:spPr bwMode="auto">
          <a:xfrm>
            <a:off x="3168650" y="2484438"/>
            <a:ext cx="1103313" cy="342900"/>
          </a:xfrm>
          <a:prstGeom prst="parallelogram">
            <a:avLst>
              <a:gd name="adj" fmla="val 101846"/>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60" name="AutoShape 60" descr="Newsprint"/>
          <p:cNvSpPr>
            <a:spLocks noChangeArrowheads="1"/>
          </p:cNvSpPr>
          <p:nvPr/>
        </p:nvSpPr>
        <p:spPr bwMode="auto">
          <a:xfrm>
            <a:off x="5195888" y="3216275"/>
            <a:ext cx="1243012" cy="342900"/>
          </a:xfrm>
          <a:prstGeom prst="parallelogram">
            <a:avLst>
              <a:gd name="adj" fmla="val 94904"/>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algn="ctr"/>
            <a:endParaRPr lang="en-US" sz="2800">
              <a:latin typeface="Times New Roman" pitchFamily="18" charset="0"/>
            </a:endParaRPr>
          </a:p>
        </p:txBody>
      </p:sp>
      <p:sp>
        <p:nvSpPr>
          <p:cNvPr id="128061" name="AutoShape 61" descr="Newsprint"/>
          <p:cNvSpPr>
            <a:spLocks noChangeArrowheads="1"/>
          </p:cNvSpPr>
          <p:nvPr/>
        </p:nvSpPr>
        <p:spPr bwMode="auto">
          <a:xfrm>
            <a:off x="4906963" y="2487613"/>
            <a:ext cx="1306512" cy="342900"/>
          </a:xfrm>
          <a:prstGeom prst="parallelogram">
            <a:avLst>
              <a:gd name="adj" fmla="val 106950"/>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62" name="AutoShape 62" descr="Newsprint"/>
          <p:cNvSpPr>
            <a:spLocks noChangeArrowheads="1"/>
          </p:cNvSpPr>
          <p:nvPr/>
        </p:nvSpPr>
        <p:spPr bwMode="auto">
          <a:xfrm>
            <a:off x="4502150" y="2873375"/>
            <a:ext cx="1306513" cy="342900"/>
          </a:xfrm>
          <a:prstGeom prst="parallelogram">
            <a:avLst>
              <a:gd name="adj" fmla="val 106950"/>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63" name="Line 63"/>
          <p:cNvSpPr>
            <a:spLocks noChangeShapeType="1"/>
          </p:cNvSpPr>
          <p:nvPr/>
        </p:nvSpPr>
        <p:spPr bwMode="auto">
          <a:xfrm flipH="1">
            <a:off x="3430588" y="1966913"/>
            <a:ext cx="3319462" cy="3292475"/>
          </a:xfrm>
          <a:prstGeom prst="line">
            <a:avLst/>
          </a:prstGeom>
          <a:noFill/>
          <a:ln w="76200" cmpd="tri">
            <a:solidFill>
              <a:schemeClr val="tx1"/>
            </a:solidFill>
            <a:round/>
            <a:headEnd/>
            <a:tailEnd/>
          </a:ln>
        </p:spPr>
        <p:txBody>
          <a:bodyPr/>
          <a:lstStyle/>
          <a:p>
            <a:endParaRPr lang="en-US"/>
          </a:p>
        </p:txBody>
      </p:sp>
      <p:sp>
        <p:nvSpPr>
          <p:cNvPr id="128064" name="Line 64"/>
          <p:cNvSpPr>
            <a:spLocks noChangeShapeType="1"/>
          </p:cNvSpPr>
          <p:nvPr/>
        </p:nvSpPr>
        <p:spPr bwMode="auto">
          <a:xfrm flipH="1">
            <a:off x="1611313" y="1885950"/>
            <a:ext cx="3319462" cy="3290888"/>
          </a:xfrm>
          <a:prstGeom prst="line">
            <a:avLst/>
          </a:prstGeom>
          <a:noFill/>
          <a:ln w="76200" cmpd="tri">
            <a:solidFill>
              <a:schemeClr val="tx1"/>
            </a:solidFill>
            <a:round/>
            <a:headEnd/>
            <a:tailEnd/>
          </a:ln>
        </p:spPr>
        <p:txBody>
          <a:bodyPr/>
          <a:lstStyle/>
          <a:p>
            <a:endParaRPr lang="en-US"/>
          </a:p>
        </p:txBody>
      </p:sp>
      <p:sp>
        <p:nvSpPr>
          <p:cNvPr id="128065" name="AutoShape 65" descr="Newsprint"/>
          <p:cNvSpPr>
            <a:spLocks noChangeArrowheads="1"/>
          </p:cNvSpPr>
          <p:nvPr/>
        </p:nvSpPr>
        <p:spPr bwMode="auto">
          <a:xfrm>
            <a:off x="4178300" y="3211513"/>
            <a:ext cx="1306513" cy="342900"/>
          </a:xfrm>
          <a:prstGeom prst="parallelogram">
            <a:avLst>
              <a:gd name="adj" fmla="val 106950"/>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66" name="Line 66"/>
          <p:cNvSpPr>
            <a:spLocks noChangeShapeType="1"/>
          </p:cNvSpPr>
          <p:nvPr/>
        </p:nvSpPr>
        <p:spPr bwMode="auto">
          <a:xfrm flipH="1">
            <a:off x="4433888" y="1966913"/>
            <a:ext cx="3319462" cy="3292475"/>
          </a:xfrm>
          <a:prstGeom prst="line">
            <a:avLst/>
          </a:prstGeom>
          <a:noFill/>
          <a:ln w="76200" cmpd="tri">
            <a:solidFill>
              <a:schemeClr val="tx1"/>
            </a:solidFill>
            <a:round/>
            <a:headEnd/>
            <a:tailEnd/>
          </a:ln>
        </p:spPr>
        <p:txBody>
          <a:bodyPr/>
          <a:lstStyle/>
          <a:p>
            <a:endParaRPr lang="en-US"/>
          </a:p>
        </p:txBody>
      </p:sp>
      <p:sp>
        <p:nvSpPr>
          <p:cNvPr id="128067" name="Line 67"/>
          <p:cNvSpPr>
            <a:spLocks noChangeShapeType="1"/>
          </p:cNvSpPr>
          <p:nvPr/>
        </p:nvSpPr>
        <p:spPr bwMode="auto">
          <a:xfrm flipV="1">
            <a:off x="1736725" y="4238625"/>
            <a:ext cx="4719638" cy="6350"/>
          </a:xfrm>
          <a:prstGeom prst="line">
            <a:avLst/>
          </a:prstGeom>
          <a:noFill/>
          <a:ln w="76200" cmpd="tri">
            <a:solidFill>
              <a:schemeClr val="tx1"/>
            </a:solidFill>
            <a:round/>
            <a:headEnd/>
            <a:tailEnd/>
          </a:ln>
        </p:spPr>
        <p:txBody>
          <a:bodyPr/>
          <a:lstStyle/>
          <a:p>
            <a:endParaRPr lang="en-US"/>
          </a:p>
        </p:txBody>
      </p:sp>
      <p:grpSp>
        <p:nvGrpSpPr>
          <p:cNvPr id="9" name="Group 68"/>
          <p:cNvGrpSpPr>
            <a:grpSpLocks/>
          </p:cNvGrpSpPr>
          <p:nvPr/>
        </p:nvGrpSpPr>
        <p:grpSpPr bwMode="auto">
          <a:xfrm>
            <a:off x="4914900" y="4594225"/>
            <a:ext cx="320675" cy="1857375"/>
            <a:chOff x="3096" y="2510"/>
            <a:chExt cx="202" cy="1170"/>
          </a:xfrm>
        </p:grpSpPr>
        <p:pic>
          <p:nvPicPr>
            <p:cNvPr id="17568" name="Picture 69"/>
            <p:cNvPicPr>
              <a:picLocks noChangeAspect="1" noChangeArrowheads="1"/>
            </p:cNvPicPr>
            <p:nvPr/>
          </p:nvPicPr>
          <p:blipFill>
            <a:blip r:embed="rId8" cstate="screen"/>
            <a:srcRect/>
            <a:stretch>
              <a:fillRect/>
            </a:stretch>
          </p:blipFill>
          <p:spPr bwMode="auto">
            <a:xfrm>
              <a:off x="3096" y="3163"/>
              <a:ext cx="202" cy="517"/>
            </a:xfrm>
            <a:prstGeom prst="rect">
              <a:avLst/>
            </a:prstGeom>
            <a:solidFill>
              <a:srgbClr val="FFFFFF"/>
            </a:solidFill>
            <a:ln w="9525">
              <a:noFill/>
              <a:miter lim="800000"/>
              <a:headEnd/>
              <a:tailEnd/>
            </a:ln>
          </p:spPr>
        </p:pic>
        <p:sp>
          <p:nvSpPr>
            <p:cNvPr id="17569" name="Line 70"/>
            <p:cNvSpPr>
              <a:spLocks noChangeShapeType="1"/>
            </p:cNvSpPr>
            <p:nvPr/>
          </p:nvSpPr>
          <p:spPr bwMode="auto">
            <a:xfrm>
              <a:off x="3194" y="2590"/>
              <a:ext cx="0" cy="627"/>
            </a:xfrm>
            <a:prstGeom prst="line">
              <a:avLst/>
            </a:prstGeom>
            <a:noFill/>
            <a:ln w="9525">
              <a:solidFill>
                <a:schemeClr val="tx1"/>
              </a:solidFill>
              <a:round/>
              <a:headEnd/>
              <a:tailEnd/>
            </a:ln>
          </p:spPr>
          <p:txBody>
            <a:bodyPr wrap="none" anchor="ctr"/>
            <a:lstStyle/>
            <a:p>
              <a:endParaRPr lang="en-US"/>
            </a:p>
          </p:txBody>
        </p:sp>
        <p:sp>
          <p:nvSpPr>
            <p:cNvPr id="17570" name="AutoShape 71"/>
            <p:cNvSpPr>
              <a:spLocks noChangeArrowheads="1"/>
            </p:cNvSpPr>
            <p:nvPr/>
          </p:nvSpPr>
          <p:spPr bwMode="auto">
            <a:xfrm>
              <a:off x="3174" y="2510"/>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grpSp>
      <p:sp>
        <p:nvSpPr>
          <p:cNvPr id="128072" name="Line 72"/>
          <p:cNvSpPr>
            <a:spLocks noChangeShapeType="1"/>
          </p:cNvSpPr>
          <p:nvPr/>
        </p:nvSpPr>
        <p:spPr bwMode="auto">
          <a:xfrm flipH="1">
            <a:off x="2497138" y="1912938"/>
            <a:ext cx="3319462" cy="3290887"/>
          </a:xfrm>
          <a:prstGeom prst="line">
            <a:avLst/>
          </a:prstGeom>
          <a:noFill/>
          <a:ln w="76200" cmpd="tri">
            <a:solidFill>
              <a:schemeClr val="tx1"/>
            </a:solidFill>
            <a:round/>
            <a:headEnd/>
            <a:tailEnd/>
          </a:ln>
        </p:spPr>
        <p:txBody>
          <a:bodyPr/>
          <a:lstStyle/>
          <a:p>
            <a:endParaRPr lang="en-US"/>
          </a:p>
        </p:txBody>
      </p:sp>
      <p:sp>
        <p:nvSpPr>
          <p:cNvPr id="128073" name="Line 73"/>
          <p:cNvSpPr>
            <a:spLocks noChangeShapeType="1"/>
          </p:cNvSpPr>
          <p:nvPr/>
        </p:nvSpPr>
        <p:spPr bwMode="auto">
          <a:xfrm>
            <a:off x="2082800" y="3902075"/>
            <a:ext cx="4840288" cy="0"/>
          </a:xfrm>
          <a:prstGeom prst="line">
            <a:avLst/>
          </a:prstGeom>
          <a:noFill/>
          <a:ln w="76200" cmpd="tri">
            <a:pattFill prst="wdUpDiag">
              <a:fgClr>
                <a:srgbClr val="FF9900"/>
              </a:fgClr>
              <a:bgClr>
                <a:srgbClr val="F2EC00"/>
              </a:bgClr>
            </a:pattFill>
            <a:round/>
            <a:headEnd/>
            <a:tailEnd/>
          </a:ln>
        </p:spPr>
        <p:txBody>
          <a:bodyPr/>
          <a:lstStyle/>
          <a:p>
            <a:endParaRPr lang="en-US"/>
          </a:p>
        </p:txBody>
      </p:sp>
      <p:sp>
        <p:nvSpPr>
          <p:cNvPr id="128074" name="Line 74"/>
          <p:cNvSpPr>
            <a:spLocks noChangeShapeType="1"/>
          </p:cNvSpPr>
          <p:nvPr/>
        </p:nvSpPr>
        <p:spPr bwMode="auto">
          <a:xfrm flipH="1">
            <a:off x="906463" y="1774825"/>
            <a:ext cx="3319462" cy="3292475"/>
          </a:xfrm>
          <a:prstGeom prst="line">
            <a:avLst/>
          </a:prstGeom>
          <a:noFill/>
          <a:ln w="76200" cmpd="tri">
            <a:solidFill>
              <a:schemeClr val="tx1"/>
            </a:solidFill>
            <a:round/>
            <a:headEnd/>
            <a:tailEnd/>
          </a:ln>
        </p:spPr>
        <p:txBody>
          <a:bodyPr/>
          <a:lstStyle/>
          <a:p>
            <a:endParaRPr lang="en-US"/>
          </a:p>
        </p:txBody>
      </p:sp>
      <p:sp>
        <p:nvSpPr>
          <p:cNvPr id="128075" name="AutoShape 75" descr="Newsprint"/>
          <p:cNvSpPr>
            <a:spLocks noChangeArrowheads="1"/>
          </p:cNvSpPr>
          <p:nvPr/>
        </p:nvSpPr>
        <p:spPr bwMode="auto">
          <a:xfrm>
            <a:off x="2149475" y="3536950"/>
            <a:ext cx="1103313" cy="342900"/>
          </a:xfrm>
          <a:prstGeom prst="parallelogram">
            <a:avLst>
              <a:gd name="adj" fmla="val 101846"/>
            </a:avLst>
          </a:prstGeom>
          <a:blipFill dpi="0" rotWithShape="0">
            <a:blip r:embed="rId6" cstate="screen"/>
            <a:srcRect/>
            <a:tile tx="0" ty="0" sx="100000" sy="100000" flip="none" algn="tl"/>
          </a:blip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076" name="Line 76"/>
          <p:cNvSpPr>
            <a:spLocks noChangeShapeType="1"/>
          </p:cNvSpPr>
          <p:nvPr/>
        </p:nvSpPr>
        <p:spPr bwMode="auto">
          <a:xfrm>
            <a:off x="2428875" y="3559175"/>
            <a:ext cx="4840288" cy="0"/>
          </a:xfrm>
          <a:prstGeom prst="line">
            <a:avLst/>
          </a:prstGeom>
          <a:noFill/>
          <a:ln w="76200" cmpd="tri">
            <a:solidFill>
              <a:schemeClr val="tx1"/>
            </a:solidFill>
            <a:round/>
            <a:headEnd/>
            <a:tailEnd/>
          </a:ln>
        </p:spPr>
        <p:txBody>
          <a:bodyPr/>
          <a:lstStyle/>
          <a:p>
            <a:endParaRPr lang="en-US"/>
          </a:p>
        </p:txBody>
      </p:sp>
      <p:sp>
        <p:nvSpPr>
          <p:cNvPr id="128077" name="Line 77"/>
          <p:cNvSpPr>
            <a:spLocks noChangeShapeType="1"/>
          </p:cNvSpPr>
          <p:nvPr/>
        </p:nvSpPr>
        <p:spPr bwMode="auto">
          <a:xfrm>
            <a:off x="3119438" y="2873375"/>
            <a:ext cx="4840287" cy="0"/>
          </a:xfrm>
          <a:prstGeom prst="line">
            <a:avLst/>
          </a:prstGeom>
          <a:noFill/>
          <a:ln w="76200" cmpd="tri">
            <a:solidFill>
              <a:schemeClr val="tx1"/>
            </a:solidFill>
            <a:round/>
            <a:headEnd/>
            <a:tailEnd/>
          </a:ln>
        </p:spPr>
        <p:txBody>
          <a:bodyPr/>
          <a:lstStyle/>
          <a:p>
            <a:endParaRPr lang="en-US"/>
          </a:p>
        </p:txBody>
      </p:sp>
      <p:sp>
        <p:nvSpPr>
          <p:cNvPr id="128078" name="Line 78"/>
          <p:cNvSpPr>
            <a:spLocks noChangeShapeType="1"/>
          </p:cNvSpPr>
          <p:nvPr/>
        </p:nvSpPr>
        <p:spPr bwMode="auto">
          <a:xfrm>
            <a:off x="2774950" y="3216275"/>
            <a:ext cx="4840288" cy="0"/>
          </a:xfrm>
          <a:prstGeom prst="line">
            <a:avLst/>
          </a:prstGeom>
          <a:noFill/>
          <a:ln w="76200" cmpd="tri">
            <a:pattFill prst="wdUpDiag">
              <a:fgClr>
                <a:srgbClr val="FF9900"/>
              </a:fgClr>
              <a:bgClr>
                <a:srgbClr val="F2EC00"/>
              </a:bgClr>
            </a:pattFill>
            <a:round/>
            <a:headEnd/>
            <a:tailEnd/>
          </a:ln>
        </p:spPr>
        <p:txBody>
          <a:bodyPr/>
          <a:lstStyle/>
          <a:p>
            <a:endParaRPr lang="en-US"/>
          </a:p>
        </p:txBody>
      </p:sp>
      <p:sp>
        <p:nvSpPr>
          <p:cNvPr id="128079" name="Line 79"/>
          <p:cNvSpPr>
            <a:spLocks noChangeShapeType="1"/>
          </p:cNvSpPr>
          <p:nvPr/>
        </p:nvSpPr>
        <p:spPr bwMode="auto">
          <a:xfrm>
            <a:off x="1390650" y="4587875"/>
            <a:ext cx="4840288" cy="0"/>
          </a:xfrm>
          <a:prstGeom prst="line">
            <a:avLst/>
          </a:prstGeom>
          <a:noFill/>
          <a:ln w="76200" cmpd="tri">
            <a:pattFill prst="wdUpDiag">
              <a:fgClr>
                <a:srgbClr val="FF9900"/>
              </a:fgClr>
              <a:bgClr>
                <a:srgbClr val="F2EC00"/>
              </a:bgClr>
            </a:pattFill>
            <a:round/>
            <a:headEnd/>
            <a:tailEnd/>
          </a:ln>
        </p:spPr>
        <p:txBody>
          <a:bodyPr/>
          <a:lstStyle/>
          <a:p>
            <a:endParaRPr lang="en-US"/>
          </a:p>
        </p:txBody>
      </p:sp>
      <p:sp>
        <p:nvSpPr>
          <p:cNvPr id="128080" name="Line 80"/>
          <p:cNvSpPr>
            <a:spLocks noChangeShapeType="1"/>
          </p:cNvSpPr>
          <p:nvPr/>
        </p:nvSpPr>
        <p:spPr bwMode="auto">
          <a:xfrm>
            <a:off x="3490913" y="2465388"/>
            <a:ext cx="4840287" cy="0"/>
          </a:xfrm>
          <a:prstGeom prst="line">
            <a:avLst/>
          </a:prstGeom>
          <a:noFill/>
          <a:ln w="76200" cmpd="tri">
            <a:pattFill prst="wdUpDiag">
              <a:fgClr>
                <a:srgbClr val="FF9900"/>
              </a:fgClr>
              <a:bgClr>
                <a:srgbClr val="F2EC00"/>
              </a:bgClr>
            </a:pattFill>
            <a:round/>
            <a:headEnd/>
            <a:tailEnd/>
          </a:ln>
        </p:spPr>
        <p:txBody>
          <a:bodyPr/>
          <a:lstStyle/>
          <a:p>
            <a:endParaRPr lang="en-US"/>
          </a:p>
        </p:txBody>
      </p:sp>
      <p:sp>
        <p:nvSpPr>
          <p:cNvPr id="128081" name="Line 81"/>
          <p:cNvSpPr>
            <a:spLocks noChangeShapeType="1"/>
          </p:cNvSpPr>
          <p:nvPr/>
        </p:nvSpPr>
        <p:spPr bwMode="auto">
          <a:xfrm>
            <a:off x="976313" y="4930775"/>
            <a:ext cx="4840287" cy="0"/>
          </a:xfrm>
          <a:prstGeom prst="line">
            <a:avLst/>
          </a:prstGeom>
          <a:noFill/>
          <a:ln w="76200" cmpd="tri">
            <a:solidFill>
              <a:schemeClr val="tx1"/>
            </a:solidFill>
            <a:round/>
            <a:headEnd/>
            <a:tailEnd/>
          </a:ln>
        </p:spPr>
        <p:txBody>
          <a:bodyPr/>
          <a:lstStyle/>
          <a:p>
            <a:endParaRPr lang="en-US"/>
          </a:p>
        </p:txBody>
      </p:sp>
      <p:grpSp>
        <p:nvGrpSpPr>
          <p:cNvPr id="10" name="Group 82"/>
          <p:cNvGrpSpPr>
            <a:grpSpLocks/>
          </p:cNvGrpSpPr>
          <p:nvPr/>
        </p:nvGrpSpPr>
        <p:grpSpPr bwMode="auto">
          <a:xfrm>
            <a:off x="2436813" y="2184400"/>
            <a:ext cx="1073150" cy="1077913"/>
            <a:chOff x="1535" y="992"/>
            <a:chExt cx="676" cy="679"/>
          </a:xfrm>
        </p:grpSpPr>
        <p:sp>
          <p:nvSpPr>
            <p:cNvPr id="17566" name="AutoShape 83"/>
            <p:cNvSpPr>
              <a:spLocks noChangeArrowheads="1"/>
            </p:cNvSpPr>
            <p:nvPr/>
          </p:nvSpPr>
          <p:spPr bwMode="auto">
            <a:xfrm>
              <a:off x="2172" y="1124"/>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67" name="Freeform 84"/>
            <p:cNvSpPr>
              <a:spLocks/>
            </p:cNvSpPr>
            <p:nvPr/>
          </p:nvSpPr>
          <p:spPr bwMode="auto">
            <a:xfrm>
              <a:off x="1535" y="992"/>
              <a:ext cx="667" cy="679"/>
            </a:xfrm>
            <a:custGeom>
              <a:avLst/>
              <a:gdLst>
                <a:gd name="T0" fmla="*/ 0 w 667"/>
                <a:gd name="T1" fmla="*/ 591 h 679"/>
                <a:gd name="T2" fmla="*/ 21 w 667"/>
                <a:gd name="T3" fmla="*/ 673 h 679"/>
                <a:gd name="T4" fmla="*/ 76 w 667"/>
                <a:gd name="T5" fmla="*/ 627 h 679"/>
                <a:gd name="T6" fmla="*/ 112 w 667"/>
                <a:gd name="T7" fmla="*/ 442 h 679"/>
                <a:gd name="T8" fmla="*/ 292 w 667"/>
                <a:gd name="T9" fmla="*/ 265 h 679"/>
                <a:gd name="T10" fmla="*/ 559 w 667"/>
                <a:gd name="T11" fmla="*/ 36 h 679"/>
                <a:gd name="T12" fmla="*/ 651 w 667"/>
                <a:gd name="T13" fmla="*/ 52 h 679"/>
                <a:gd name="T14" fmla="*/ 658 w 667"/>
                <a:gd name="T15" fmla="*/ 141 h 679"/>
                <a:gd name="T16" fmla="*/ 0 60000 65536"/>
                <a:gd name="T17" fmla="*/ 0 60000 65536"/>
                <a:gd name="T18" fmla="*/ 0 60000 65536"/>
                <a:gd name="T19" fmla="*/ 0 60000 65536"/>
                <a:gd name="T20" fmla="*/ 0 60000 65536"/>
                <a:gd name="T21" fmla="*/ 0 60000 65536"/>
                <a:gd name="T22" fmla="*/ 0 60000 65536"/>
                <a:gd name="T23" fmla="*/ 0 60000 65536"/>
                <a:gd name="T24" fmla="*/ 0 w 667"/>
                <a:gd name="T25" fmla="*/ 0 h 679"/>
                <a:gd name="T26" fmla="*/ 667 w 667"/>
                <a:gd name="T27" fmla="*/ 679 h 67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67" h="679">
                  <a:moveTo>
                    <a:pt x="0" y="591"/>
                  </a:moveTo>
                  <a:cubicBezTo>
                    <a:pt x="3" y="605"/>
                    <a:pt x="8" y="667"/>
                    <a:pt x="21" y="673"/>
                  </a:cubicBezTo>
                  <a:cubicBezTo>
                    <a:pt x="34" y="679"/>
                    <a:pt x="61" y="665"/>
                    <a:pt x="76" y="627"/>
                  </a:cubicBezTo>
                  <a:cubicBezTo>
                    <a:pt x="91" y="589"/>
                    <a:pt x="76" y="502"/>
                    <a:pt x="112" y="442"/>
                  </a:cubicBezTo>
                  <a:cubicBezTo>
                    <a:pt x="148" y="382"/>
                    <a:pt x="217" y="333"/>
                    <a:pt x="292" y="265"/>
                  </a:cubicBezTo>
                  <a:cubicBezTo>
                    <a:pt x="367" y="197"/>
                    <a:pt x="499" y="72"/>
                    <a:pt x="559" y="36"/>
                  </a:cubicBezTo>
                  <a:cubicBezTo>
                    <a:pt x="619" y="0"/>
                    <a:pt x="635" y="34"/>
                    <a:pt x="651" y="52"/>
                  </a:cubicBezTo>
                  <a:cubicBezTo>
                    <a:pt x="667" y="70"/>
                    <a:pt x="657" y="123"/>
                    <a:pt x="658" y="141"/>
                  </a:cubicBezTo>
                </a:path>
              </a:pathLst>
            </a:custGeom>
            <a:noFill/>
            <a:ln w="19050">
              <a:pattFill prst="dkVert">
                <a:fgClr>
                  <a:srgbClr val="FF9900"/>
                </a:fgClr>
                <a:bgClr>
                  <a:srgbClr val="FFFF00"/>
                </a:bgClr>
              </a:pattFill>
              <a:round/>
              <a:headEnd/>
              <a:tailEnd/>
            </a:ln>
            <a:effectLst>
              <a:prstShdw prst="shdw17" dist="17961" dir="2700000">
                <a:srgbClr val="995C00"/>
              </a:prstShdw>
            </a:effectLst>
          </p:spPr>
          <p:txBody>
            <a:bodyPr/>
            <a:lstStyle/>
            <a:p>
              <a:pPr eaLnBrk="0" hangingPunct="0"/>
              <a:endParaRPr lang="en-US" sz="2400">
                <a:latin typeface="Times New Roman" pitchFamily="18" charset="0"/>
              </a:endParaRPr>
            </a:p>
          </p:txBody>
        </p:sp>
      </p:grpSp>
      <p:grpSp>
        <p:nvGrpSpPr>
          <p:cNvPr id="11" name="Group 85"/>
          <p:cNvGrpSpPr>
            <a:grpSpLocks/>
          </p:cNvGrpSpPr>
          <p:nvPr/>
        </p:nvGrpSpPr>
        <p:grpSpPr bwMode="auto">
          <a:xfrm>
            <a:off x="2052638" y="3257550"/>
            <a:ext cx="273050" cy="663575"/>
            <a:chOff x="1293" y="1668"/>
            <a:chExt cx="172" cy="418"/>
          </a:xfrm>
        </p:grpSpPr>
        <p:sp>
          <p:nvSpPr>
            <p:cNvPr id="17564" name="AutoShape 86"/>
            <p:cNvSpPr>
              <a:spLocks noChangeArrowheads="1"/>
            </p:cNvSpPr>
            <p:nvPr/>
          </p:nvSpPr>
          <p:spPr bwMode="auto">
            <a:xfrm>
              <a:off x="1293" y="2009"/>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65" name="Freeform 87"/>
            <p:cNvSpPr>
              <a:spLocks/>
            </p:cNvSpPr>
            <p:nvPr/>
          </p:nvSpPr>
          <p:spPr bwMode="auto">
            <a:xfrm>
              <a:off x="1299" y="1668"/>
              <a:ext cx="166" cy="350"/>
            </a:xfrm>
            <a:custGeom>
              <a:avLst/>
              <a:gdLst>
                <a:gd name="T0" fmla="*/ 159 w 166"/>
                <a:gd name="T1" fmla="*/ 0 h 350"/>
                <a:gd name="T2" fmla="*/ 143 w 166"/>
                <a:gd name="T3" fmla="*/ 137 h 350"/>
                <a:gd name="T4" fmla="*/ 21 w 166"/>
                <a:gd name="T5" fmla="*/ 267 h 350"/>
                <a:gd name="T6" fmla="*/ 15 w 166"/>
                <a:gd name="T7" fmla="*/ 350 h 350"/>
                <a:gd name="T8" fmla="*/ 0 60000 65536"/>
                <a:gd name="T9" fmla="*/ 0 60000 65536"/>
                <a:gd name="T10" fmla="*/ 0 60000 65536"/>
                <a:gd name="T11" fmla="*/ 0 60000 65536"/>
                <a:gd name="T12" fmla="*/ 0 w 166"/>
                <a:gd name="T13" fmla="*/ 0 h 350"/>
                <a:gd name="T14" fmla="*/ 166 w 166"/>
                <a:gd name="T15" fmla="*/ 350 h 350"/>
              </a:gdLst>
              <a:ahLst/>
              <a:cxnLst>
                <a:cxn ang="T8">
                  <a:pos x="T0" y="T1"/>
                </a:cxn>
                <a:cxn ang="T9">
                  <a:pos x="T2" y="T3"/>
                </a:cxn>
                <a:cxn ang="T10">
                  <a:pos x="T4" y="T5"/>
                </a:cxn>
                <a:cxn ang="T11">
                  <a:pos x="T6" y="T7"/>
                </a:cxn>
              </a:cxnLst>
              <a:rect l="T12" t="T13" r="T14" b="T15"/>
              <a:pathLst>
                <a:path w="166" h="350">
                  <a:moveTo>
                    <a:pt x="159" y="0"/>
                  </a:moveTo>
                  <a:cubicBezTo>
                    <a:pt x="156" y="22"/>
                    <a:pt x="166" y="93"/>
                    <a:pt x="143" y="137"/>
                  </a:cubicBezTo>
                  <a:cubicBezTo>
                    <a:pt x="120" y="181"/>
                    <a:pt x="42" y="232"/>
                    <a:pt x="21" y="267"/>
                  </a:cubicBezTo>
                  <a:cubicBezTo>
                    <a:pt x="0" y="302"/>
                    <a:pt x="16" y="333"/>
                    <a:pt x="15" y="350"/>
                  </a:cubicBezTo>
                </a:path>
              </a:pathLst>
            </a:custGeom>
            <a:noFill/>
            <a:ln w="19050">
              <a:pattFill prst="dkVert">
                <a:fgClr>
                  <a:srgbClr val="FF9900"/>
                </a:fgClr>
                <a:bgClr>
                  <a:srgbClr val="FFFF00"/>
                </a:bgClr>
              </a:pattFill>
              <a:round/>
              <a:headEnd/>
              <a:tailEnd/>
            </a:ln>
            <a:effectLst>
              <a:prstShdw prst="shdw17" dist="17961" dir="2700000">
                <a:srgbClr val="995C00"/>
              </a:prstShdw>
            </a:effectLst>
          </p:spPr>
          <p:txBody>
            <a:bodyPr/>
            <a:lstStyle/>
            <a:p>
              <a:pPr eaLnBrk="0" hangingPunct="0"/>
              <a:endParaRPr lang="en-US" sz="2400">
                <a:latin typeface="Times New Roman" pitchFamily="18" charset="0"/>
              </a:endParaRPr>
            </a:p>
          </p:txBody>
        </p:sp>
      </p:grpSp>
      <p:grpSp>
        <p:nvGrpSpPr>
          <p:cNvPr id="12" name="Group 88"/>
          <p:cNvGrpSpPr>
            <a:grpSpLocks/>
          </p:cNvGrpSpPr>
          <p:nvPr/>
        </p:nvGrpSpPr>
        <p:grpSpPr bwMode="auto">
          <a:xfrm>
            <a:off x="2371725" y="3005138"/>
            <a:ext cx="447675" cy="387350"/>
            <a:chOff x="1494" y="1509"/>
            <a:chExt cx="282" cy="244"/>
          </a:xfrm>
        </p:grpSpPr>
        <p:sp>
          <p:nvSpPr>
            <p:cNvPr id="17562" name="AutoShape 89"/>
            <p:cNvSpPr>
              <a:spLocks noChangeArrowheads="1"/>
            </p:cNvSpPr>
            <p:nvPr/>
          </p:nvSpPr>
          <p:spPr bwMode="auto">
            <a:xfrm>
              <a:off x="1737" y="1577"/>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63" name="Freeform 90"/>
            <p:cNvSpPr>
              <a:spLocks/>
            </p:cNvSpPr>
            <p:nvPr/>
          </p:nvSpPr>
          <p:spPr bwMode="auto">
            <a:xfrm>
              <a:off x="1494" y="1509"/>
              <a:ext cx="272" cy="244"/>
            </a:xfrm>
            <a:custGeom>
              <a:avLst/>
              <a:gdLst>
                <a:gd name="T0" fmla="*/ 0 w 272"/>
                <a:gd name="T1" fmla="*/ 120 h 244"/>
                <a:gd name="T2" fmla="*/ 35 w 272"/>
                <a:gd name="T3" fmla="*/ 243 h 244"/>
                <a:gd name="T4" fmla="*/ 155 w 272"/>
                <a:gd name="T5" fmla="*/ 126 h 244"/>
                <a:gd name="T6" fmla="*/ 254 w 272"/>
                <a:gd name="T7" fmla="*/ 8 h 244"/>
                <a:gd name="T8" fmla="*/ 263 w 272"/>
                <a:gd name="T9" fmla="*/ 77 h 244"/>
                <a:gd name="T10" fmla="*/ 0 60000 65536"/>
                <a:gd name="T11" fmla="*/ 0 60000 65536"/>
                <a:gd name="T12" fmla="*/ 0 60000 65536"/>
                <a:gd name="T13" fmla="*/ 0 60000 65536"/>
                <a:gd name="T14" fmla="*/ 0 60000 65536"/>
                <a:gd name="T15" fmla="*/ 0 w 272"/>
                <a:gd name="T16" fmla="*/ 0 h 244"/>
                <a:gd name="T17" fmla="*/ 272 w 272"/>
                <a:gd name="T18" fmla="*/ 244 h 244"/>
              </a:gdLst>
              <a:ahLst/>
              <a:cxnLst>
                <a:cxn ang="T10">
                  <a:pos x="T0" y="T1"/>
                </a:cxn>
                <a:cxn ang="T11">
                  <a:pos x="T2" y="T3"/>
                </a:cxn>
                <a:cxn ang="T12">
                  <a:pos x="T4" y="T5"/>
                </a:cxn>
                <a:cxn ang="T13">
                  <a:pos x="T6" y="T7"/>
                </a:cxn>
                <a:cxn ang="T14">
                  <a:pos x="T8" y="T9"/>
                </a:cxn>
              </a:cxnLst>
              <a:rect l="T15" t="T16" r="T17" b="T18"/>
              <a:pathLst>
                <a:path w="272" h="244">
                  <a:moveTo>
                    <a:pt x="0" y="120"/>
                  </a:moveTo>
                  <a:cubicBezTo>
                    <a:pt x="6" y="140"/>
                    <a:pt x="9" y="242"/>
                    <a:pt x="35" y="243"/>
                  </a:cubicBezTo>
                  <a:cubicBezTo>
                    <a:pt x="61" y="244"/>
                    <a:pt x="119" y="165"/>
                    <a:pt x="155" y="126"/>
                  </a:cubicBezTo>
                  <a:cubicBezTo>
                    <a:pt x="191" y="87"/>
                    <a:pt x="236" y="16"/>
                    <a:pt x="254" y="8"/>
                  </a:cubicBezTo>
                  <a:cubicBezTo>
                    <a:pt x="272" y="0"/>
                    <a:pt x="261" y="63"/>
                    <a:pt x="263" y="77"/>
                  </a:cubicBezTo>
                </a:path>
              </a:pathLst>
            </a:custGeom>
            <a:noFill/>
            <a:ln w="19050">
              <a:pattFill prst="dkVert">
                <a:fgClr>
                  <a:srgbClr val="FF9900"/>
                </a:fgClr>
                <a:bgClr>
                  <a:srgbClr val="FFFF00"/>
                </a:bgClr>
              </a:pattFill>
              <a:round/>
              <a:headEnd/>
              <a:tailEnd/>
            </a:ln>
            <a:effectLst>
              <a:prstShdw prst="shdw17" dist="17961" dir="2700000">
                <a:srgbClr val="995C00"/>
              </a:prstShdw>
            </a:effectLst>
          </p:spPr>
          <p:txBody>
            <a:bodyPr/>
            <a:lstStyle/>
            <a:p>
              <a:pPr eaLnBrk="0" hangingPunct="0"/>
              <a:endParaRPr lang="en-US" sz="2400">
                <a:latin typeface="Times New Roman" pitchFamily="18" charset="0"/>
              </a:endParaRPr>
            </a:p>
          </p:txBody>
        </p:sp>
      </p:grpSp>
      <p:grpSp>
        <p:nvGrpSpPr>
          <p:cNvPr id="13" name="Group 91"/>
          <p:cNvGrpSpPr>
            <a:grpSpLocks/>
          </p:cNvGrpSpPr>
          <p:nvPr/>
        </p:nvGrpSpPr>
        <p:grpSpPr bwMode="auto">
          <a:xfrm>
            <a:off x="1114425" y="5672138"/>
            <a:ext cx="207963" cy="423862"/>
            <a:chOff x="702" y="3189"/>
            <a:chExt cx="131" cy="267"/>
          </a:xfrm>
        </p:grpSpPr>
        <p:sp>
          <p:nvSpPr>
            <p:cNvPr id="17559" name="AutoShape 92"/>
            <p:cNvSpPr>
              <a:spLocks noChangeArrowheads="1"/>
            </p:cNvSpPr>
            <p:nvPr/>
          </p:nvSpPr>
          <p:spPr bwMode="auto">
            <a:xfrm>
              <a:off x="702" y="3240"/>
              <a:ext cx="131" cy="216"/>
            </a:xfrm>
            <a:prstGeom prst="cube">
              <a:avLst>
                <a:gd name="adj" fmla="val 61981"/>
              </a:avLst>
            </a:prstGeom>
            <a:solidFill>
              <a:schemeClr val="hlink"/>
            </a:soli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60" name="AutoShape 93"/>
            <p:cNvSpPr>
              <a:spLocks noChangeArrowheads="1"/>
            </p:cNvSpPr>
            <p:nvPr/>
          </p:nvSpPr>
          <p:spPr bwMode="auto">
            <a:xfrm>
              <a:off x="778" y="3326"/>
              <a:ext cx="44" cy="44"/>
            </a:xfrm>
            <a:prstGeom prst="cube">
              <a:avLst>
                <a:gd name="adj" fmla="val 25000"/>
              </a:avLst>
            </a:prstGeom>
            <a:solidFill>
              <a:schemeClr val="bg2"/>
            </a:soli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61" name="Line 94"/>
            <p:cNvSpPr>
              <a:spLocks noChangeShapeType="1"/>
            </p:cNvSpPr>
            <p:nvPr/>
          </p:nvSpPr>
          <p:spPr bwMode="auto">
            <a:xfrm flipV="1">
              <a:off x="773" y="3189"/>
              <a:ext cx="0" cy="86"/>
            </a:xfrm>
            <a:prstGeom prst="line">
              <a:avLst/>
            </a:prstGeom>
            <a:noFill/>
            <a:ln w="9525">
              <a:solidFill>
                <a:schemeClr val="tx1"/>
              </a:solidFill>
              <a:round/>
              <a:headEnd/>
              <a:tailEnd type="oval" w="med" len="med"/>
            </a:ln>
          </p:spPr>
          <p:txBody>
            <a:bodyPr/>
            <a:lstStyle/>
            <a:p>
              <a:endParaRPr lang="en-US"/>
            </a:p>
          </p:txBody>
        </p:sp>
      </p:grpSp>
      <p:grpSp>
        <p:nvGrpSpPr>
          <p:cNvPr id="14" name="Group 95"/>
          <p:cNvGrpSpPr>
            <a:grpSpLocks/>
          </p:cNvGrpSpPr>
          <p:nvPr/>
        </p:nvGrpSpPr>
        <p:grpSpPr bwMode="auto">
          <a:xfrm>
            <a:off x="2139950" y="2774950"/>
            <a:ext cx="381000" cy="565150"/>
            <a:chOff x="1348" y="1364"/>
            <a:chExt cx="240" cy="356"/>
          </a:xfrm>
        </p:grpSpPr>
        <p:grpSp>
          <p:nvGrpSpPr>
            <p:cNvPr id="15" name="Group 96"/>
            <p:cNvGrpSpPr>
              <a:grpSpLocks/>
            </p:cNvGrpSpPr>
            <p:nvPr/>
          </p:nvGrpSpPr>
          <p:grpSpPr bwMode="auto">
            <a:xfrm>
              <a:off x="1395" y="1532"/>
              <a:ext cx="156" cy="188"/>
              <a:chOff x="1572" y="875"/>
              <a:chExt cx="156" cy="188"/>
            </a:xfrm>
          </p:grpSpPr>
          <p:sp>
            <p:nvSpPr>
              <p:cNvPr id="17555" name="AutoShape 97"/>
              <p:cNvSpPr>
                <a:spLocks noChangeArrowheads="1"/>
              </p:cNvSpPr>
              <p:nvPr/>
            </p:nvSpPr>
            <p:spPr bwMode="auto">
              <a:xfrm>
                <a:off x="1572" y="986"/>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56" name="AutoShape 98"/>
              <p:cNvSpPr>
                <a:spLocks noChangeArrowheads="1"/>
              </p:cNvSpPr>
              <p:nvPr/>
            </p:nvSpPr>
            <p:spPr bwMode="auto">
              <a:xfrm>
                <a:off x="1611" y="950"/>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57" name="AutoShape 99"/>
              <p:cNvSpPr>
                <a:spLocks noChangeArrowheads="1"/>
              </p:cNvSpPr>
              <p:nvPr/>
            </p:nvSpPr>
            <p:spPr bwMode="auto">
              <a:xfrm>
                <a:off x="1650" y="911"/>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58" name="AutoShape 100"/>
              <p:cNvSpPr>
                <a:spLocks noChangeArrowheads="1"/>
              </p:cNvSpPr>
              <p:nvPr/>
            </p:nvSpPr>
            <p:spPr bwMode="auto">
              <a:xfrm>
                <a:off x="1689" y="875"/>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grpSp>
        <p:sp>
          <p:nvSpPr>
            <p:cNvPr id="17552" name="AutoShape 101" descr="Wide upward diagonal"/>
            <p:cNvSpPr>
              <a:spLocks noChangeArrowheads="1"/>
            </p:cNvSpPr>
            <p:nvPr/>
          </p:nvSpPr>
          <p:spPr bwMode="auto">
            <a:xfrm>
              <a:off x="1348" y="1409"/>
              <a:ext cx="212" cy="282"/>
            </a:xfrm>
            <a:prstGeom prst="cube">
              <a:avLst>
                <a:gd name="adj" fmla="val 61981"/>
              </a:avLst>
            </a:prstGeom>
            <a:pattFill prst="wdUpDiag">
              <a:fgClr>
                <a:srgbClr val="FF9900"/>
              </a:fgClr>
              <a:bgClr>
                <a:schemeClr val="hlink"/>
              </a:bgClr>
            </a:patt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53" name="Line 102"/>
            <p:cNvSpPr>
              <a:spLocks noChangeShapeType="1"/>
            </p:cNvSpPr>
            <p:nvPr/>
          </p:nvSpPr>
          <p:spPr bwMode="auto">
            <a:xfrm rot="5400000" flipV="1">
              <a:off x="1545" y="1510"/>
              <a:ext cx="0" cy="87"/>
            </a:xfrm>
            <a:prstGeom prst="line">
              <a:avLst/>
            </a:prstGeom>
            <a:noFill/>
            <a:ln w="9525">
              <a:solidFill>
                <a:schemeClr val="tx1"/>
              </a:solidFill>
              <a:round/>
              <a:headEnd/>
              <a:tailEnd type="oval" w="med" len="med"/>
            </a:ln>
          </p:spPr>
          <p:txBody>
            <a:bodyPr/>
            <a:lstStyle/>
            <a:p>
              <a:endParaRPr lang="en-US"/>
            </a:p>
          </p:txBody>
        </p:sp>
        <p:sp>
          <p:nvSpPr>
            <p:cNvPr id="17554" name="AutoShape 103"/>
            <p:cNvSpPr>
              <a:spLocks noChangeArrowheads="1"/>
            </p:cNvSpPr>
            <p:nvPr/>
          </p:nvSpPr>
          <p:spPr bwMode="auto">
            <a:xfrm>
              <a:off x="1419" y="1364"/>
              <a:ext cx="78" cy="113"/>
            </a:xfrm>
            <a:prstGeom prst="can">
              <a:avLst>
                <a:gd name="adj" fmla="val 36218"/>
              </a:avLst>
            </a:prstGeom>
            <a:solidFill>
              <a:srgbClr val="FF00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grpSp>
      <p:sp>
        <p:nvSpPr>
          <p:cNvPr id="128104" name="AutoShape 104"/>
          <p:cNvSpPr>
            <a:spLocks noChangeArrowheads="1"/>
          </p:cNvSpPr>
          <p:nvPr/>
        </p:nvSpPr>
        <p:spPr bwMode="auto">
          <a:xfrm>
            <a:off x="6564313" y="2603500"/>
            <a:ext cx="1255712" cy="600075"/>
          </a:xfrm>
          <a:prstGeom prst="cube">
            <a:avLst>
              <a:gd name="adj" fmla="val 56713"/>
            </a:avLst>
          </a:prstGeom>
          <a:gradFill rotWithShape="1">
            <a:gsLst>
              <a:gs pos="0">
                <a:srgbClr val="5E7676"/>
              </a:gs>
              <a:gs pos="50000">
                <a:srgbClr val="CCFFFF"/>
              </a:gs>
              <a:gs pos="100000">
                <a:srgbClr val="5E7676"/>
              </a:gs>
            </a:gsLst>
            <a:lin ang="0" scaled="1"/>
          </a:gra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105" name="AutoShape 105"/>
          <p:cNvSpPr>
            <a:spLocks noChangeArrowheads="1"/>
          </p:cNvSpPr>
          <p:nvPr/>
        </p:nvSpPr>
        <p:spPr bwMode="auto">
          <a:xfrm>
            <a:off x="3336925" y="1400175"/>
            <a:ext cx="6316663" cy="585788"/>
          </a:xfrm>
          <a:prstGeom prst="cube">
            <a:avLst>
              <a:gd name="adj" fmla="val 56713"/>
            </a:avLst>
          </a:prstGeom>
          <a:gradFill rotWithShape="1">
            <a:gsLst>
              <a:gs pos="0">
                <a:srgbClr val="5E7676"/>
              </a:gs>
              <a:gs pos="50000">
                <a:srgbClr val="CCFFFF"/>
              </a:gs>
              <a:gs pos="100000">
                <a:srgbClr val="5E7676"/>
              </a:gs>
            </a:gsLst>
            <a:lin ang="0" scaled="1"/>
          </a:gra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106" name="AutoShape 106"/>
          <p:cNvSpPr>
            <a:spLocks noChangeArrowheads="1"/>
          </p:cNvSpPr>
          <p:nvPr/>
        </p:nvSpPr>
        <p:spPr bwMode="auto">
          <a:xfrm>
            <a:off x="6953250" y="1833563"/>
            <a:ext cx="1160463" cy="800100"/>
          </a:xfrm>
          <a:prstGeom prst="cube">
            <a:avLst>
              <a:gd name="adj" fmla="val 88255"/>
            </a:avLst>
          </a:prstGeom>
          <a:gradFill rotWithShape="1">
            <a:gsLst>
              <a:gs pos="0">
                <a:srgbClr val="5E7676"/>
              </a:gs>
              <a:gs pos="50000">
                <a:srgbClr val="CCFFFF"/>
              </a:gs>
              <a:gs pos="100000">
                <a:srgbClr val="5E7676"/>
              </a:gs>
            </a:gsLst>
            <a:lin ang="0" scaled="1"/>
          </a:gra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28107" name="AutoShape 107"/>
          <p:cNvSpPr>
            <a:spLocks noChangeArrowheads="1"/>
          </p:cNvSpPr>
          <p:nvPr/>
        </p:nvSpPr>
        <p:spPr bwMode="auto">
          <a:xfrm>
            <a:off x="6937375" y="2505075"/>
            <a:ext cx="504825" cy="298450"/>
          </a:xfrm>
          <a:prstGeom prst="cube">
            <a:avLst>
              <a:gd name="adj" fmla="val 15977"/>
            </a:avLst>
          </a:prstGeom>
          <a:gradFill rotWithShape="1">
            <a:gsLst>
              <a:gs pos="0">
                <a:srgbClr val="5E7676"/>
              </a:gs>
              <a:gs pos="50000">
                <a:srgbClr val="CCFFFF"/>
              </a:gs>
              <a:gs pos="100000">
                <a:srgbClr val="5E7676"/>
              </a:gs>
            </a:gsLst>
            <a:lin ang="0" scaled="1"/>
          </a:gra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grpSp>
        <p:nvGrpSpPr>
          <p:cNvPr id="16" name="Group 108"/>
          <p:cNvGrpSpPr>
            <a:grpSpLocks/>
          </p:cNvGrpSpPr>
          <p:nvPr/>
        </p:nvGrpSpPr>
        <p:grpSpPr bwMode="auto">
          <a:xfrm>
            <a:off x="6962775" y="2270125"/>
            <a:ext cx="447675" cy="925513"/>
            <a:chOff x="4386" y="1046"/>
            <a:chExt cx="282" cy="583"/>
          </a:xfrm>
        </p:grpSpPr>
        <p:sp>
          <p:nvSpPr>
            <p:cNvPr id="17546" name="AutoShape 109"/>
            <p:cNvSpPr>
              <a:spLocks noChangeArrowheads="1"/>
            </p:cNvSpPr>
            <p:nvPr/>
          </p:nvSpPr>
          <p:spPr bwMode="auto">
            <a:xfrm>
              <a:off x="4386" y="1543"/>
              <a:ext cx="87" cy="86"/>
            </a:xfrm>
            <a:prstGeom prst="cube">
              <a:avLst>
                <a:gd name="adj" fmla="val 21875"/>
              </a:avLst>
            </a:prstGeom>
            <a:solidFill>
              <a:srgbClr val="FF9900"/>
            </a:soli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grpSp>
          <p:nvGrpSpPr>
            <p:cNvPr id="17" name="Group 110"/>
            <p:cNvGrpSpPr>
              <a:grpSpLocks/>
            </p:cNvGrpSpPr>
            <p:nvPr/>
          </p:nvGrpSpPr>
          <p:grpSpPr bwMode="auto">
            <a:xfrm>
              <a:off x="4460" y="1046"/>
              <a:ext cx="208" cy="179"/>
              <a:chOff x="4460" y="1046"/>
              <a:chExt cx="208" cy="179"/>
            </a:xfrm>
          </p:grpSpPr>
          <p:sp>
            <p:nvSpPr>
              <p:cNvPr id="17549" name="AutoShape 111" descr="Wide upward diagonal"/>
              <p:cNvSpPr>
                <a:spLocks noChangeArrowheads="1"/>
              </p:cNvSpPr>
              <p:nvPr/>
            </p:nvSpPr>
            <p:spPr bwMode="auto">
              <a:xfrm>
                <a:off x="4460" y="1099"/>
                <a:ext cx="208" cy="126"/>
              </a:xfrm>
              <a:prstGeom prst="cube">
                <a:avLst>
                  <a:gd name="adj" fmla="val 62500"/>
                </a:avLst>
              </a:prstGeom>
              <a:pattFill prst="wdUpDiag">
                <a:fgClr>
                  <a:srgbClr val="FF9900"/>
                </a:fgClr>
                <a:bgClr>
                  <a:srgbClr val="FFFF00"/>
                </a:bgClr>
              </a:patt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50" name="Line 112"/>
              <p:cNvSpPr>
                <a:spLocks noChangeShapeType="1"/>
              </p:cNvSpPr>
              <p:nvPr/>
            </p:nvSpPr>
            <p:spPr bwMode="auto">
              <a:xfrm flipV="1">
                <a:off x="4562" y="1046"/>
                <a:ext cx="0" cy="87"/>
              </a:xfrm>
              <a:prstGeom prst="line">
                <a:avLst/>
              </a:prstGeom>
              <a:noFill/>
              <a:ln w="9525">
                <a:solidFill>
                  <a:schemeClr val="tx1"/>
                </a:solidFill>
                <a:round/>
                <a:headEnd/>
                <a:tailEnd type="oval" w="med" len="med"/>
              </a:ln>
            </p:spPr>
            <p:txBody>
              <a:bodyPr/>
              <a:lstStyle/>
              <a:p>
                <a:endParaRPr lang="en-US"/>
              </a:p>
            </p:txBody>
          </p:sp>
        </p:grpSp>
        <p:sp>
          <p:nvSpPr>
            <p:cNvPr id="17548" name="Freeform 113" descr="Wide upward diagonal"/>
            <p:cNvSpPr>
              <a:spLocks/>
            </p:cNvSpPr>
            <p:nvPr/>
          </p:nvSpPr>
          <p:spPr bwMode="auto">
            <a:xfrm>
              <a:off x="4409" y="1200"/>
              <a:ext cx="112" cy="351"/>
            </a:xfrm>
            <a:custGeom>
              <a:avLst/>
              <a:gdLst>
                <a:gd name="T0" fmla="*/ 16 w 112"/>
                <a:gd name="T1" fmla="*/ 351 h 351"/>
                <a:gd name="T2" fmla="*/ 16 w 112"/>
                <a:gd name="T3" fmla="*/ 117 h 351"/>
                <a:gd name="T4" fmla="*/ 112 w 112"/>
                <a:gd name="T5" fmla="*/ 0 h 351"/>
                <a:gd name="T6" fmla="*/ 0 60000 65536"/>
                <a:gd name="T7" fmla="*/ 0 60000 65536"/>
                <a:gd name="T8" fmla="*/ 0 60000 65536"/>
                <a:gd name="T9" fmla="*/ 0 w 112"/>
                <a:gd name="T10" fmla="*/ 0 h 351"/>
                <a:gd name="T11" fmla="*/ 112 w 112"/>
                <a:gd name="T12" fmla="*/ 351 h 351"/>
              </a:gdLst>
              <a:ahLst/>
              <a:cxnLst>
                <a:cxn ang="T6">
                  <a:pos x="T0" y="T1"/>
                </a:cxn>
                <a:cxn ang="T7">
                  <a:pos x="T2" y="T3"/>
                </a:cxn>
                <a:cxn ang="T8">
                  <a:pos x="T4" y="T5"/>
                </a:cxn>
              </a:cxnLst>
              <a:rect l="T9" t="T10" r="T11" b="T12"/>
              <a:pathLst>
                <a:path w="112" h="351">
                  <a:moveTo>
                    <a:pt x="16" y="351"/>
                  </a:moveTo>
                  <a:cubicBezTo>
                    <a:pt x="8" y="263"/>
                    <a:pt x="0" y="175"/>
                    <a:pt x="16" y="117"/>
                  </a:cubicBezTo>
                  <a:cubicBezTo>
                    <a:pt x="32" y="59"/>
                    <a:pt x="72" y="29"/>
                    <a:pt x="112" y="0"/>
                  </a:cubicBezTo>
                </a:path>
              </a:pathLst>
            </a:custGeom>
            <a:noFill/>
            <a:ln w="19050">
              <a:solidFill>
                <a:srgbClr val="FF9900"/>
              </a:solidFill>
              <a:round/>
              <a:headEnd/>
              <a:tailEnd/>
            </a:ln>
          </p:spPr>
          <p:txBody>
            <a:bodyPr wrap="none" anchor="ctr"/>
            <a:lstStyle/>
            <a:p>
              <a:pPr eaLnBrk="0" hangingPunct="0"/>
              <a:endParaRPr lang="en-US" sz="2400">
                <a:latin typeface="Times New Roman" pitchFamily="18" charset="0"/>
              </a:endParaRPr>
            </a:p>
          </p:txBody>
        </p:sp>
      </p:grpSp>
      <p:grpSp>
        <p:nvGrpSpPr>
          <p:cNvPr id="18" name="Group 114"/>
          <p:cNvGrpSpPr>
            <a:grpSpLocks/>
          </p:cNvGrpSpPr>
          <p:nvPr/>
        </p:nvGrpSpPr>
        <p:grpSpPr bwMode="auto">
          <a:xfrm>
            <a:off x="1379538" y="3305175"/>
            <a:ext cx="882650" cy="1320800"/>
            <a:chOff x="869" y="1698"/>
            <a:chExt cx="556" cy="832"/>
          </a:xfrm>
        </p:grpSpPr>
        <p:sp>
          <p:nvSpPr>
            <p:cNvPr id="17544" name="Freeform 115"/>
            <p:cNvSpPr>
              <a:spLocks/>
            </p:cNvSpPr>
            <p:nvPr/>
          </p:nvSpPr>
          <p:spPr bwMode="auto">
            <a:xfrm>
              <a:off x="869" y="1698"/>
              <a:ext cx="556" cy="788"/>
            </a:xfrm>
            <a:custGeom>
              <a:avLst/>
              <a:gdLst>
                <a:gd name="T0" fmla="*/ 544 w 556"/>
                <a:gd name="T1" fmla="*/ 0 h 788"/>
                <a:gd name="T2" fmla="*/ 522 w 556"/>
                <a:gd name="T3" fmla="*/ 77 h 788"/>
                <a:gd name="T4" fmla="*/ 342 w 556"/>
                <a:gd name="T5" fmla="*/ 126 h 788"/>
                <a:gd name="T6" fmla="*/ 91 w 556"/>
                <a:gd name="T7" fmla="*/ 390 h 788"/>
                <a:gd name="T8" fmla="*/ 13 w 556"/>
                <a:gd name="T9" fmla="*/ 531 h 788"/>
                <a:gd name="T10" fmla="*/ 12 w 556"/>
                <a:gd name="T11" fmla="*/ 788 h 788"/>
                <a:gd name="T12" fmla="*/ 0 60000 65536"/>
                <a:gd name="T13" fmla="*/ 0 60000 65536"/>
                <a:gd name="T14" fmla="*/ 0 60000 65536"/>
                <a:gd name="T15" fmla="*/ 0 60000 65536"/>
                <a:gd name="T16" fmla="*/ 0 60000 65536"/>
                <a:gd name="T17" fmla="*/ 0 60000 65536"/>
                <a:gd name="T18" fmla="*/ 0 w 556"/>
                <a:gd name="T19" fmla="*/ 0 h 788"/>
                <a:gd name="T20" fmla="*/ 556 w 556"/>
                <a:gd name="T21" fmla="*/ 788 h 788"/>
              </a:gdLst>
              <a:ahLst/>
              <a:cxnLst>
                <a:cxn ang="T12">
                  <a:pos x="T0" y="T1"/>
                </a:cxn>
                <a:cxn ang="T13">
                  <a:pos x="T2" y="T3"/>
                </a:cxn>
                <a:cxn ang="T14">
                  <a:pos x="T4" y="T5"/>
                </a:cxn>
                <a:cxn ang="T15">
                  <a:pos x="T6" y="T7"/>
                </a:cxn>
                <a:cxn ang="T16">
                  <a:pos x="T8" y="T9"/>
                </a:cxn>
                <a:cxn ang="T17">
                  <a:pos x="T10" y="T11"/>
                </a:cxn>
              </a:cxnLst>
              <a:rect l="T18" t="T19" r="T20" b="T21"/>
              <a:pathLst>
                <a:path w="556" h="788">
                  <a:moveTo>
                    <a:pt x="544" y="0"/>
                  </a:moveTo>
                  <a:cubicBezTo>
                    <a:pt x="540" y="13"/>
                    <a:pt x="556" y="56"/>
                    <a:pt x="522" y="77"/>
                  </a:cubicBezTo>
                  <a:cubicBezTo>
                    <a:pt x="488" y="98"/>
                    <a:pt x="414" y="74"/>
                    <a:pt x="342" y="126"/>
                  </a:cubicBezTo>
                  <a:cubicBezTo>
                    <a:pt x="270" y="178"/>
                    <a:pt x="146" y="323"/>
                    <a:pt x="91" y="390"/>
                  </a:cubicBezTo>
                  <a:cubicBezTo>
                    <a:pt x="36" y="457"/>
                    <a:pt x="26" y="465"/>
                    <a:pt x="13" y="531"/>
                  </a:cubicBezTo>
                  <a:cubicBezTo>
                    <a:pt x="0" y="597"/>
                    <a:pt x="12" y="735"/>
                    <a:pt x="12" y="788"/>
                  </a:cubicBezTo>
                </a:path>
              </a:pathLst>
            </a:custGeom>
            <a:noFill/>
            <a:ln w="19050">
              <a:pattFill prst="dkVert">
                <a:fgClr>
                  <a:srgbClr val="FF9900"/>
                </a:fgClr>
                <a:bgClr>
                  <a:srgbClr val="FFFF00"/>
                </a:bgClr>
              </a:pattFill>
              <a:round/>
              <a:headEnd/>
              <a:tailEnd/>
            </a:ln>
            <a:effectLst>
              <a:prstShdw prst="shdw17" dist="17961" dir="2700000">
                <a:srgbClr val="995C00"/>
              </a:prstShdw>
            </a:effectLst>
          </p:spPr>
          <p:txBody>
            <a:bodyPr/>
            <a:lstStyle/>
            <a:p>
              <a:pPr eaLnBrk="0" hangingPunct="0"/>
              <a:endParaRPr lang="en-US" sz="2400">
                <a:latin typeface="Times New Roman" pitchFamily="18" charset="0"/>
              </a:endParaRPr>
            </a:p>
          </p:txBody>
        </p:sp>
        <p:sp>
          <p:nvSpPr>
            <p:cNvPr id="17545" name="AutoShape 116"/>
            <p:cNvSpPr>
              <a:spLocks noChangeArrowheads="1"/>
            </p:cNvSpPr>
            <p:nvPr/>
          </p:nvSpPr>
          <p:spPr bwMode="auto">
            <a:xfrm>
              <a:off x="870" y="2453"/>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grpSp>
      <p:sp>
        <p:nvSpPr>
          <p:cNvPr id="128117" name="Line 117"/>
          <p:cNvSpPr>
            <a:spLocks noChangeShapeType="1"/>
          </p:cNvSpPr>
          <p:nvPr/>
        </p:nvSpPr>
        <p:spPr bwMode="auto">
          <a:xfrm flipH="1">
            <a:off x="-220663" y="1362075"/>
            <a:ext cx="5672138" cy="0"/>
          </a:xfrm>
          <a:prstGeom prst="line">
            <a:avLst/>
          </a:prstGeom>
          <a:noFill/>
          <a:ln w="57150">
            <a:solidFill>
              <a:srgbClr val="FF0000"/>
            </a:solidFill>
            <a:round/>
            <a:headEnd/>
            <a:tailEnd/>
          </a:ln>
          <a:effectLst>
            <a:prstShdw prst="shdw17" dist="17961" dir="2700000">
              <a:srgbClr val="990000"/>
            </a:prstShdw>
          </a:effectLst>
        </p:spPr>
        <p:txBody>
          <a:bodyPr/>
          <a:lstStyle/>
          <a:p>
            <a:endParaRPr lang="en-US"/>
          </a:p>
        </p:txBody>
      </p:sp>
      <p:grpSp>
        <p:nvGrpSpPr>
          <p:cNvPr id="19" name="Group 118"/>
          <p:cNvGrpSpPr>
            <a:grpSpLocks/>
          </p:cNvGrpSpPr>
          <p:nvPr/>
        </p:nvGrpSpPr>
        <p:grpSpPr bwMode="auto">
          <a:xfrm>
            <a:off x="5305425" y="3381375"/>
            <a:ext cx="288925" cy="511175"/>
            <a:chOff x="3342" y="1746"/>
            <a:chExt cx="182" cy="322"/>
          </a:xfrm>
        </p:grpSpPr>
        <p:sp>
          <p:nvSpPr>
            <p:cNvPr id="128119" name="AutoShape 119"/>
            <p:cNvSpPr>
              <a:spLocks noChangeArrowheads="1"/>
            </p:cNvSpPr>
            <p:nvPr/>
          </p:nvSpPr>
          <p:spPr bwMode="auto">
            <a:xfrm>
              <a:off x="3364" y="1746"/>
              <a:ext cx="160" cy="275"/>
            </a:xfrm>
            <a:prstGeom prst="can">
              <a:avLst>
                <a:gd name="adj" fmla="val 42969"/>
              </a:avLst>
            </a:prstGeom>
            <a:gradFill rotWithShape="1">
              <a:gsLst>
                <a:gs pos="0">
                  <a:srgbClr val="FFFF00"/>
                </a:gs>
                <a:gs pos="50000">
                  <a:schemeClr val="bg1"/>
                </a:gs>
                <a:gs pos="100000">
                  <a:srgbClr val="FFFF00"/>
                </a:gs>
              </a:gsLst>
              <a:lin ang="5400000" scaled="1"/>
            </a:gradFill>
            <a:ln w="9525">
              <a:solidFill>
                <a:schemeClr val="tx1"/>
              </a:solidFill>
              <a:round/>
              <a:headEnd/>
              <a:tailEnd/>
            </a:ln>
            <a:effectLst/>
          </p:spPr>
          <p:txBody>
            <a:bodyPr wrap="none" anchor="ctr"/>
            <a:lstStyle/>
            <a:p>
              <a:pPr eaLnBrk="0" hangingPunct="0">
                <a:defRPr/>
              </a:pPr>
              <a:endParaRPr lang="en-US" sz="2400">
                <a:latin typeface="Times New Roman" pitchFamily="18" charset="0"/>
              </a:endParaRPr>
            </a:p>
          </p:txBody>
        </p:sp>
        <p:sp>
          <p:nvSpPr>
            <p:cNvPr id="17542" name="AutoShape 120"/>
            <p:cNvSpPr>
              <a:spLocks noChangeArrowheads="1"/>
            </p:cNvSpPr>
            <p:nvPr/>
          </p:nvSpPr>
          <p:spPr bwMode="auto">
            <a:xfrm>
              <a:off x="3342" y="1982"/>
              <a:ext cx="87" cy="86"/>
            </a:xfrm>
            <a:prstGeom prst="cube">
              <a:avLst>
                <a:gd name="adj" fmla="val 21875"/>
              </a:avLst>
            </a:prstGeom>
            <a:solidFill>
              <a:srgbClr val="FF9900"/>
            </a:soli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43" name="Freeform 121" descr="Wide upward diagonal"/>
            <p:cNvSpPr>
              <a:spLocks/>
            </p:cNvSpPr>
            <p:nvPr/>
          </p:nvSpPr>
          <p:spPr bwMode="auto">
            <a:xfrm>
              <a:off x="3371" y="1762"/>
              <a:ext cx="78" cy="221"/>
            </a:xfrm>
            <a:custGeom>
              <a:avLst/>
              <a:gdLst>
                <a:gd name="T0" fmla="*/ 10 w 78"/>
                <a:gd name="T1" fmla="*/ 221 h 221"/>
                <a:gd name="T2" fmla="*/ 10 w 78"/>
                <a:gd name="T3" fmla="*/ 36 h 221"/>
                <a:gd name="T4" fmla="*/ 68 w 78"/>
                <a:gd name="T5" fmla="*/ 4 h 221"/>
                <a:gd name="T6" fmla="*/ 70 w 78"/>
                <a:gd name="T7" fmla="*/ 22 h 221"/>
                <a:gd name="T8" fmla="*/ 0 60000 65536"/>
                <a:gd name="T9" fmla="*/ 0 60000 65536"/>
                <a:gd name="T10" fmla="*/ 0 60000 65536"/>
                <a:gd name="T11" fmla="*/ 0 60000 65536"/>
                <a:gd name="T12" fmla="*/ 0 w 78"/>
                <a:gd name="T13" fmla="*/ 0 h 221"/>
                <a:gd name="T14" fmla="*/ 78 w 78"/>
                <a:gd name="T15" fmla="*/ 221 h 221"/>
              </a:gdLst>
              <a:ahLst/>
              <a:cxnLst>
                <a:cxn ang="T8">
                  <a:pos x="T0" y="T1"/>
                </a:cxn>
                <a:cxn ang="T9">
                  <a:pos x="T2" y="T3"/>
                </a:cxn>
                <a:cxn ang="T10">
                  <a:pos x="T4" y="T5"/>
                </a:cxn>
                <a:cxn ang="T11">
                  <a:pos x="T6" y="T7"/>
                </a:cxn>
              </a:cxnLst>
              <a:rect l="T12" t="T13" r="T14" b="T15"/>
              <a:pathLst>
                <a:path w="78" h="221">
                  <a:moveTo>
                    <a:pt x="10" y="221"/>
                  </a:moveTo>
                  <a:cubicBezTo>
                    <a:pt x="10" y="190"/>
                    <a:pt x="0" y="72"/>
                    <a:pt x="10" y="36"/>
                  </a:cubicBezTo>
                  <a:cubicBezTo>
                    <a:pt x="20" y="0"/>
                    <a:pt x="58" y="6"/>
                    <a:pt x="68" y="4"/>
                  </a:cubicBezTo>
                  <a:cubicBezTo>
                    <a:pt x="78" y="2"/>
                    <a:pt x="70" y="18"/>
                    <a:pt x="70" y="22"/>
                  </a:cubicBezTo>
                </a:path>
              </a:pathLst>
            </a:custGeom>
            <a:noFill/>
            <a:ln w="19050">
              <a:solidFill>
                <a:srgbClr val="FF9900"/>
              </a:solidFill>
              <a:round/>
              <a:headEnd/>
              <a:tailEnd/>
            </a:ln>
          </p:spPr>
          <p:txBody>
            <a:bodyPr wrap="none" anchor="ctr"/>
            <a:lstStyle/>
            <a:p>
              <a:pPr eaLnBrk="0" hangingPunct="0"/>
              <a:endParaRPr lang="en-US" sz="2400">
                <a:latin typeface="Times New Roman" pitchFamily="18" charset="0"/>
              </a:endParaRPr>
            </a:p>
          </p:txBody>
        </p:sp>
      </p:grpSp>
      <p:grpSp>
        <p:nvGrpSpPr>
          <p:cNvPr id="20" name="Group 122"/>
          <p:cNvGrpSpPr>
            <a:grpSpLocks/>
          </p:cNvGrpSpPr>
          <p:nvPr/>
        </p:nvGrpSpPr>
        <p:grpSpPr bwMode="auto">
          <a:xfrm>
            <a:off x="5905500" y="2700338"/>
            <a:ext cx="288925" cy="511175"/>
            <a:chOff x="3720" y="1317"/>
            <a:chExt cx="182" cy="322"/>
          </a:xfrm>
        </p:grpSpPr>
        <p:sp>
          <p:nvSpPr>
            <p:cNvPr id="17538" name="AutoShape 123"/>
            <p:cNvSpPr>
              <a:spLocks noChangeArrowheads="1"/>
            </p:cNvSpPr>
            <p:nvPr/>
          </p:nvSpPr>
          <p:spPr bwMode="auto">
            <a:xfrm>
              <a:off x="3742" y="1317"/>
              <a:ext cx="160" cy="275"/>
            </a:xfrm>
            <a:prstGeom prst="can">
              <a:avLst>
                <a:gd name="adj" fmla="val 42969"/>
              </a:avLst>
            </a:prstGeom>
            <a:solidFill>
              <a:srgbClr val="FFCC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39" name="AutoShape 124"/>
            <p:cNvSpPr>
              <a:spLocks noChangeArrowheads="1"/>
            </p:cNvSpPr>
            <p:nvPr/>
          </p:nvSpPr>
          <p:spPr bwMode="auto">
            <a:xfrm>
              <a:off x="3720" y="1553"/>
              <a:ext cx="87" cy="86"/>
            </a:xfrm>
            <a:prstGeom prst="cube">
              <a:avLst>
                <a:gd name="adj" fmla="val 21875"/>
              </a:avLst>
            </a:prstGeom>
            <a:solidFill>
              <a:srgbClr val="FF9900"/>
            </a:soli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40" name="Freeform 125" descr="Wide upward diagonal"/>
            <p:cNvSpPr>
              <a:spLocks/>
            </p:cNvSpPr>
            <p:nvPr/>
          </p:nvSpPr>
          <p:spPr bwMode="auto">
            <a:xfrm>
              <a:off x="3749" y="1333"/>
              <a:ext cx="78" cy="221"/>
            </a:xfrm>
            <a:custGeom>
              <a:avLst/>
              <a:gdLst>
                <a:gd name="T0" fmla="*/ 10 w 78"/>
                <a:gd name="T1" fmla="*/ 221 h 221"/>
                <a:gd name="T2" fmla="*/ 10 w 78"/>
                <a:gd name="T3" fmla="*/ 36 h 221"/>
                <a:gd name="T4" fmla="*/ 68 w 78"/>
                <a:gd name="T5" fmla="*/ 4 h 221"/>
                <a:gd name="T6" fmla="*/ 70 w 78"/>
                <a:gd name="T7" fmla="*/ 22 h 221"/>
                <a:gd name="T8" fmla="*/ 0 60000 65536"/>
                <a:gd name="T9" fmla="*/ 0 60000 65536"/>
                <a:gd name="T10" fmla="*/ 0 60000 65536"/>
                <a:gd name="T11" fmla="*/ 0 60000 65536"/>
                <a:gd name="T12" fmla="*/ 0 w 78"/>
                <a:gd name="T13" fmla="*/ 0 h 221"/>
                <a:gd name="T14" fmla="*/ 78 w 78"/>
                <a:gd name="T15" fmla="*/ 221 h 221"/>
              </a:gdLst>
              <a:ahLst/>
              <a:cxnLst>
                <a:cxn ang="T8">
                  <a:pos x="T0" y="T1"/>
                </a:cxn>
                <a:cxn ang="T9">
                  <a:pos x="T2" y="T3"/>
                </a:cxn>
                <a:cxn ang="T10">
                  <a:pos x="T4" y="T5"/>
                </a:cxn>
                <a:cxn ang="T11">
                  <a:pos x="T6" y="T7"/>
                </a:cxn>
              </a:cxnLst>
              <a:rect l="T12" t="T13" r="T14" b="T15"/>
              <a:pathLst>
                <a:path w="78" h="221">
                  <a:moveTo>
                    <a:pt x="10" y="221"/>
                  </a:moveTo>
                  <a:cubicBezTo>
                    <a:pt x="10" y="190"/>
                    <a:pt x="0" y="72"/>
                    <a:pt x="10" y="36"/>
                  </a:cubicBezTo>
                  <a:cubicBezTo>
                    <a:pt x="20" y="0"/>
                    <a:pt x="58" y="6"/>
                    <a:pt x="68" y="4"/>
                  </a:cubicBezTo>
                  <a:cubicBezTo>
                    <a:pt x="78" y="2"/>
                    <a:pt x="70" y="18"/>
                    <a:pt x="70" y="22"/>
                  </a:cubicBezTo>
                </a:path>
              </a:pathLst>
            </a:custGeom>
            <a:noFill/>
            <a:ln w="19050">
              <a:solidFill>
                <a:srgbClr val="FF9900"/>
              </a:solidFill>
              <a:round/>
              <a:headEnd/>
              <a:tailEnd/>
            </a:ln>
          </p:spPr>
          <p:txBody>
            <a:bodyPr wrap="none" anchor="ctr"/>
            <a:lstStyle/>
            <a:p>
              <a:pPr eaLnBrk="0" hangingPunct="0"/>
              <a:endParaRPr lang="en-US" sz="2400">
                <a:latin typeface="Times New Roman" pitchFamily="18" charset="0"/>
              </a:endParaRPr>
            </a:p>
          </p:txBody>
        </p:sp>
      </p:grpSp>
      <p:sp>
        <p:nvSpPr>
          <p:cNvPr id="128126" name="Line 126"/>
          <p:cNvSpPr>
            <a:spLocks noChangeShapeType="1"/>
          </p:cNvSpPr>
          <p:nvPr/>
        </p:nvSpPr>
        <p:spPr bwMode="auto">
          <a:xfrm flipV="1">
            <a:off x="8372475" y="2460625"/>
            <a:ext cx="906463" cy="4763"/>
          </a:xfrm>
          <a:prstGeom prst="line">
            <a:avLst/>
          </a:prstGeom>
          <a:noFill/>
          <a:ln w="76200" cmpd="tri">
            <a:pattFill prst="wdUpDiag">
              <a:fgClr>
                <a:srgbClr val="FF9900"/>
              </a:fgClr>
              <a:bgClr>
                <a:srgbClr val="F2EC00"/>
              </a:bgClr>
            </a:pattFill>
            <a:round/>
            <a:headEnd/>
            <a:tailEnd/>
          </a:ln>
        </p:spPr>
        <p:txBody>
          <a:bodyPr/>
          <a:lstStyle/>
          <a:p>
            <a:endParaRPr lang="en-US"/>
          </a:p>
        </p:txBody>
      </p:sp>
      <p:sp>
        <p:nvSpPr>
          <p:cNvPr id="128127" name="Line 127"/>
          <p:cNvSpPr>
            <a:spLocks noChangeShapeType="1"/>
          </p:cNvSpPr>
          <p:nvPr/>
        </p:nvSpPr>
        <p:spPr bwMode="auto">
          <a:xfrm flipV="1">
            <a:off x="7996238" y="2865438"/>
            <a:ext cx="1231900" cy="4762"/>
          </a:xfrm>
          <a:prstGeom prst="line">
            <a:avLst/>
          </a:prstGeom>
          <a:noFill/>
          <a:ln w="76200" cmpd="tri">
            <a:solidFill>
              <a:schemeClr val="tx1"/>
            </a:solidFill>
            <a:round/>
            <a:headEnd/>
            <a:tailEnd/>
          </a:ln>
        </p:spPr>
        <p:txBody>
          <a:bodyPr/>
          <a:lstStyle/>
          <a:p>
            <a:endParaRPr lang="en-US"/>
          </a:p>
        </p:txBody>
      </p:sp>
      <p:grpSp>
        <p:nvGrpSpPr>
          <p:cNvPr id="21" name="Group 128"/>
          <p:cNvGrpSpPr>
            <a:grpSpLocks/>
          </p:cNvGrpSpPr>
          <p:nvPr/>
        </p:nvGrpSpPr>
        <p:grpSpPr bwMode="auto">
          <a:xfrm>
            <a:off x="2239963" y="4103688"/>
            <a:ext cx="1154112" cy="461962"/>
            <a:chOff x="1411" y="2201"/>
            <a:chExt cx="749" cy="283"/>
          </a:xfrm>
        </p:grpSpPr>
        <p:sp>
          <p:nvSpPr>
            <p:cNvPr id="17533" name="AutoShape 129"/>
            <p:cNvSpPr>
              <a:spLocks noChangeArrowheads="1"/>
            </p:cNvSpPr>
            <p:nvPr/>
          </p:nvSpPr>
          <p:spPr bwMode="auto">
            <a:xfrm>
              <a:off x="1411" y="2267"/>
              <a:ext cx="749" cy="204"/>
            </a:xfrm>
            <a:prstGeom prst="cube">
              <a:avLst>
                <a:gd name="adj" fmla="val 70097"/>
              </a:avLst>
            </a:prstGeom>
            <a:solidFill>
              <a:srgbClr val="33CC33"/>
            </a:soli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34" name="AutoShape 130"/>
            <p:cNvSpPr>
              <a:spLocks noChangeArrowheads="1"/>
            </p:cNvSpPr>
            <p:nvPr/>
          </p:nvSpPr>
          <p:spPr bwMode="auto">
            <a:xfrm>
              <a:off x="1673" y="2398"/>
              <a:ext cx="87" cy="86"/>
            </a:xfrm>
            <a:prstGeom prst="cube">
              <a:avLst>
                <a:gd name="adj" fmla="val 21875"/>
              </a:avLst>
            </a:prstGeom>
            <a:solidFill>
              <a:srgbClr val="FF9900"/>
            </a:soli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35" name="AutoShape 131" descr="Wide upward diagonal"/>
            <p:cNvSpPr>
              <a:spLocks noChangeArrowheads="1"/>
            </p:cNvSpPr>
            <p:nvPr/>
          </p:nvSpPr>
          <p:spPr bwMode="auto">
            <a:xfrm>
              <a:off x="1700" y="2260"/>
              <a:ext cx="208" cy="126"/>
            </a:xfrm>
            <a:prstGeom prst="cube">
              <a:avLst>
                <a:gd name="adj" fmla="val 62500"/>
              </a:avLst>
            </a:prstGeom>
            <a:pattFill prst="wdUpDiag">
              <a:fgClr>
                <a:srgbClr val="FF9900"/>
              </a:fgClr>
              <a:bgClr>
                <a:srgbClr val="FFFF00"/>
              </a:bgClr>
            </a:patt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36" name="Line 132"/>
            <p:cNvSpPr>
              <a:spLocks noChangeShapeType="1"/>
            </p:cNvSpPr>
            <p:nvPr/>
          </p:nvSpPr>
          <p:spPr bwMode="auto">
            <a:xfrm flipV="1">
              <a:off x="1799" y="2201"/>
              <a:ext cx="0" cy="87"/>
            </a:xfrm>
            <a:prstGeom prst="line">
              <a:avLst/>
            </a:prstGeom>
            <a:noFill/>
            <a:ln w="9525">
              <a:solidFill>
                <a:schemeClr val="tx1"/>
              </a:solidFill>
              <a:round/>
              <a:headEnd/>
              <a:tailEnd type="oval" w="med" len="med"/>
            </a:ln>
          </p:spPr>
          <p:txBody>
            <a:bodyPr/>
            <a:lstStyle/>
            <a:p>
              <a:endParaRPr lang="en-US"/>
            </a:p>
          </p:txBody>
        </p:sp>
        <p:sp>
          <p:nvSpPr>
            <p:cNvPr id="17537" name="Freeform 133" descr="Wide upward diagonal"/>
            <p:cNvSpPr>
              <a:spLocks/>
            </p:cNvSpPr>
            <p:nvPr/>
          </p:nvSpPr>
          <p:spPr bwMode="auto">
            <a:xfrm>
              <a:off x="1712" y="2357"/>
              <a:ext cx="49" cy="49"/>
            </a:xfrm>
            <a:custGeom>
              <a:avLst/>
              <a:gdLst>
                <a:gd name="T0" fmla="*/ 0 w 49"/>
                <a:gd name="T1" fmla="*/ 49 h 49"/>
                <a:gd name="T2" fmla="*/ 13 w 49"/>
                <a:gd name="T3" fmla="*/ 22 h 49"/>
                <a:gd name="T4" fmla="*/ 49 w 49"/>
                <a:gd name="T5" fmla="*/ 0 h 49"/>
                <a:gd name="T6" fmla="*/ 0 60000 65536"/>
                <a:gd name="T7" fmla="*/ 0 60000 65536"/>
                <a:gd name="T8" fmla="*/ 0 60000 65536"/>
                <a:gd name="T9" fmla="*/ 0 w 49"/>
                <a:gd name="T10" fmla="*/ 0 h 49"/>
                <a:gd name="T11" fmla="*/ 49 w 49"/>
                <a:gd name="T12" fmla="*/ 49 h 49"/>
              </a:gdLst>
              <a:ahLst/>
              <a:cxnLst>
                <a:cxn ang="T6">
                  <a:pos x="T0" y="T1"/>
                </a:cxn>
                <a:cxn ang="T7">
                  <a:pos x="T2" y="T3"/>
                </a:cxn>
                <a:cxn ang="T8">
                  <a:pos x="T4" y="T5"/>
                </a:cxn>
              </a:cxnLst>
              <a:rect l="T9" t="T10" r="T11" b="T12"/>
              <a:pathLst>
                <a:path w="49" h="49">
                  <a:moveTo>
                    <a:pt x="0" y="49"/>
                  </a:moveTo>
                  <a:cubicBezTo>
                    <a:pt x="2" y="45"/>
                    <a:pt x="5" y="30"/>
                    <a:pt x="13" y="22"/>
                  </a:cubicBezTo>
                  <a:cubicBezTo>
                    <a:pt x="21" y="14"/>
                    <a:pt x="42" y="5"/>
                    <a:pt x="49" y="0"/>
                  </a:cubicBezTo>
                </a:path>
              </a:pathLst>
            </a:custGeom>
            <a:noFill/>
            <a:ln w="19050">
              <a:solidFill>
                <a:srgbClr val="FF9900"/>
              </a:solidFill>
              <a:round/>
              <a:headEnd/>
              <a:tailEnd/>
            </a:ln>
          </p:spPr>
          <p:txBody>
            <a:bodyPr wrap="none" anchor="ctr"/>
            <a:lstStyle/>
            <a:p>
              <a:pPr eaLnBrk="0" hangingPunct="0"/>
              <a:endParaRPr lang="en-US" sz="2400">
                <a:latin typeface="Times New Roman" pitchFamily="18" charset="0"/>
              </a:endParaRPr>
            </a:p>
          </p:txBody>
        </p:sp>
      </p:grpSp>
      <p:sp>
        <p:nvSpPr>
          <p:cNvPr id="128134" name="Line 134"/>
          <p:cNvSpPr>
            <a:spLocks noChangeShapeType="1"/>
          </p:cNvSpPr>
          <p:nvPr/>
        </p:nvSpPr>
        <p:spPr bwMode="auto">
          <a:xfrm flipV="1">
            <a:off x="7662863" y="3213100"/>
            <a:ext cx="1557337" cy="1588"/>
          </a:xfrm>
          <a:prstGeom prst="line">
            <a:avLst/>
          </a:prstGeom>
          <a:noFill/>
          <a:ln w="76200" cmpd="tri">
            <a:pattFill prst="wdUpDiag">
              <a:fgClr>
                <a:srgbClr val="FF9900"/>
              </a:fgClr>
              <a:bgClr>
                <a:srgbClr val="F2EC00"/>
              </a:bgClr>
            </a:pattFill>
            <a:round/>
            <a:headEnd/>
            <a:tailEnd/>
          </a:ln>
        </p:spPr>
        <p:txBody>
          <a:bodyPr/>
          <a:lstStyle/>
          <a:p>
            <a:endParaRPr lang="en-US"/>
          </a:p>
        </p:txBody>
      </p:sp>
      <p:sp>
        <p:nvSpPr>
          <p:cNvPr id="128135" name="Line 135"/>
          <p:cNvSpPr>
            <a:spLocks noChangeShapeType="1"/>
          </p:cNvSpPr>
          <p:nvPr/>
        </p:nvSpPr>
        <p:spPr bwMode="auto">
          <a:xfrm flipV="1">
            <a:off x="6985000" y="3900488"/>
            <a:ext cx="2227263" cy="1587"/>
          </a:xfrm>
          <a:prstGeom prst="line">
            <a:avLst/>
          </a:prstGeom>
          <a:noFill/>
          <a:ln w="76200" cmpd="tri">
            <a:pattFill prst="wdUpDiag">
              <a:fgClr>
                <a:srgbClr val="FF9900"/>
              </a:fgClr>
              <a:bgClr>
                <a:srgbClr val="F2EC00"/>
              </a:bgClr>
            </a:pattFill>
            <a:round/>
            <a:headEnd/>
            <a:tailEnd/>
          </a:ln>
        </p:spPr>
        <p:txBody>
          <a:bodyPr/>
          <a:lstStyle/>
          <a:p>
            <a:endParaRPr lang="en-US"/>
          </a:p>
        </p:txBody>
      </p:sp>
      <p:sp>
        <p:nvSpPr>
          <p:cNvPr id="128136" name="Line 136"/>
          <p:cNvSpPr>
            <a:spLocks noChangeShapeType="1"/>
          </p:cNvSpPr>
          <p:nvPr/>
        </p:nvSpPr>
        <p:spPr bwMode="auto">
          <a:xfrm flipV="1">
            <a:off x="7345363" y="3557588"/>
            <a:ext cx="1871662" cy="1587"/>
          </a:xfrm>
          <a:prstGeom prst="line">
            <a:avLst/>
          </a:prstGeom>
          <a:noFill/>
          <a:ln w="76200" cmpd="tri">
            <a:solidFill>
              <a:schemeClr val="tx1"/>
            </a:solidFill>
            <a:round/>
            <a:headEnd/>
            <a:tailEnd/>
          </a:ln>
        </p:spPr>
        <p:txBody>
          <a:bodyPr/>
          <a:lstStyle/>
          <a:p>
            <a:endParaRPr lang="en-US"/>
          </a:p>
        </p:txBody>
      </p:sp>
      <p:sp>
        <p:nvSpPr>
          <p:cNvPr id="128137" name="Line 137"/>
          <p:cNvSpPr>
            <a:spLocks noChangeShapeType="1"/>
          </p:cNvSpPr>
          <p:nvPr/>
        </p:nvSpPr>
        <p:spPr bwMode="auto">
          <a:xfrm>
            <a:off x="6507163" y="4237038"/>
            <a:ext cx="2713037" cy="1587"/>
          </a:xfrm>
          <a:prstGeom prst="line">
            <a:avLst/>
          </a:prstGeom>
          <a:noFill/>
          <a:ln w="76200" cmpd="tri">
            <a:solidFill>
              <a:schemeClr val="tx1"/>
            </a:solidFill>
            <a:round/>
            <a:headEnd/>
            <a:tailEnd/>
          </a:ln>
        </p:spPr>
        <p:txBody>
          <a:bodyPr/>
          <a:lstStyle/>
          <a:p>
            <a:endParaRPr lang="en-US"/>
          </a:p>
        </p:txBody>
      </p:sp>
      <p:sp>
        <p:nvSpPr>
          <p:cNvPr id="128138" name="Line 138"/>
          <p:cNvSpPr>
            <a:spLocks noChangeShapeType="1"/>
          </p:cNvSpPr>
          <p:nvPr/>
        </p:nvSpPr>
        <p:spPr bwMode="auto">
          <a:xfrm flipV="1">
            <a:off x="6280150" y="4583113"/>
            <a:ext cx="2951163" cy="1587"/>
          </a:xfrm>
          <a:prstGeom prst="line">
            <a:avLst/>
          </a:prstGeom>
          <a:noFill/>
          <a:ln w="76200" cmpd="tri">
            <a:pattFill prst="wdUpDiag">
              <a:fgClr>
                <a:srgbClr val="FF9900"/>
              </a:fgClr>
              <a:bgClr>
                <a:srgbClr val="F2EC00"/>
              </a:bgClr>
            </a:pattFill>
            <a:round/>
            <a:headEnd/>
            <a:tailEnd/>
          </a:ln>
        </p:spPr>
        <p:txBody>
          <a:bodyPr/>
          <a:lstStyle/>
          <a:p>
            <a:endParaRPr lang="en-US"/>
          </a:p>
        </p:txBody>
      </p:sp>
      <p:sp>
        <p:nvSpPr>
          <p:cNvPr id="128139" name="Line 139"/>
          <p:cNvSpPr>
            <a:spLocks noChangeShapeType="1"/>
          </p:cNvSpPr>
          <p:nvPr/>
        </p:nvSpPr>
        <p:spPr bwMode="auto">
          <a:xfrm flipV="1">
            <a:off x="5864225" y="4919663"/>
            <a:ext cx="3395663" cy="7937"/>
          </a:xfrm>
          <a:prstGeom prst="line">
            <a:avLst/>
          </a:prstGeom>
          <a:noFill/>
          <a:ln w="76200" cmpd="tri">
            <a:solidFill>
              <a:schemeClr val="tx1"/>
            </a:solidFill>
            <a:round/>
            <a:headEnd/>
            <a:tailEnd/>
          </a:ln>
        </p:spPr>
        <p:txBody>
          <a:bodyPr/>
          <a:lstStyle/>
          <a:p>
            <a:endParaRPr lang="en-US"/>
          </a:p>
        </p:txBody>
      </p:sp>
      <p:grpSp>
        <p:nvGrpSpPr>
          <p:cNvPr id="22" name="Group 140"/>
          <p:cNvGrpSpPr>
            <a:grpSpLocks/>
          </p:cNvGrpSpPr>
          <p:nvPr/>
        </p:nvGrpSpPr>
        <p:grpSpPr bwMode="auto">
          <a:xfrm>
            <a:off x="5246688" y="1266825"/>
            <a:ext cx="560387" cy="295275"/>
            <a:chOff x="3305" y="414"/>
            <a:chExt cx="353" cy="186"/>
          </a:xfrm>
        </p:grpSpPr>
        <p:sp>
          <p:nvSpPr>
            <p:cNvPr id="17529" name="AutoShape 141"/>
            <p:cNvSpPr>
              <a:spLocks noChangeArrowheads="1"/>
            </p:cNvSpPr>
            <p:nvPr/>
          </p:nvSpPr>
          <p:spPr bwMode="auto">
            <a:xfrm rot="5400000">
              <a:off x="3323" y="413"/>
              <a:ext cx="78" cy="113"/>
            </a:xfrm>
            <a:prstGeom prst="can">
              <a:avLst>
                <a:gd name="adj" fmla="val 36218"/>
              </a:avLst>
            </a:prstGeom>
            <a:solidFill>
              <a:srgbClr val="FF00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30" name="AutoShape 142"/>
            <p:cNvSpPr>
              <a:spLocks noChangeArrowheads="1"/>
            </p:cNvSpPr>
            <p:nvPr/>
          </p:nvSpPr>
          <p:spPr bwMode="auto">
            <a:xfrm>
              <a:off x="3338" y="414"/>
              <a:ext cx="254" cy="138"/>
            </a:xfrm>
            <a:prstGeom prst="cube">
              <a:avLst>
                <a:gd name="adj" fmla="val 42755"/>
              </a:avLst>
            </a:prstGeom>
            <a:solidFill>
              <a:srgbClr val="FF0000"/>
            </a:soli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31" name="AutoShape 143"/>
            <p:cNvSpPr>
              <a:spLocks noChangeArrowheads="1"/>
            </p:cNvSpPr>
            <p:nvPr/>
          </p:nvSpPr>
          <p:spPr bwMode="auto">
            <a:xfrm rot="-8328036">
              <a:off x="3384" y="463"/>
              <a:ext cx="78" cy="137"/>
            </a:xfrm>
            <a:prstGeom prst="can">
              <a:avLst>
                <a:gd name="adj" fmla="val 43910"/>
              </a:avLst>
            </a:prstGeom>
            <a:solidFill>
              <a:srgbClr val="FF00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32" name="AutoShape 144"/>
            <p:cNvSpPr>
              <a:spLocks noChangeArrowheads="1"/>
            </p:cNvSpPr>
            <p:nvPr/>
          </p:nvSpPr>
          <p:spPr bwMode="auto">
            <a:xfrm rot="5400000">
              <a:off x="3563" y="422"/>
              <a:ext cx="78" cy="113"/>
            </a:xfrm>
            <a:prstGeom prst="can">
              <a:avLst>
                <a:gd name="adj" fmla="val 36218"/>
              </a:avLst>
            </a:prstGeom>
            <a:solidFill>
              <a:srgbClr val="FF00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grpSp>
      <p:sp>
        <p:nvSpPr>
          <p:cNvPr id="128145" name="Line 145"/>
          <p:cNvSpPr>
            <a:spLocks noChangeShapeType="1"/>
          </p:cNvSpPr>
          <p:nvPr/>
        </p:nvSpPr>
        <p:spPr bwMode="auto">
          <a:xfrm flipH="1">
            <a:off x="5775325" y="1366838"/>
            <a:ext cx="3719513" cy="0"/>
          </a:xfrm>
          <a:prstGeom prst="line">
            <a:avLst/>
          </a:prstGeom>
          <a:noFill/>
          <a:ln w="57150">
            <a:solidFill>
              <a:srgbClr val="FF0000"/>
            </a:solidFill>
            <a:round/>
            <a:headEnd/>
            <a:tailEnd/>
          </a:ln>
          <a:effectLst>
            <a:prstShdw prst="shdw17" dist="17961" dir="2700000">
              <a:srgbClr val="990000"/>
            </a:prstShdw>
          </a:effectLst>
        </p:spPr>
        <p:txBody>
          <a:bodyPr/>
          <a:lstStyle/>
          <a:p>
            <a:endParaRPr lang="en-US"/>
          </a:p>
        </p:txBody>
      </p:sp>
      <p:sp>
        <p:nvSpPr>
          <p:cNvPr id="128146" name="Freeform 146"/>
          <p:cNvSpPr>
            <a:spLocks/>
          </p:cNvSpPr>
          <p:nvPr/>
        </p:nvSpPr>
        <p:spPr bwMode="auto">
          <a:xfrm>
            <a:off x="2252663" y="1519238"/>
            <a:ext cx="3124200" cy="1276350"/>
          </a:xfrm>
          <a:custGeom>
            <a:avLst/>
            <a:gdLst>
              <a:gd name="T0" fmla="*/ 60325 w 1968"/>
              <a:gd name="T1" fmla="*/ 1276350 h 804"/>
              <a:gd name="T2" fmla="*/ 100012 w 1968"/>
              <a:gd name="T3" fmla="*/ 690562 h 804"/>
              <a:gd name="T4" fmla="*/ 657225 w 1968"/>
              <a:gd name="T5" fmla="*/ 471488 h 804"/>
              <a:gd name="T6" fmla="*/ 2681288 w 1968"/>
              <a:gd name="T7" fmla="*/ 423863 h 804"/>
              <a:gd name="T8" fmla="*/ 3124200 w 1968"/>
              <a:gd name="T9" fmla="*/ 0 h 804"/>
              <a:gd name="T10" fmla="*/ 0 60000 65536"/>
              <a:gd name="T11" fmla="*/ 0 60000 65536"/>
              <a:gd name="T12" fmla="*/ 0 60000 65536"/>
              <a:gd name="T13" fmla="*/ 0 60000 65536"/>
              <a:gd name="T14" fmla="*/ 0 60000 65536"/>
              <a:gd name="T15" fmla="*/ 0 w 1968"/>
              <a:gd name="T16" fmla="*/ 0 h 804"/>
              <a:gd name="T17" fmla="*/ 1968 w 1968"/>
              <a:gd name="T18" fmla="*/ 804 h 804"/>
            </a:gdLst>
            <a:ahLst/>
            <a:cxnLst>
              <a:cxn ang="T10">
                <a:pos x="T0" y="T1"/>
              </a:cxn>
              <a:cxn ang="T11">
                <a:pos x="T2" y="T3"/>
              </a:cxn>
              <a:cxn ang="T12">
                <a:pos x="T4" y="T5"/>
              </a:cxn>
              <a:cxn ang="T13">
                <a:pos x="T6" y="T7"/>
              </a:cxn>
              <a:cxn ang="T14">
                <a:pos x="T8" y="T9"/>
              </a:cxn>
            </a:cxnLst>
            <a:rect l="T15" t="T16" r="T17" b="T18"/>
            <a:pathLst>
              <a:path w="1968" h="804">
                <a:moveTo>
                  <a:pt x="38" y="804"/>
                </a:moveTo>
                <a:cubicBezTo>
                  <a:pt x="42" y="743"/>
                  <a:pt x="0" y="519"/>
                  <a:pt x="63" y="435"/>
                </a:cubicBezTo>
                <a:cubicBezTo>
                  <a:pt x="126" y="351"/>
                  <a:pt x="143" y="325"/>
                  <a:pt x="414" y="297"/>
                </a:cubicBezTo>
                <a:cubicBezTo>
                  <a:pt x="685" y="269"/>
                  <a:pt x="1430" y="317"/>
                  <a:pt x="1689" y="267"/>
                </a:cubicBezTo>
                <a:cubicBezTo>
                  <a:pt x="1948" y="217"/>
                  <a:pt x="1910" y="56"/>
                  <a:pt x="1968" y="0"/>
                </a:cubicBezTo>
              </a:path>
            </a:pathLst>
          </a:custGeom>
          <a:noFill/>
          <a:ln w="57150">
            <a:pattFill prst="dkVert">
              <a:fgClr>
                <a:srgbClr val="FF0000"/>
              </a:fgClr>
              <a:bgClr>
                <a:srgbClr val="FFFFFF"/>
              </a:bgClr>
            </a:pattFill>
            <a:round/>
            <a:headEnd/>
            <a:tailEnd/>
          </a:ln>
          <a:effectLst>
            <a:prstShdw prst="shdw17" dist="17961" dir="2700000">
              <a:srgbClr val="990000"/>
            </a:prstShdw>
          </a:effectLst>
        </p:spPr>
        <p:txBody>
          <a:bodyPr/>
          <a:lstStyle/>
          <a:p>
            <a:pPr eaLnBrk="0" hangingPunct="0"/>
            <a:endParaRPr lang="en-US" sz="2400">
              <a:latin typeface="Times New Roman" pitchFamily="18" charset="0"/>
            </a:endParaRPr>
          </a:p>
        </p:txBody>
      </p:sp>
      <p:sp>
        <p:nvSpPr>
          <p:cNvPr id="128147" name="Line 147"/>
          <p:cNvSpPr>
            <a:spLocks noChangeShapeType="1"/>
          </p:cNvSpPr>
          <p:nvPr/>
        </p:nvSpPr>
        <p:spPr bwMode="auto">
          <a:xfrm flipV="1">
            <a:off x="8729663" y="2122488"/>
            <a:ext cx="1231900" cy="4762"/>
          </a:xfrm>
          <a:prstGeom prst="line">
            <a:avLst/>
          </a:prstGeom>
          <a:noFill/>
          <a:ln w="76200" cmpd="tri">
            <a:solidFill>
              <a:schemeClr val="tx1"/>
            </a:solidFill>
            <a:round/>
            <a:headEnd/>
            <a:tailEnd/>
          </a:ln>
        </p:spPr>
        <p:txBody>
          <a:bodyPr/>
          <a:lstStyle/>
          <a:p>
            <a:endParaRPr lang="en-US"/>
          </a:p>
        </p:txBody>
      </p:sp>
      <p:grpSp>
        <p:nvGrpSpPr>
          <p:cNvPr id="23" name="Group 148"/>
          <p:cNvGrpSpPr>
            <a:grpSpLocks/>
          </p:cNvGrpSpPr>
          <p:nvPr/>
        </p:nvGrpSpPr>
        <p:grpSpPr bwMode="auto">
          <a:xfrm>
            <a:off x="6819900" y="3738563"/>
            <a:ext cx="266700" cy="177800"/>
            <a:chOff x="5175" y="1083"/>
            <a:chExt cx="168" cy="112"/>
          </a:xfrm>
        </p:grpSpPr>
        <p:sp>
          <p:nvSpPr>
            <p:cNvPr id="17526" name="AutoShape 149"/>
            <p:cNvSpPr>
              <a:spLocks noChangeArrowheads="1"/>
            </p:cNvSpPr>
            <p:nvPr/>
          </p:nvSpPr>
          <p:spPr bwMode="auto">
            <a:xfrm>
              <a:off x="5175" y="1115"/>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27" name="AutoShape 150"/>
            <p:cNvSpPr>
              <a:spLocks noChangeArrowheads="1"/>
            </p:cNvSpPr>
            <p:nvPr/>
          </p:nvSpPr>
          <p:spPr bwMode="auto">
            <a:xfrm>
              <a:off x="5304" y="1118"/>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28" name="Freeform 151" descr="Wide upward diagonal"/>
            <p:cNvSpPr>
              <a:spLocks/>
            </p:cNvSpPr>
            <p:nvPr/>
          </p:nvSpPr>
          <p:spPr bwMode="auto">
            <a:xfrm>
              <a:off x="5191" y="1083"/>
              <a:ext cx="134" cy="45"/>
            </a:xfrm>
            <a:custGeom>
              <a:avLst/>
              <a:gdLst>
                <a:gd name="T0" fmla="*/ 2 w 134"/>
                <a:gd name="T1" fmla="*/ 39 h 45"/>
                <a:gd name="T2" fmla="*/ 19 w 134"/>
                <a:gd name="T3" fmla="*/ 6 h 45"/>
                <a:gd name="T4" fmla="*/ 115 w 134"/>
                <a:gd name="T5" fmla="*/ 6 h 45"/>
                <a:gd name="T6" fmla="*/ 134 w 134"/>
                <a:gd name="T7" fmla="*/ 45 h 45"/>
                <a:gd name="T8" fmla="*/ 0 60000 65536"/>
                <a:gd name="T9" fmla="*/ 0 60000 65536"/>
                <a:gd name="T10" fmla="*/ 0 60000 65536"/>
                <a:gd name="T11" fmla="*/ 0 60000 65536"/>
                <a:gd name="T12" fmla="*/ 0 w 134"/>
                <a:gd name="T13" fmla="*/ 0 h 45"/>
                <a:gd name="T14" fmla="*/ 134 w 134"/>
                <a:gd name="T15" fmla="*/ 45 h 45"/>
              </a:gdLst>
              <a:ahLst/>
              <a:cxnLst>
                <a:cxn ang="T8">
                  <a:pos x="T0" y="T1"/>
                </a:cxn>
                <a:cxn ang="T9">
                  <a:pos x="T2" y="T3"/>
                </a:cxn>
                <a:cxn ang="T10">
                  <a:pos x="T4" y="T5"/>
                </a:cxn>
                <a:cxn ang="T11">
                  <a:pos x="T6" y="T7"/>
                </a:cxn>
              </a:cxnLst>
              <a:rect l="T12" t="T13" r="T14" b="T15"/>
              <a:pathLst>
                <a:path w="134" h="45">
                  <a:moveTo>
                    <a:pt x="2" y="39"/>
                  </a:moveTo>
                  <a:cubicBezTo>
                    <a:pt x="5" y="34"/>
                    <a:pt x="0" y="11"/>
                    <a:pt x="19" y="6"/>
                  </a:cubicBezTo>
                  <a:cubicBezTo>
                    <a:pt x="38" y="1"/>
                    <a:pt x="96" y="0"/>
                    <a:pt x="115" y="6"/>
                  </a:cubicBezTo>
                  <a:cubicBezTo>
                    <a:pt x="134" y="12"/>
                    <a:pt x="130" y="37"/>
                    <a:pt x="134" y="45"/>
                  </a:cubicBezTo>
                </a:path>
              </a:pathLst>
            </a:custGeom>
            <a:noFill/>
            <a:ln w="19050">
              <a:solidFill>
                <a:srgbClr val="FF9900"/>
              </a:solidFill>
              <a:round/>
              <a:headEnd/>
              <a:tailEnd/>
            </a:ln>
          </p:spPr>
          <p:txBody>
            <a:bodyPr wrap="none" anchor="ctr"/>
            <a:lstStyle/>
            <a:p>
              <a:pPr eaLnBrk="0" hangingPunct="0"/>
              <a:endParaRPr lang="en-US" sz="2400">
                <a:latin typeface="Times New Roman" pitchFamily="18" charset="0"/>
              </a:endParaRPr>
            </a:p>
          </p:txBody>
        </p:sp>
      </p:grpSp>
      <p:grpSp>
        <p:nvGrpSpPr>
          <p:cNvPr id="24" name="Group 152"/>
          <p:cNvGrpSpPr>
            <a:grpSpLocks/>
          </p:cNvGrpSpPr>
          <p:nvPr/>
        </p:nvGrpSpPr>
        <p:grpSpPr bwMode="auto">
          <a:xfrm>
            <a:off x="7510463" y="3048000"/>
            <a:ext cx="266700" cy="177800"/>
            <a:chOff x="5175" y="1083"/>
            <a:chExt cx="168" cy="112"/>
          </a:xfrm>
        </p:grpSpPr>
        <p:sp>
          <p:nvSpPr>
            <p:cNvPr id="17523" name="AutoShape 153"/>
            <p:cNvSpPr>
              <a:spLocks noChangeArrowheads="1"/>
            </p:cNvSpPr>
            <p:nvPr/>
          </p:nvSpPr>
          <p:spPr bwMode="auto">
            <a:xfrm>
              <a:off x="5175" y="1115"/>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24" name="AutoShape 154"/>
            <p:cNvSpPr>
              <a:spLocks noChangeArrowheads="1"/>
            </p:cNvSpPr>
            <p:nvPr/>
          </p:nvSpPr>
          <p:spPr bwMode="auto">
            <a:xfrm>
              <a:off x="5304" y="1118"/>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25" name="Freeform 155" descr="Wide upward diagonal"/>
            <p:cNvSpPr>
              <a:spLocks/>
            </p:cNvSpPr>
            <p:nvPr/>
          </p:nvSpPr>
          <p:spPr bwMode="auto">
            <a:xfrm>
              <a:off x="5191" y="1083"/>
              <a:ext cx="134" cy="45"/>
            </a:xfrm>
            <a:custGeom>
              <a:avLst/>
              <a:gdLst>
                <a:gd name="T0" fmla="*/ 2 w 134"/>
                <a:gd name="T1" fmla="*/ 39 h 45"/>
                <a:gd name="T2" fmla="*/ 19 w 134"/>
                <a:gd name="T3" fmla="*/ 6 h 45"/>
                <a:gd name="T4" fmla="*/ 115 w 134"/>
                <a:gd name="T5" fmla="*/ 6 h 45"/>
                <a:gd name="T6" fmla="*/ 134 w 134"/>
                <a:gd name="T7" fmla="*/ 45 h 45"/>
                <a:gd name="T8" fmla="*/ 0 60000 65536"/>
                <a:gd name="T9" fmla="*/ 0 60000 65536"/>
                <a:gd name="T10" fmla="*/ 0 60000 65536"/>
                <a:gd name="T11" fmla="*/ 0 60000 65536"/>
                <a:gd name="T12" fmla="*/ 0 w 134"/>
                <a:gd name="T13" fmla="*/ 0 h 45"/>
                <a:gd name="T14" fmla="*/ 134 w 134"/>
                <a:gd name="T15" fmla="*/ 45 h 45"/>
              </a:gdLst>
              <a:ahLst/>
              <a:cxnLst>
                <a:cxn ang="T8">
                  <a:pos x="T0" y="T1"/>
                </a:cxn>
                <a:cxn ang="T9">
                  <a:pos x="T2" y="T3"/>
                </a:cxn>
                <a:cxn ang="T10">
                  <a:pos x="T4" y="T5"/>
                </a:cxn>
                <a:cxn ang="T11">
                  <a:pos x="T6" y="T7"/>
                </a:cxn>
              </a:cxnLst>
              <a:rect l="T12" t="T13" r="T14" b="T15"/>
              <a:pathLst>
                <a:path w="134" h="45">
                  <a:moveTo>
                    <a:pt x="2" y="39"/>
                  </a:moveTo>
                  <a:cubicBezTo>
                    <a:pt x="5" y="34"/>
                    <a:pt x="0" y="11"/>
                    <a:pt x="19" y="6"/>
                  </a:cubicBezTo>
                  <a:cubicBezTo>
                    <a:pt x="38" y="1"/>
                    <a:pt x="96" y="0"/>
                    <a:pt x="115" y="6"/>
                  </a:cubicBezTo>
                  <a:cubicBezTo>
                    <a:pt x="134" y="12"/>
                    <a:pt x="130" y="37"/>
                    <a:pt x="134" y="45"/>
                  </a:cubicBezTo>
                </a:path>
              </a:pathLst>
            </a:custGeom>
            <a:noFill/>
            <a:ln w="19050">
              <a:solidFill>
                <a:srgbClr val="FF9900"/>
              </a:solidFill>
              <a:round/>
              <a:headEnd/>
              <a:tailEnd/>
            </a:ln>
          </p:spPr>
          <p:txBody>
            <a:bodyPr wrap="none" anchor="ctr"/>
            <a:lstStyle/>
            <a:p>
              <a:pPr eaLnBrk="0" hangingPunct="0"/>
              <a:endParaRPr lang="en-US" sz="2400">
                <a:latin typeface="Times New Roman" pitchFamily="18" charset="0"/>
              </a:endParaRPr>
            </a:p>
          </p:txBody>
        </p:sp>
      </p:grpSp>
      <p:grpSp>
        <p:nvGrpSpPr>
          <p:cNvPr id="25" name="Group 156"/>
          <p:cNvGrpSpPr>
            <a:grpSpLocks/>
          </p:cNvGrpSpPr>
          <p:nvPr/>
        </p:nvGrpSpPr>
        <p:grpSpPr bwMode="auto">
          <a:xfrm>
            <a:off x="8215313" y="2290763"/>
            <a:ext cx="266700" cy="177800"/>
            <a:chOff x="5175" y="1083"/>
            <a:chExt cx="168" cy="112"/>
          </a:xfrm>
        </p:grpSpPr>
        <p:sp>
          <p:nvSpPr>
            <p:cNvPr id="17520" name="AutoShape 157"/>
            <p:cNvSpPr>
              <a:spLocks noChangeArrowheads="1"/>
            </p:cNvSpPr>
            <p:nvPr/>
          </p:nvSpPr>
          <p:spPr bwMode="auto">
            <a:xfrm>
              <a:off x="5175" y="1115"/>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21" name="AutoShape 158"/>
            <p:cNvSpPr>
              <a:spLocks noChangeArrowheads="1"/>
            </p:cNvSpPr>
            <p:nvPr/>
          </p:nvSpPr>
          <p:spPr bwMode="auto">
            <a:xfrm>
              <a:off x="5304" y="1118"/>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22" name="Freeform 159" descr="Wide upward diagonal"/>
            <p:cNvSpPr>
              <a:spLocks/>
            </p:cNvSpPr>
            <p:nvPr/>
          </p:nvSpPr>
          <p:spPr bwMode="auto">
            <a:xfrm>
              <a:off x="5191" y="1083"/>
              <a:ext cx="134" cy="45"/>
            </a:xfrm>
            <a:custGeom>
              <a:avLst/>
              <a:gdLst>
                <a:gd name="T0" fmla="*/ 2 w 134"/>
                <a:gd name="T1" fmla="*/ 39 h 45"/>
                <a:gd name="T2" fmla="*/ 19 w 134"/>
                <a:gd name="T3" fmla="*/ 6 h 45"/>
                <a:gd name="T4" fmla="*/ 115 w 134"/>
                <a:gd name="T5" fmla="*/ 6 h 45"/>
                <a:gd name="T6" fmla="*/ 134 w 134"/>
                <a:gd name="T7" fmla="*/ 45 h 45"/>
                <a:gd name="T8" fmla="*/ 0 60000 65536"/>
                <a:gd name="T9" fmla="*/ 0 60000 65536"/>
                <a:gd name="T10" fmla="*/ 0 60000 65536"/>
                <a:gd name="T11" fmla="*/ 0 60000 65536"/>
                <a:gd name="T12" fmla="*/ 0 w 134"/>
                <a:gd name="T13" fmla="*/ 0 h 45"/>
                <a:gd name="T14" fmla="*/ 134 w 134"/>
                <a:gd name="T15" fmla="*/ 45 h 45"/>
              </a:gdLst>
              <a:ahLst/>
              <a:cxnLst>
                <a:cxn ang="T8">
                  <a:pos x="T0" y="T1"/>
                </a:cxn>
                <a:cxn ang="T9">
                  <a:pos x="T2" y="T3"/>
                </a:cxn>
                <a:cxn ang="T10">
                  <a:pos x="T4" y="T5"/>
                </a:cxn>
                <a:cxn ang="T11">
                  <a:pos x="T6" y="T7"/>
                </a:cxn>
              </a:cxnLst>
              <a:rect l="T12" t="T13" r="T14" b="T15"/>
              <a:pathLst>
                <a:path w="134" h="45">
                  <a:moveTo>
                    <a:pt x="2" y="39"/>
                  </a:moveTo>
                  <a:cubicBezTo>
                    <a:pt x="5" y="34"/>
                    <a:pt x="0" y="11"/>
                    <a:pt x="19" y="6"/>
                  </a:cubicBezTo>
                  <a:cubicBezTo>
                    <a:pt x="38" y="1"/>
                    <a:pt x="96" y="0"/>
                    <a:pt x="115" y="6"/>
                  </a:cubicBezTo>
                  <a:cubicBezTo>
                    <a:pt x="134" y="12"/>
                    <a:pt x="130" y="37"/>
                    <a:pt x="134" y="45"/>
                  </a:cubicBezTo>
                </a:path>
              </a:pathLst>
            </a:custGeom>
            <a:noFill/>
            <a:ln w="19050">
              <a:solidFill>
                <a:srgbClr val="FF9900"/>
              </a:solidFill>
              <a:round/>
              <a:headEnd/>
              <a:tailEnd/>
            </a:ln>
          </p:spPr>
          <p:txBody>
            <a:bodyPr wrap="none" anchor="ctr"/>
            <a:lstStyle/>
            <a:p>
              <a:pPr eaLnBrk="0" hangingPunct="0"/>
              <a:endParaRPr lang="en-US" sz="2400">
                <a:latin typeface="Times New Roman" pitchFamily="18" charset="0"/>
              </a:endParaRPr>
            </a:p>
          </p:txBody>
        </p:sp>
      </p:grpSp>
      <p:grpSp>
        <p:nvGrpSpPr>
          <p:cNvPr id="26" name="Group 160"/>
          <p:cNvGrpSpPr>
            <a:grpSpLocks/>
          </p:cNvGrpSpPr>
          <p:nvPr/>
        </p:nvGrpSpPr>
        <p:grpSpPr bwMode="auto">
          <a:xfrm>
            <a:off x="6115050" y="4414838"/>
            <a:ext cx="266700" cy="177800"/>
            <a:chOff x="5175" y="1083"/>
            <a:chExt cx="168" cy="112"/>
          </a:xfrm>
        </p:grpSpPr>
        <p:sp>
          <p:nvSpPr>
            <p:cNvPr id="17517" name="AutoShape 161"/>
            <p:cNvSpPr>
              <a:spLocks noChangeArrowheads="1"/>
            </p:cNvSpPr>
            <p:nvPr/>
          </p:nvSpPr>
          <p:spPr bwMode="auto">
            <a:xfrm>
              <a:off x="5175" y="1115"/>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18" name="AutoShape 162"/>
            <p:cNvSpPr>
              <a:spLocks noChangeArrowheads="1"/>
            </p:cNvSpPr>
            <p:nvPr/>
          </p:nvSpPr>
          <p:spPr bwMode="auto">
            <a:xfrm>
              <a:off x="5304" y="1118"/>
              <a:ext cx="39" cy="77"/>
            </a:xfrm>
            <a:prstGeom prst="can">
              <a:avLst>
                <a:gd name="adj" fmla="val 49359"/>
              </a:avLst>
            </a:prstGeom>
            <a:solidFill>
              <a:srgbClr val="FF9900"/>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19" name="Freeform 163" descr="Wide upward diagonal"/>
            <p:cNvSpPr>
              <a:spLocks/>
            </p:cNvSpPr>
            <p:nvPr/>
          </p:nvSpPr>
          <p:spPr bwMode="auto">
            <a:xfrm>
              <a:off x="5191" y="1083"/>
              <a:ext cx="134" cy="45"/>
            </a:xfrm>
            <a:custGeom>
              <a:avLst/>
              <a:gdLst>
                <a:gd name="T0" fmla="*/ 2 w 134"/>
                <a:gd name="T1" fmla="*/ 39 h 45"/>
                <a:gd name="T2" fmla="*/ 19 w 134"/>
                <a:gd name="T3" fmla="*/ 6 h 45"/>
                <a:gd name="T4" fmla="*/ 115 w 134"/>
                <a:gd name="T5" fmla="*/ 6 h 45"/>
                <a:gd name="T6" fmla="*/ 134 w 134"/>
                <a:gd name="T7" fmla="*/ 45 h 45"/>
                <a:gd name="T8" fmla="*/ 0 60000 65536"/>
                <a:gd name="T9" fmla="*/ 0 60000 65536"/>
                <a:gd name="T10" fmla="*/ 0 60000 65536"/>
                <a:gd name="T11" fmla="*/ 0 60000 65536"/>
                <a:gd name="T12" fmla="*/ 0 w 134"/>
                <a:gd name="T13" fmla="*/ 0 h 45"/>
                <a:gd name="T14" fmla="*/ 134 w 134"/>
                <a:gd name="T15" fmla="*/ 45 h 45"/>
              </a:gdLst>
              <a:ahLst/>
              <a:cxnLst>
                <a:cxn ang="T8">
                  <a:pos x="T0" y="T1"/>
                </a:cxn>
                <a:cxn ang="T9">
                  <a:pos x="T2" y="T3"/>
                </a:cxn>
                <a:cxn ang="T10">
                  <a:pos x="T4" y="T5"/>
                </a:cxn>
                <a:cxn ang="T11">
                  <a:pos x="T6" y="T7"/>
                </a:cxn>
              </a:cxnLst>
              <a:rect l="T12" t="T13" r="T14" b="T15"/>
              <a:pathLst>
                <a:path w="134" h="45">
                  <a:moveTo>
                    <a:pt x="2" y="39"/>
                  </a:moveTo>
                  <a:cubicBezTo>
                    <a:pt x="5" y="34"/>
                    <a:pt x="0" y="11"/>
                    <a:pt x="19" y="6"/>
                  </a:cubicBezTo>
                  <a:cubicBezTo>
                    <a:pt x="38" y="1"/>
                    <a:pt x="96" y="0"/>
                    <a:pt x="115" y="6"/>
                  </a:cubicBezTo>
                  <a:cubicBezTo>
                    <a:pt x="134" y="12"/>
                    <a:pt x="130" y="37"/>
                    <a:pt x="134" y="45"/>
                  </a:cubicBezTo>
                </a:path>
              </a:pathLst>
            </a:custGeom>
            <a:noFill/>
            <a:ln w="19050">
              <a:solidFill>
                <a:srgbClr val="FF9900"/>
              </a:solidFill>
              <a:round/>
              <a:headEnd/>
              <a:tailEnd/>
            </a:ln>
          </p:spPr>
          <p:txBody>
            <a:bodyPr wrap="none" anchor="ctr"/>
            <a:lstStyle/>
            <a:p>
              <a:pPr eaLnBrk="0" hangingPunct="0"/>
              <a:endParaRPr lang="en-US" sz="2400">
                <a:latin typeface="Times New Roman" pitchFamily="18" charset="0"/>
              </a:endParaRPr>
            </a:p>
          </p:txBody>
        </p:sp>
      </p:grpSp>
      <p:grpSp>
        <p:nvGrpSpPr>
          <p:cNvPr id="27" name="Group 164"/>
          <p:cNvGrpSpPr>
            <a:grpSpLocks/>
          </p:cNvGrpSpPr>
          <p:nvPr/>
        </p:nvGrpSpPr>
        <p:grpSpPr bwMode="auto">
          <a:xfrm>
            <a:off x="3825875" y="3236913"/>
            <a:ext cx="1309688" cy="665162"/>
            <a:chOff x="2410" y="1655"/>
            <a:chExt cx="825" cy="419"/>
          </a:xfrm>
        </p:grpSpPr>
        <p:sp>
          <p:nvSpPr>
            <p:cNvPr id="128165" name="AutoShape 165"/>
            <p:cNvSpPr>
              <a:spLocks noChangeArrowheads="1"/>
            </p:cNvSpPr>
            <p:nvPr/>
          </p:nvSpPr>
          <p:spPr bwMode="auto">
            <a:xfrm>
              <a:off x="2410" y="1685"/>
              <a:ext cx="825" cy="389"/>
            </a:xfrm>
            <a:prstGeom prst="cube">
              <a:avLst>
                <a:gd name="adj" fmla="val 56713"/>
              </a:avLst>
            </a:prstGeom>
            <a:gradFill rotWithShape="1">
              <a:gsLst>
                <a:gs pos="0">
                  <a:srgbClr val="FFFF00"/>
                </a:gs>
                <a:gs pos="50000">
                  <a:schemeClr val="bg1"/>
                </a:gs>
                <a:gs pos="100000">
                  <a:srgbClr val="FFFF00"/>
                </a:gs>
              </a:gsLst>
              <a:lin ang="5400000" scaled="1"/>
            </a:gradFill>
            <a:ln w="9525">
              <a:solidFill>
                <a:schemeClr val="tx1"/>
              </a:solidFill>
              <a:miter lim="800000"/>
              <a:headEnd/>
              <a:tailEnd/>
            </a:ln>
            <a:effectLst/>
          </p:spPr>
          <p:txBody>
            <a:bodyPr wrap="none" anchor="ctr"/>
            <a:lstStyle/>
            <a:p>
              <a:pPr eaLnBrk="0" hangingPunct="0">
                <a:defRPr/>
              </a:pPr>
              <a:endParaRPr lang="en-US" sz="2400">
                <a:latin typeface="Times New Roman" pitchFamily="18" charset="0"/>
              </a:endParaRPr>
            </a:p>
          </p:txBody>
        </p:sp>
        <p:sp>
          <p:nvSpPr>
            <p:cNvPr id="17513" name="AutoShape 166"/>
            <p:cNvSpPr>
              <a:spLocks noChangeArrowheads="1"/>
            </p:cNvSpPr>
            <p:nvPr/>
          </p:nvSpPr>
          <p:spPr bwMode="auto">
            <a:xfrm>
              <a:off x="2658" y="1987"/>
              <a:ext cx="87" cy="86"/>
            </a:xfrm>
            <a:prstGeom prst="cube">
              <a:avLst>
                <a:gd name="adj" fmla="val 21875"/>
              </a:avLst>
            </a:prstGeom>
            <a:solidFill>
              <a:srgbClr val="FF9900"/>
            </a:soli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14" name="AutoShape 167" descr="Wide upward diagonal"/>
            <p:cNvSpPr>
              <a:spLocks noChangeArrowheads="1"/>
            </p:cNvSpPr>
            <p:nvPr/>
          </p:nvSpPr>
          <p:spPr bwMode="auto">
            <a:xfrm>
              <a:off x="2627" y="1736"/>
              <a:ext cx="409" cy="70"/>
            </a:xfrm>
            <a:prstGeom prst="cube">
              <a:avLst>
                <a:gd name="adj" fmla="val 50000"/>
              </a:avLst>
            </a:prstGeom>
            <a:pattFill prst="wdUpDiag">
              <a:fgClr>
                <a:srgbClr val="FF9900"/>
              </a:fgClr>
              <a:bgClr>
                <a:srgbClr val="FFFF00"/>
              </a:bgClr>
            </a:patt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15" name="Line 168"/>
            <p:cNvSpPr>
              <a:spLocks noChangeShapeType="1"/>
            </p:cNvSpPr>
            <p:nvPr/>
          </p:nvSpPr>
          <p:spPr bwMode="auto">
            <a:xfrm flipV="1">
              <a:off x="2879" y="1655"/>
              <a:ext cx="1" cy="87"/>
            </a:xfrm>
            <a:prstGeom prst="line">
              <a:avLst/>
            </a:prstGeom>
            <a:noFill/>
            <a:ln w="9525">
              <a:solidFill>
                <a:schemeClr val="tx1"/>
              </a:solidFill>
              <a:round/>
              <a:headEnd/>
              <a:tailEnd type="oval" w="med" len="med"/>
            </a:ln>
          </p:spPr>
          <p:txBody>
            <a:bodyPr/>
            <a:lstStyle/>
            <a:p>
              <a:endParaRPr lang="en-US"/>
            </a:p>
          </p:txBody>
        </p:sp>
        <p:sp>
          <p:nvSpPr>
            <p:cNvPr id="17516" name="Freeform 169" descr="Wide upward diagonal"/>
            <p:cNvSpPr>
              <a:spLocks/>
            </p:cNvSpPr>
            <p:nvPr/>
          </p:nvSpPr>
          <p:spPr bwMode="auto">
            <a:xfrm>
              <a:off x="2478" y="1749"/>
              <a:ext cx="213" cy="288"/>
            </a:xfrm>
            <a:custGeom>
              <a:avLst/>
              <a:gdLst>
                <a:gd name="T0" fmla="*/ 213 w 213"/>
                <a:gd name="T1" fmla="*/ 288 h 288"/>
                <a:gd name="T2" fmla="*/ 33 w 213"/>
                <a:gd name="T3" fmla="*/ 261 h 288"/>
                <a:gd name="T4" fmla="*/ 15 w 213"/>
                <a:gd name="T5" fmla="*/ 150 h 288"/>
                <a:gd name="T6" fmla="*/ 105 w 213"/>
                <a:gd name="T7" fmla="*/ 24 h 288"/>
                <a:gd name="T8" fmla="*/ 165 w 213"/>
                <a:gd name="T9" fmla="*/ 6 h 288"/>
                <a:gd name="T10" fmla="*/ 0 60000 65536"/>
                <a:gd name="T11" fmla="*/ 0 60000 65536"/>
                <a:gd name="T12" fmla="*/ 0 60000 65536"/>
                <a:gd name="T13" fmla="*/ 0 60000 65536"/>
                <a:gd name="T14" fmla="*/ 0 60000 65536"/>
                <a:gd name="T15" fmla="*/ 0 w 213"/>
                <a:gd name="T16" fmla="*/ 0 h 288"/>
                <a:gd name="T17" fmla="*/ 213 w 213"/>
                <a:gd name="T18" fmla="*/ 288 h 288"/>
              </a:gdLst>
              <a:ahLst/>
              <a:cxnLst>
                <a:cxn ang="T10">
                  <a:pos x="T0" y="T1"/>
                </a:cxn>
                <a:cxn ang="T11">
                  <a:pos x="T2" y="T3"/>
                </a:cxn>
                <a:cxn ang="T12">
                  <a:pos x="T4" y="T5"/>
                </a:cxn>
                <a:cxn ang="T13">
                  <a:pos x="T6" y="T7"/>
                </a:cxn>
                <a:cxn ang="T14">
                  <a:pos x="T8" y="T9"/>
                </a:cxn>
              </a:cxnLst>
              <a:rect l="T15" t="T16" r="T17" b="T18"/>
              <a:pathLst>
                <a:path w="213" h="288">
                  <a:moveTo>
                    <a:pt x="213" y="288"/>
                  </a:moveTo>
                  <a:cubicBezTo>
                    <a:pt x="183" y="283"/>
                    <a:pt x="66" y="284"/>
                    <a:pt x="33" y="261"/>
                  </a:cubicBezTo>
                  <a:cubicBezTo>
                    <a:pt x="0" y="238"/>
                    <a:pt x="3" y="189"/>
                    <a:pt x="15" y="150"/>
                  </a:cubicBezTo>
                  <a:cubicBezTo>
                    <a:pt x="27" y="111"/>
                    <a:pt x="80" y="48"/>
                    <a:pt x="105" y="24"/>
                  </a:cubicBezTo>
                  <a:cubicBezTo>
                    <a:pt x="130" y="0"/>
                    <a:pt x="153" y="10"/>
                    <a:pt x="165" y="6"/>
                  </a:cubicBezTo>
                </a:path>
              </a:pathLst>
            </a:custGeom>
            <a:noFill/>
            <a:ln w="19050">
              <a:solidFill>
                <a:srgbClr val="FF9900"/>
              </a:solidFill>
              <a:round/>
              <a:headEnd/>
              <a:tailEnd/>
            </a:ln>
          </p:spPr>
          <p:txBody>
            <a:bodyPr wrap="none" anchor="ctr"/>
            <a:lstStyle/>
            <a:p>
              <a:pPr eaLnBrk="0" hangingPunct="0"/>
              <a:endParaRPr lang="en-US" sz="2400">
                <a:latin typeface="Times New Roman" pitchFamily="18" charset="0"/>
              </a:endParaRPr>
            </a:p>
          </p:txBody>
        </p:sp>
      </p:grpSp>
      <p:grpSp>
        <p:nvGrpSpPr>
          <p:cNvPr id="28" name="Group 170"/>
          <p:cNvGrpSpPr>
            <a:grpSpLocks/>
          </p:cNvGrpSpPr>
          <p:nvPr/>
        </p:nvGrpSpPr>
        <p:grpSpPr bwMode="auto">
          <a:xfrm>
            <a:off x="5307013" y="1989138"/>
            <a:ext cx="1189037" cy="449262"/>
            <a:chOff x="3343" y="869"/>
            <a:chExt cx="749" cy="283"/>
          </a:xfrm>
        </p:grpSpPr>
        <p:sp>
          <p:nvSpPr>
            <p:cNvPr id="17507" name="AutoShape 171"/>
            <p:cNvSpPr>
              <a:spLocks noChangeArrowheads="1"/>
            </p:cNvSpPr>
            <p:nvPr/>
          </p:nvSpPr>
          <p:spPr bwMode="auto">
            <a:xfrm>
              <a:off x="3343" y="935"/>
              <a:ext cx="749" cy="204"/>
            </a:xfrm>
            <a:prstGeom prst="cube">
              <a:avLst>
                <a:gd name="adj" fmla="val 70097"/>
              </a:avLst>
            </a:prstGeom>
            <a:gradFill rotWithShape="1">
              <a:gsLst>
                <a:gs pos="0">
                  <a:srgbClr val="3366FF"/>
                </a:gs>
                <a:gs pos="100000">
                  <a:srgbClr val="182F76"/>
                </a:gs>
              </a:gsLst>
              <a:path path="rect">
                <a:fillToRect l="50000" t="50000" r="50000" b="50000"/>
              </a:path>
            </a:gra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08" name="AutoShape 172"/>
            <p:cNvSpPr>
              <a:spLocks noChangeArrowheads="1"/>
            </p:cNvSpPr>
            <p:nvPr/>
          </p:nvSpPr>
          <p:spPr bwMode="auto">
            <a:xfrm>
              <a:off x="3605" y="1066"/>
              <a:ext cx="87" cy="86"/>
            </a:xfrm>
            <a:prstGeom prst="cube">
              <a:avLst>
                <a:gd name="adj" fmla="val 21875"/>
              </a:avLst>
            </a:prstGeom>
            <a:solidFill>
              <a:srgbClr val="FF9900"/>
            </a:soli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09" name="AutoShape 173" descr="Wide upward diagonal"/>
            <p:cNvSpPr>
              <a:spLocks noChangeArrowheads="1"/>
            </p:cNvSpPr>
            <p:nvPr/>
          </p:nvSpPr>
          <p:spPr bwMode="auto">
            <a:xfrm>
              <a:off x="3632" y="928"/>
              <a:ext cx="208" cy="126"/>
            </a:xfrm>
            <a:prstGeom prst="cube">
              <a:avLst>
                <a:gd name="adj" fmla="val 62500"/>
              </a:avLst>
            </a:prstGeom>
            <a:pattFill prst="wdUpDiag">
              <a:fgClr>
                <a:srgbClr val="FF9900"/>
              </a:fgClr>
              <a:bgClr>
                <a:srgbClr val="FFFF00"/>
              </a:bgClr>
            </a:patt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10" name="Line 174"/>
            <p:cNvSpPr>
              <a:spLocks noChangeShapeType="1"/>
            </p:cNvSpPr>
            <p:nvPr/>
          </p:nvSpPr>
          <p:spPr bwMode="auto">
            <a:xfrm flipV="1">
              <a:off x="3731" y="869"/>
              <a:ext cx="0" cy="87"/>
            </a:xfrm>
            <a:prstGeom prst="line">
              <a:avLst/>
            </a:prstGeom>
            <a:noFill/>
            <a:ln w="9525">
              <a:solidFill>
                <a:schemeClr val="tx1"/>
              </a:solidFill>
              <a:round/>
              <a:headEnd/>
              <a:tailEnd type="oval" w="med" len="med"/>
            </a:ln>
          </p:spPr>
          <p:txBody>
            <a:bodyPr/>
            <a:lstStyle/>
            <a:p>
              <a:endParaRPr lang="en-US"/>
            </a:p>
          </p:txBody>
        </p:sp>
        <p:sp>
          <p:nvSpPr>
            <p:cNvPr id="17511" name="Freeform 175" descr="Wide upward diagonal"/>
            <p:cNvSpPr>
              <a:spLocks/>
            </p:cNvSpPr>
            <p:nvPr/>
          </p:nvSpPr>
          <p:spPr bwMode="auto">
            <a:xfrm>
              <a:off x="3644" y="1025"/>
              <a:ext cx="49" cy="49"/>
            </a:xfrm>
            <a:custGeom>
              <a:avLst/>
              <a:gdLst>
                <a:gd name="T0" fmla="*/ 0 w 49"/>
                <a:gd name="T1" fmla="*/ 49 h 49"/>
                <a:gd name="T2" fmla="*/ 13 w 49"/>
                <a:gd name="T3" fmla="*/ 22 h 49"/>
                <a:gd name="T4" fmla="*/ 49 w 49"/>
                <a:gd name="T5" fmla="*/ 0 h 49"/>
                <a:gd name="T6" fmla="*/ 0 60000 65536"/>
                <a:gd name="T7" fmla="*/ 0 60000 65536"/>
                <a:gd name="T8" fmla="*/ 0 60000 65536"/>
                <a:gd name="T9" fmla="*/ 0 w 49"/>
                <a:gd name="T10" fmla="*/ 0 h 49"/>
                <a:gd name="T11" fmla="*/ 49 w 49"/>
                <a:gd name="T12" fmla="*/ 49 h 49"/>
              </a:gdLst>
              <a:ahLst/>
              <a:cxnLst>
                <a:cxn ang="T6">
                  <a:pos x="T0" y="T1"/>
                </a:cxn>
                <a:cxn ang="T7">
                  <a:pos x="T2" y="T3"/>
                </a:cxn>
                <a:cxn ang="T8">
                  <a:pos x="T4" y="T5"/>
                </a:cxn>
              </a:cxnLst>
              <a:rect l="T9" t="T10" r="T11" b="T12"/>
              <a:pathLst>
                <a:path w="49" h="49">
                  <a:moveTo>
                    <a:pt x="0" y="49"/>
                  </a:moveTo>
                  <a:cubicBezTo>
                    <a:pt x="2" y="45"/>
                    <a:pt x="5" y="30"/>
                    <a:pt x="13" y="22"/>
                  </a:cubicBezTo>
                  <a:cubicBezTo>
                    <a:pt x="21" y="14"/>
                    <a:pt x="42" y="5"/>
                    <a:pt x="49" y="0"/>
                  </a:cubicBezTo>
                </a:path>
              </a:pathLst>
            </a:custGeom>
            <a:noFill/>
            <a:ln w="19050">
              <a:solidFill>
                <a:srgbClr val="FF9900"/>
              </a:solidFill>
              <a:round/>
              <a:headEnd/>
              <a:tailEnd/>
            </a:ln>
          </p:spPr>
          <p:txBody>
            <a:bodyPr wrap="none" anchor="ctr"/>
            <a:lstStyle/>
            <a:p>
              <a:pPr eaLnBrk="0" hangingPunct="0"/>
              <a:endParaRPr lang="en-US" sz="2400">
                <a:latin typeface="Times New Roman" pitchFamily="18" charset="0"/>
              </a:endParaRPr>
            </a:p>
          </p:txBody>
        </p:sp>
      </p:grpSp>
      <p:grpSp>
        <p:nvGrpSpPr>
          <p:cNvPr id="29" name="Group 176"/>
          <p:cNvGrpSpPr>
            <a:grpSpLocks/>
          </p:cNvGrpSpPr>
          <p:nvPr/>
        </p:nvGrpSpPr>
        <p:grpSpPr bwMode="auto">
          <a:xfrm>
            <a:off x="4610100" y="4038600"/>
            <a:ext cx="288925" cy="511175"/>
            <a:chOff x="2904" y="2160"/>
            <a:chExt cx="182" cy="322"/>
          </a:xfrm>
        </p:grpSpPr>
        <p:sp>
          <p:nvSpPr>
            <p:cNvPr id="17504" name="AutoShape 177"/>
            <p:cNvSpPr>
              <a:spLocks noChangeArrowheads="1"/>
            </p:cNvSpPr>
            <p:nvPr/>
          </p:nvSpPr>
          <p:spPr bwMode="auto">
            <a:xfrm>
              <a:off x="2926" y="2160"/>
              <a:ext cx="160" cy="275"/>
            </a:xfrm>
            <a:prstGeom prst="can">
              <a:avLst>
                <a:gd name="adj" fmla="val 42969"/>
              </a:avLst>
            </a:prstGeom>
            <a:solidFill>
              <a:srgbClr val="33CC33"/>
            </a:solidFill>
            <a:ln w="9525">
              <a:solidFill>
                <a:schemeClr val="tx1"/>
              </a:solidFill>
              <a:round/>
              <a:headEnd/>
              <a:tailEnd/>
            </a:ln>
          </p:spPr>
          <p:txBody>
            <a:bodyPr wrap="none" anchor="ctr"/>
            <a:lstStyle/>
            <a:p>
              <a:pPr eaLnBrk="0" hangingPunct="0"/>
              <a:endParaRPr lang="en-US" sz="2400">
                <a:latin typeface="Times New Roman" pitchFamily="18" charset="0"/>
              </a:endParaRPr>
            </a:p>
          </p:txBody>
        </p:sp>
        <p:sp>
          <p:nvSpPr>
            <p:cNvPr id="17505" name="AutoShape 178"/>
            <p:cNvSpPr>
              <a:spLocks noChangeArrowheads="1"/>
            </p:cNvSpPr>
            <p:nvPr/>
          </p:nvSpPr>
          <p:spPr bwMode="auto">
            <a:xfrm>
              <a:off x="2904" y="2396"/>
              <a:ext cx="87" cy="86"/>
            </a:xfrm>
            <a:prstGeom prst="cube">
              <a:avLst>
                <a:gd name="adj" fmla="val 21875"/>
              </a:avLst>
            </a:prstGeom>
            <a:solidFill>
              <a:srgbClr val="FF9900"/>
            </a:solidFill>
            <a:ln w="9525">
              <a:solidFill>
                <a:schemeClr val="tx1"/>
              </a:solidFill>
              <a:miter lim="800000"/>
              <a:headEnd/>
              <a:tailEnd/>
            </a:ln>
          </p:spPr>
          <p:txBody>
            <a:bodyPr wrap="none" anchor="ctr"/>
            <a:lstStyle/>
            <a:p>
              <a:pPr eaLnBrk="0" hangingPunct="0"/>
              <a:endParaRPr lang="en-US" sz="2400">
                <a:latin typeface="Times New Roman" pitchFamily="18" charset="0"/>
              </a:endParaRPr>
            </a:p>
          </p:txBody>
        </p:sp>
        <p:sp>
          <p:nvSpPr>
            <p:cNvPr id="17506" name="Freeform 179" descr="Wide upward diagonal"/>
            <p:cNvSpPr>
              <a:spLocks/>
            </p:cNvSpPr>
            <p:nvPr/>
          </p:nvSpPr>
          <p:spPr bwMode="auto">
            <a:xfrm>
              <a:off x="2933" y="2176"/>
              <a:ext cx="78" cy="221"/>
            </a:xfrm>
            <a:custGeom>
              <a:avLst/>
              <a:gdLst>
                <a:gd name="T0" fmla="*/ 10 w 78"/>
                <a:gd name="T1" fmla="*/ 221 h 221"/>
                <a:gd name="T2" fmla="*/ 10 w 78"/>
                <a:gd name="T3" fmla="*/ 36 h 221"/>
                <a:gd name="T4" fmla="*/ 68 w 78"/>
                <a:gd name="T5" fmla="*/ 4 h 221"/>
                <a:gd name="T6" fmla="*/ 70 w 78"/>
                <a:gd name="T7" fmla="*/ 22 h 221"/>
                <a:gd name="T8" fmla="*/ 0 60000 65536"/>
                <a:gd name="T9" fmla="*/ 0 60000 65536"/>
                <a:gd name="T10" fmla="*/ 0 60000 65536"/>
                <a:gd name="T11" fmla="*/ 0 60000 65536"/>
                <a:gd name="T12" fmla="*/ 0 w 78"/>
                <a:gd name="T13" fmla="*/ 0 h 221"/>
                <a:gd name="T14" fmla="*/ 78 w 78"/>
                <a:gd name="T15" fmla="*/ 221 h 221"/>
              </a:gdLst>
              <a:ahLst/>
              <a:cxnLst>
                <a:cxn ang="T8">
                  <a:pos x="T0" y="T1"/>
                </a:cxn>
                <a:cxn ang="T9">
                  <a:pos x="T2" y="T3"/>
                </a:cxn>
                <a:cxn ang="T10">
                  <a:pos x="T4" y="T5"/>
                </a:cxn>
                <a:cxn ang="T11">
                  <a:pos x="T6" y="T7"/>
                </a:cxn>
              </a:cxnLst>
              <a:rect l="T12" t="T13" r="T14" b="T15"/>
              <a:pathLst>
                <a:path w="78" h="221">
                  <a:moveTo>
                    <a:pt x="10" y="221"/>
                  </a:moveTo>
                  <a:cubicBezTo>
                    <a:pt x="10" y="190"/>
                    <a:pt x="0" y="72"/>
                    <a:pt x="10" y="36"/>
                  </a:cubicBezTo>
                  <a:cubicBezTo>
                    <a:pt x="20" y="0"/>
                    <a:pt x="58" y="6"/>
                    <a:pt x="68" y="4"/>
                  </a:cubicBezTo>
                  <a:cubicBezTo>
                    <a:pt x="78" y="2"/>
                    <a:pt x="70" y="18"/>
                    <a:pt x="70" y="22"/>
                  </a:cubicBezTo>
                </a:path>
              </a:pathLst>
            </a:custGeom>
            <a:noFill/>
            <a:ln w="19050">
              <a:solidFill>
                <a:srgbClr val="FF9900"/>
              </a:solidFill>
              <a:round/>
              <a:headEnd/>
              <a:tailEnd/>
            </a:ln>
          </p:spPr>
          <p:txBody>
            <a:bodyPr wrap="none" anchor="ctr"/>
            <a:lstStyle/>
            <a:p>
              <a:pPr eaLnBrk="0" hangingPunct="0"/>
              <a:endParaRPr lang="en-US" sz="2400">
                <a:latin typeface="Times New Roman" pitchFamily="18" charset="0"/>
              </a:endParaRPr>
            </a:p>
          </p:txBody>
        </p:sp>
      </p:grpSp>
      <p:grpSp>
        <p:nvGrpSpPr>
          <p:cNvPr id="30" name="Group 182"/>
          <p:cNvGrpSpPr>
            <a:grpSpLocks/>
          </p:cNvGrpSpPr>
          <p:nvPr/>
        </p:nvGrpSpPr>
        <p:grpSpPr bwMode="auto">
          <a:xfrm>
            <a:off x="0" y="1974850"/>
            <a:ext cx="2300288" cy="1033463"/>
            <a:chOff x="-9" y="1505"/>
            <a:chExt cx="1017" cy="507"/>
          </a:xfrm>
        </p:grpSpPr>
        <p:sp>
          <p:nvSpPr>
            <p:cNvPr id="17502" name="AutoShape 183"/>
            <p:cNvSpPr>
              <a:spLocks noChangeAspect="1" noChangeArrowheads="1"/>
            </p:cNvSpPr>
            <p:nvPr/>
          </p:nvSpPr>
          <p:spPr bwMode="auto">
            <a:xfrm flipH="1">
              <a:off x="968" y="1923"/>
              <a:ext cx="40" cy="89"/>
            </a:xfrm>
            <a:prstGeom prst="can">
              <a:avLst>
                <a:gd name="adj" fmla="val 55625"/>
              </a:avLst>
            </a:prstGeom>
            <a:noFill/>
            <a:ln w="57150">
              <a:pattFill prst="wdUpDiag">
                <a:fgClr>
                  <a:srgbClr val="009900"/>
                </a:fgClr>
                <a:bgClr>
                  <a:srgbClr val="FFFFFF"/>
                </a:bgClr>
              </a:pattFill>
              <a:round/>
              <a:headEnd/>
              <a:tailEnd/>
            </a:ln>
            <a:effectLst>
              <a:prstShdw prst="shdw17" dist="17961" dir="2700000">
                <a:srgbClr val="005C00"/>
              </a:prstShdw>
            </a:effectLst>
          </p:spPr>
          <p:txBody>
            <a:bodyPr/>
            <a:lstStyle/>
            <a:p>
              <a:pPr eaLnBrk="0" hangingPunct="0"/>
              <a:endParaRPr lang="en-US" sz="2400">
                <a:latin typeface="Times New Roman" pitchFamily="18" charset="0"/>
              </a:endParaRPr>
            </a:p>
          </p:txBody>
        </p:sp>
        <p:sp>
          <p:nvSpPr>
            <p:cNvPr id="17503" name="Freeform 184"/>
            <p:cNvSpPr>
              <a:spLocks noChangeAspect="1"/>
            </p:cNvSpPr>
            <p:nvPr/>
          </p:nvSpPr>
          <p:spPr bwMode="auto">
            <a:xfrm>
              <a:off x="-9" y="1505"/>
              <a:ext cx="1017" cy="428"/>
            </a:xfrm>
            <a:custGeom>
              <a:avLst/>
              <a:gdLst>
                <a:gd name="T0" fmla="*/ 998 w 1017"/>
                <a:gd name="T1" fmla="*/ 428 h 428"/>
                <a:gd name="T2" fmla="*/ 985 w 1017"/>
                <a:gd name="T3" fmla="*/ 137 h 428"/>
                <a:gd name="T4" fmla="*/ 805 w 1017"/>
                <a:gd name="T5" fmla="*/ 28 h 428"/>
                <a:gd name="T6" fmla="*/ 152 w 1017"/>
                <a:gd name="T7" fmla="*/ 5 h 428"/>
                <a:gd name="T8" fmla="*/ 0 w 1017"/>
                <a:gd name="T9" fmla="*/ 0 h 428"/>
                <a:gd name="T10" fmla="*/ 0 60000 65536"/>
                <a:gd name="T11" fmla="*/ 0 60000 65536"/>
                <a:gd name="T12" fmla="*/ 0 60000 65536"/>
                <a:gd name="T13" fmla="*/ 0 60000 65536"/>
                <a:gd name="T14" fmla="*/ 0 60000 65536"/>
                <a:gd name="T15" fmla="*/ 0 w 1017"/>
                <a:gd name="T16" fmla="*/ 0 h 428"/>
                <a:gd name="T17" fmla="*/ 1017 w 1017"/>
                <a:gd name="T18" fmla="*/ 428 h 428"/>
              </a:gdLst>
              <a:ahLst/>
              <a:cxnLst>
                <a:cxn ang="T10">
                  <a:pos x="T0" y="T1"/>
                </a:cxn>
                <a:cxn ang="T11">
                  <a:pos x="T2" y="T3"/>
                </a:cxn>
                <a:cxn ang="T12">
                  <a:pos x="T4" y="T5"/>
                </a:cxn>
                <a:cxn ang="T13">
                  <a:pos x="T6" y="T7"/>
                </a:cxn>
                <a:cxn ang="T14">
                  <a:pos x="T8" y="T9"/>
                </a:cxn>
              </a:cxnLst>
              <a:rect l="T15" t="T16" r="T17" b="T18"/>
              <a:pathLst>
                <a:path w="1017" h="428">
                  <a:moveTo>
                    <a:pt x="998" y="428"/>
                  </a:moveTo>
                  <a:cubicBezTo>
                    <a:pt x="995" y="380"/>
                    <a:pt x="1017" y="203"/>
                    <a:pt x="985" y="137"/>
                  </a:cubicBezTo>
                  <a:cubicBezTo>
                    <a:pt x="952" y="71"/>
                    <a:pt x="944" y="50"/>
                    <a:pt x="805" y="28"/>
                  </a:cubicBezTo>
                  <a:cubicBezTo>
                    <a:pt x="666" y="6"/>
                    <a:pt x="286" y="10"/>
                    <a:pt x="152" y="5"/>
                  </a:cubicBezTo>
                  <a:cubicBezTo>
                    <a:pt x="18" y="0"/>
                    <a:pt x="32" y="1"/>
                    <a:pt x="0" y="0"/>
                  </a:cubicBezTo>
                </a:path>
              </a:pathLst>
            </a:custGeom>
            <a:noFill/>
            <a:ln w="57150">
              <a:pattFill prst="wdUpDiag">
                <a:fgClr>
                  <a:srgbClr val="009900"/>
                </a:fgClr>
                <a:bgClr>
                  <a:srgbClr val="FFFFFF"/>
                </a:bgClr>
              </a:pattFill>
              <a:round/>
              <a:headEnd/>
              <a:tailEnd/>
            </a:ln>
            <a:effectLst>
              <a:prstShdw prst="shdw17" dist="17961" dir="2700000">
                <a:srgbClr val="005C00"/>
              </a:prstShdw>
            </a:effectLst>
          </p:spPr>
          <p:txBody>
            <a:bodyPr/>
            <a:lstStyle/>
            <a:p>
              <a:pPr eaLnBrk="0" hangingPunct="0"/>
              <a:endParaRPr lang="en-US" sz="2400">
                <a:latin typeface="Times New Roman" pitchFamily="18" charset="0"/>
              </a:endParaRPr>
            </a:p>
          </p:txBody>
        </p:sp>
      </p:grpSp>
      <p:sp>
        <p:nvSpPr>
          <p:cNvPr id="17501" name="Text Box 185"/>
          <p:cNvSpPr txBox="1">
            <a:spLocks noChangeArrowheads="1"/>
          </p:cNvSpPr>
          <p:nvPr/>
        </p:nvSpPr>
        <p:spPr bwMode="auto">
          <a:xfrm>
            <a:off x="457200" y="99465"/>
            <a:ext cx="5867400" cy="430887"/>
          </a:xfrm>
          <a:prstGeom prst="rect">
            <a:avLst/>
          </a:prstGeom>
          <a:noFill/>
          <a:ln w="9525">
            <a:noFill/>
            <a:miter lim="800000"/>
            <a:headEnd/>
            <a:tailEnd/>
          </a:ln>
          <a:effectLst>
            <a:outerShdw blurRad="50800" dist="38100" dir="2700000" algn="tl" rotWithShape="0">
              <a:prstClr val="black">
                <a:alpha val="40000"/>
              </a:prstClr>
            </a:outerShdw>
          </a:effectLst>
        </p:spPr>
        <p:txBody>
          <a:bodyPr vert="horz" wrap="square" lIns="91440" tIns="45720" rIns="91440" bIns="45720" numCol="1" anchor="b" anchorCtr="0" compatLnSpc="1">
            <a:prstTxWarp prst="textNoShape">
              <a:avLst/>
            </a:prstTxWarp>
            <a:spAutoFit/>
          </a:bodyPr>
          <a:lstStyle/>
          <a:p>
            <a:pPr eaLnBrk="0" hangingPunct="0"/>
            <a:r>
              <a:rPr lang="en-US" sz="2200" b="1" dirty="0" smtClean="0">
                <a:latin typeface="Arial" charset="0"/>
              </a:rPr>
              <a:t>Plug &amp; Play Installation</a:t>
            </a:r>
            <a:endParaRPr lang="en-US" sz="2200" b="1" dirty="0">
              <a:latin typeface="Arial" charset="0"/>
            </a:endParaRPr>
          </a:p>
        </p:txBody>
      </p:sp>
      <p:sp>
        <p:nvSpPr>
          <p:cNvPr id="185" name="TextBox 184"/>
          <p:cNvSpPr txBox="1"/>
          <p:nvPr/>
        </p:nvSpPr>
        <p:spPr>
          <a:xfrm>
            <a:off x="491784" y="609598"/>
            <a:ext cx="5702955" cy="369332"/>
          </a:xfrm>
          <a:prstGeom prst="rect">
            <a:avLst/>
          </a:prstGeom>
          <a:solidFill>
            <a:schemeClr val="bg1"/>
          </a:solidFill>
        </p:spPr>
        <p:txBody>
          <a:bodyPr wrap="square" rtlCol="0">
            <a:spAutoFit/>
          </a:bodyPr>
          <a:lstStyle/>
          <a:p>
            <a:r>
              <a:rPr lang="en-US" sz="1800" b="1" dirty="0" smtClean="0">
                <a:solidFill>
                  <a:srgbClr val="00B050"/>
                </a:solidFill>
                <a:latin typeface="+mj-lt"/>
              </a:rPr>
              <a:t>Reduces time, increases flexibility</a:t>
            </a:r>
            <a:endParaRPr lang="en-US" sz="1800" dirty="0">
              <a:latin typeface="+mj-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8022"/>
                                        </p:tgtEl>
                                        <p:attrNameLst>
                                          <p:attrName>style.visibility</p:attrName>
                                        </p:attrNameLst>
                                      </p:cBhvr>
                                      <p:to>
                                        <p:strVal val="visible"/>
                                      </p:to>
                                    </p:set>
                                    <p:animEffect transition="in" filter="fade">
                                      <p:cBhvr>
                                        <p:cTn id="7" dur="1000"/>
                                        <p:tgtEl>
                                          <p:spTgt spid="1280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8031"/>
                                        </p:tgtEl>
                                        <p:attrNameLst>
                                          <p:attrName>style.visibility</p:attrName>
                                        </p:attrNameLst>
                                      </p:cBhvr>
                                      <p:to>
                                        <p:strVal val="visible"/>
                                      </p:to>
                                    </p:set>
                                    <p:animEffect transition="in" filter="fade">
                                      <p:cBhvr>
                                        <p:cTn id="10" dur="1000"/>
                                        <p:tgtEl>
                                          <p:spTgt spid="12803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8032"/>
                                        </p:tgtEl>
                                        <p:attrNameLst>
                                          <p:attrName>style.visibility</p:attrName>
                                        </p:attrNameLst>
                                      </p:cBhvr>
                                      <p:to>
                                        <p:strVal val="visible"/>
                                      </p:to>
                                    </p:set>
                                    <p:animEffect transition="in" filter="fade">
                                      <p:cBhvr>
                                        <p:cTn id="13" dur="1000"/>
                                        <p:tgtEl>
                                          <p:spTgt spid="12803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8117"/>
                                        </p:tgtEl>
                                        <p:attrNameLst>
                                          <p:attrName>style.visibility</p:attrName>
                                        </p:attrNameLst>
                                      </p:cBhvr>
                                      <p:to>
                                        <p:strVal val="visible"/>
                                      </p:to>
                                    </p:set>
                                    <p:animEffect transition="in" filter="fade">
                                      <p:cBhvr>
                                        <p:cTn id="16" dur="1000"/>
                                        <p:tgtEl>
                                          <p:spTgt spid="128117"/>
                                        </p:tgtEl>
                                      </p:cBhvr>
                                    </p:animEffect>
                                  </p:childTnLst>
                                </p:cTn>
                              </p:par>
                              <p:par>
                                <p:cTn id="17" presetID="10"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10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8145"/>
                                        </p:tgtEl>
                                        <p:attrNameLst>
                                          <p:attrName>style.visibility</p:attrName>
                                        </p:attrNameLst>
                                      </p:cBhvr>
                                      <p:to>
                                        <p:strVal val="visible"/>
                                      </p:to>
                                    </p:set>
                                    <p:animEffect transition="in" filter="fade">
                                      <p:cBhvr>
                                        <p:cTn id="22" dur="1000"/>
                                        <p:tgtEl>
                                          <p:spTgt spid="12814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28105"/>
                                        </p:tgtEl>
                                        <p:attrNameLst>
                                          <p:attrName>style.visibility</p:attrName>
                                        </p:attrNameLst>
                                      </p:cBhvr>
                                      <p:to>
                                        <p:strVal val="visible"/>
                                      </p:to>
                                    </p:set>
                                    <p:animEffect transition="in" filter="fade">
                                      <p:cBhvr>
                                        <p:cTn id="25" dur="1000"/>
                                        <p:tgtEl>
                                          <p:spTgt spid="12810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28106"/>
                                        </p:tgtEl>
                                        <p:attrNameLst>
                                          <p:attrName>style.visibility</p:attrName>
                                        </p:attrNameLst>
                                      </p:cBhvr>
                                      <p:to>
                                        <p:strVal val="visible"/>
                                      </p:to>
                                    </p:set>
                                    <p:animEffect transition="in" filter="fade">
                                      <p:cBhvr>
                                        <p:cTn id="28" dur="1000"/>
                                        <p:tgtEl>
                                          <p:spTgt spid="128106"/>
                                        </p:tgtEl>
                                      </p:cBhvr>
                                    </p:animEffect>
                                  </p:childTnLst>
                                </p:cTn>
                              </p:par>
                            </p:childTnLst>
                          </p:cTn>
                        </p:par>
                        <p:par>
                          <p:cTn id="29" fill="hold">
                            <p:stCondLst>
                              <p:cond delay="1000"/>
                            </p:stCondLst>
                            <p:childTnLst>
                              <p:par>
                                <p:cTn id="30" presetID="2" presetClass="entr" presetSubtype="12" fill="hold" nodeType="afterEffect">
                                  <p:stCondLst>
                                    <p:cond delay="20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2000" fill="hold"/>
                                        <p:tgtEl>
                                          <p:spTgt spid="14"/>
                                        </p:tgtEl>
                                        <p:attrNameLst>
                                          <p:attrName>ppt_x</p:attrName>
                                        </p:attrNameLst>
                                      </p:cBhvr>
                                      <p:tavLst>
                                        <p:tav tm="0">
                                          <p:val>
                                            <p:strVal val="0-#ppt_w/2"/>
                                          </p:val>
                                        </p:tav>
                                        <p:tav tm="100000">
                                          <p:val>
                                            <p:strVal val="#ppt_x"/>
                                          </p:val>
                                        </p:tav>
                                      </p:tavLst>
                                    </p:anim>
                                    <p:anim calcmode="lin" valueType="num">
                                      <p:cBhvr additive="base">
                                        <p:cTn id="33" dur="2000" fill="hold"/>
                                        <p:tgtEl>
                                          <p:spTgt spid="14"/>
                                        </p:tgtEl>
                                        <p:attrNameLst>
                                          <p:attrName>ppt_y</p:attrName>
                                        </p:attrNameLst>
                                      </p:cBhvr>
                                      <p:tavLst>
                                        <p:tav tm="0">
                                          <p:val>
                                            <p:strVal val="1+#ppt_h/2"/>
                                          </p:val>
                                        </p:tav>
                                        <p:tav tm="100000">
                                          <p:val>
                                            <p:strVal val="#ppt_y"/>
                                          </p:val>
                                        </p:tav>
                                      </p:tavLst>
                                    </p:anim>
                                  </p:childTnLst>
                                </p:cTn>
                              </p:par>
                            </p:childTnLst>
                          </p:cTn>
                        </p:par>
                        <p:par>
                          <p:cTn id="34" fill="hold">
                            <p:stCondLst>
                              <p:cond delay="5000"/>
                            </p:stCondLst>
                            <p:childTnLst>
                              <p:par>
                                <p:cTn id="35" presetID="2" presetClass="entr" presetSubtype="9" fill="hold" grpId="0" nodeType="afterEffect">
                                  <p:stCondLst>
                                    <p:cond delay="0"/>
                                  </p:stCondLst>
                                  <p:childTnLst>
                                    <p:set>
                                      <p:cBhvr>
                                        <p:cTn id="36" dur="1" fill="hold">
                                          <p:stCondLst>
                                            <p:cond delay="0"/>
                                          </p:stCondLst>
                                        </p:cTn>
                                        <p:tgtEl>
                                          <p:spTgt spid="128146"/>
                                        </p:tgtEl>
                                        <p:attrNameLst>
                                          <p:attrName>style.visibility</p:attrName>
                                        </p:attrNameLst>
                                      </p:cBhvr>
                                      <p:to>
                                        <p:strVal val="visible"/>
                                      </p:to>
                                    </p:set>
                                    <p:anim calcmode="lin" valueType="num">
                                      <p:cBhvr additive="base">
                                        <p:cTn id="37" dur="2000" fill="hold"/>
                                        <p:tgtEl>
                                          <p:spTgt spid="128146"/>
                                        </p:tgtEl>
                                        <p:attrNameLst>
                                          <p:attrName>ppt_x</p:attrName>
                                        </p:attrNameLst>
                                      </p:cBhvr>
                                      <p:tavLst>
                                        <p:tav tm="0">
                                          <p:val>
                                            <p:strVal val="0-#ppt_w/2"/>
                                          </p:val>
                                        </p:tav>
                                        <p:tav tm="100000">
                                          <p:val>
                                            <p:strVal val="#ppt_x"/>
                                          </p:val>
                                        </p:tav>
                                      </p:tavLst>
                                    </p:anim>
                                    <p:anim calcmode="lin" valueType="num">
                                      <p:cBhvr additive="base">
                                        <p:cTn id="38" dur="2000" fill="hold"/>
                                        <p:tgtEl>
                                          <p:spTgt spid="128146"/>
                                        </p:tgtEl>
                                        <p:attrNameLst>
                                          <p:attrName>ppt_y</p:attrName>
                                        </p:attrNameLst>
                                      </p:cBhvr>
                                      <p:tavLst>
                                        <p:tav tm="0">
                                          <p:val>
                                            <p:strVal val="0-#ppt_h/2"/>
                                          </p:val>
                                        </p:tav>
                                        <p:tav tm="100000">
                                          <p:val>
                                            <p:strVal val="#ppt_y"/>
                                          </p:val>
                                        </p:tav>
                                      </p:tavLst>
                                    </p:anim>
                                  </p:childTnLst>
                                </p:cTn>
                              </p:par>
                            </p:childTnLst>
                          </p:cTn>
                        </p:par>
                        <p:par>
                          <p:cTn id="39" fill="hold">
                            <p:stCondLst>
                              <p:cond delay="7000"/>
                            </p:stCondLst>
                            <p:childTnLst>
                              <p:par>
                                <p:cTn id="40" presetID="2" presetClass="entr" presetSubtype="9" fill="hold" nodeType="afterEffect">
                                  <p:stCondLst>
                                    <p:cond delay="200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2000" fill="hold"/>
                                        <p:tgtEl>
                                          <p:spTgt spid="30"/>
                                        </p:tgtEl>
                                        <p:attrNameLst>
                                          <p:attrName>ppt_x</p:attrName>
                                        </p:attrNameLst>
                                      </p:cBhvr>
                                      <p:tavLst>
                                        <p:tav tm="0">
                                          <p:val>
                                            <p:strVal val="0-#ppt_w/2"/>
                                          </p:val>
                                        </p:tav>
                                        <p:tav tm="100000">
                                          <p:val>
                                            <p:strVal val="#ppt_x"/>
                                          </p:val>
                                        </p:tav>
                                      </p:tavLst>
                                    </p:anim>
                                    <p:anim calcmode="lin" valueType="num">
                                      <p:cBhvr additive="base">
                                        <p:cTn id="43" dur="2000" fill="hold"/>
                                        <p:tgtEl>
                                          <p:spTgt spid="30"/>
                                        </p:tgtEl>
                                        <p:attrNameLst>
                                          <p:attrName>ppt_y</p:attrName>
                                        </p:attrNameLst>
                                      </p:cBhvr>
                                      <p:tavLst>
                                        <p:tav tm="0">
                                          <p:val>
                                            <p:strVal val="0-#ppt_h/2"/>
                                          </p:val>
                                        </p:tav>
                                        <p:tav tm="100000">
                                          <p:val>
                                            <p:strVal val="#ppt_y"/>
                                          </p:val>
                                        </p:tav>
                                      </p:tavLst>
                                    </p:anim>
                                  </p:childTnLst>
                                </p:cTn>
                              </p:par>
                            </p:childTnLst>
                          </p:cTn>
                        </p:par>
                        <p:par>
                          <p:cTn id="44" fill="hold">
                            <p:stCondLst>
                              <p:cond delay="11000"/>
                            </p:stCondLst>
                            <p:childTnLst>
                              <p:par>
                                <p:cTn id="45" presetID="2" presetClass="entr" presetSubtype="2" fill="hold" grpId="0" nodeType="afterEffect">
                                  <p:stCondLst>
                                    <p:cond delay="0"/>
                                  </p:stCondLst>
                                  <p:childTnLst>
                                    <p:set>
                                      <p:cBhvr>
                                        <p:cTn id="46" dur="1" fill="hold">
                                          <p:stCondLst>
                                            <p:cond delay="0"/>
                                          </p:stCondLst>
                                        </p:cTn>
                                        <p:tgtEl>
                                          <p:spTgt spid="128138"/>
                                        </p:tgtEl>
                                        <p:attrNameLst>
                                          <p:attrName>style.visibility</p:attrName>
                                        </p:attrNameLst>
                                      </p:cBhvr>
                                      <p:to>
                                        <p:strVal val="visible"/>
                                      </p:to>
                                    </p:set>
                                    <p:anim calcmode="lin" valueType="num">
                                      <p:cBhvr additive="base">
                                        <p:cTn id="47" dur="3000" fill="hold"/>
                                        <p:tgtEl>
                                          <p:spTgt spid="128138"/>
                                        </p:tgtEl>
                                        <p:attrNameLst>
                                          <p:attrName>ppt_x</p:attrName>
                                        </p:attrNameLst>
                                      </p:cBhvr>
                                      <p:tavLst>
                                        <p:tav tm="0">
                                          <p:val>
                                            <p:strVal val="1+#ppt_w/2"/>
                                          </p:val>
                                        </p:tav>
                                        <p:tav tm="100000">
                                          <p:val>
                                            <p:strVal val="#ppt_x"/>
                                          </p:val>
                                        </p:tav>
                                      </p:tavLst>
                                    </p:anim>
                                    <p:anim calcmode="lin" valueType="num">
                                      <p:cBhvr additive="base">
                                        <p:cTn id="48" dur="3000" fill="hold"/>
                                        <p:tgtEl>
                                          <p:spTgt spid="12813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28079"/>
                                        </p:tgtEl>
                                        <p:attrNameLst>
                                          <p:attrName>style.visibility</p:attrName>
                                        </p:attrNameLst>
                                      </p:cBhvr>
                                      <p:to>
                                        <p:strVal val="visible"/>
                                      </p:to>
                                    </p:set>
                                    <p:anim calcmode="lin" valueType="num">
                                      <p:cBhvr additive="base">
                                        <p:cTn id="51" dur="3000" fill="hold"/>
                                        <p:tgtEl>
                                          <p:spTgt spid="128079"/>
                                        </p:tgtEl>
                                        <p:attrNameLst>
                                          <p:attrName>ppt_x</p:attrName>
                                        </p:attrNameLst>
                                      </p:cBhvr>
                                      <p:tavLst>
                                        <p:tav tm="0">
                                          <p:val>
                                            <p:strVal val="1+#ppt_w/2"/>
                                          </p:val>
                                        </p:tav>
                                        <p:tav tm="100000">
                                          <p:val>
                                            <p:strVal val="#ppt_x"/>
                                          </p:val>
                                        </p:tav>
                                      </p:tavLst>
                                    </p:anim>
                                    <p:anim calcmode="lin" valueType="num">
                                      <p:cBhvr additive="base">
                                        <p:cTn id="52" dur="3000" fill="hold"/>
                                        <p:tgtEl>
                                          <p:spTgt spid="12807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28073"/>
                                        </p:tgtEl>
                                        <p:attrNameLst>
                                          <p:attrName>style.visibility</p:attrName>
                                        </p:attrNameLst>
                                      </p:cBhvr>
                                      <p:to>
                                        <p:strVal val="visible"/>
                                      </p:to>
                                    </p:set>
                                    <p:anim calcmode="lin" valueType="num">
                                      <p:cBhvr additive="base">
                                        <p:cTn id="55" dur="3000" fill="hold"/>
                                        <p:tgtEl>
                                          <p:spTgt spid="128073"/>
                                        </p:tgtEl>
                                        <p:attrNameLst>
                                          <p:attrName>ppt_x</p:attrName>
                                        </p:attrNameLst>
                                      </p:cBhvr>
                                      <p:tavLst>
                                        <p:tav tm="0">
                                          <p:val>
                                            <p:strVal val="1+#ppt_w/2"/>
                                          </p:val>
                                        </p:tav>
                                        <p:tav tm="100000">
                                          <p:val>
                                            <p:strVal val="#ppt_x"/>
                                          </p:val>
                                        </p:tav>
                                      </p:tavLst>
                                    </p:anim>
                                    <p:anim calcmode="lin" valueType="num">
                                      <p:cBhvr additive="base">
                                        <p:cTn id="56" dur="3000" fill="hold"/>
                                        <p:tgtEl>
                                          <p:spTgt spid="128073"/>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128135"/>
                                        </p:tgtEl>
                                        <p:attrNameLst>
                                          <p:attrName>style.visibility</p:attrName>
                                        </p:attrNameLst>
                                      </p:cBhvr>
                                      <p:to>
                                        <p:strVal val="visible"/>
                                      </p:to>
                                    </p:set>
                                    <p:anim calcmode="lin" valueType="num">
                                      <p:cBhvr additive="base">
                                        <p:cTn id="59" dur="3000" fill="hold"/>
                                        <p:tgtEl>
                                          <p:spTgt spid="128135"/>
                                        </p:tgtEl>
                                        <p:attrNameLst>
                                          <p:attrName>ppt_x</p:attrName>
                                        </p:attrNameLst>
                                      </p:cBhvr>
                                      <p:tavLst>
                                        <p:tav tm="0">
                                          <p:val>
                                            <p:strVal val="1+#ppt_w/2"/>
                                          </p:val>
                                        </p:tav>
                                        <p:tav tm="100000">
                                          <p:val>
                                            <p:strVal val="#ppt_x"/>
                                          </p:val>
                                        </p:tav>
                                      </p:tavLst>
                                    </p:anim>
                                    <p:anim calcmode="lin" valueType="num">
                                      <p:cBhvr additive="base">
                                        <p:cTn id="60" dur="3000" fill="hold"/>
                                        <p:tgtEl>
                                          <p:spTgt spid="12813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28078"/>
                                        </p:tgtEl>
                                        <p:attrNameLst>
                                          <p:attrName>style.visibility</p:attrName>
                                        </p:attrNameLst>
                                      </p:cBhvr>
                                      <p:to>
                                        <p:strVal val="visible"/>
                                      </p:to>
                                    </p:set>
                                    <p:anim calcmode="lin" valueType="num">
                                      <p:cBhvr additive="base">
                                        <p:cTn id="63" dur="3000" fill="hold"/>
                                        <p:tgtEl>
                                          <p:spTgt spid="128078"/>
                                        </p:tgtEl>
                                        <p:attrNameLst>
                                          <p:attrName>ppt_x</p:attrName>
                                        </p:attrNameLst>
                                      </p:cBhvr>
                                      <p:tavLst>
                                        <p:tav tm="0">
                                          <p:val>
                                            <p:strVal val="1+#ppt_w/2"/>
                                          </p:val>
                                        </p:tav>
                                        <p:tav tm="100000">
                                          <p:val>
                                            <p:strVal val="#ppt_x"/>
                                          </p:val>
                                        </p:tav>
                                      </p:tavLst>
                                    </p:anim>
                                    <p:anim calcmode="lin" valueType="num">
                                      <p:cBhvr additive="base">
                                        <p:cTn id="64" dur="3000" fill="hold"/>
                                        <p:tgtEl>
                                          <p:spTgt spid="128078"/>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128134"/>
                                        </p:tgtEl>
                                        <p:attrNameLst>
                                          <p:attrName>style.visibility</p:attrName>
                                        </p:attrNameLst>
                                      </p:cBhvr>
                                      <p:to>
                                        <p:strVal val="visible"/>
                                      </p:to>
                                    </p:set>
                                    <p:anim calcmode="lin" valueType="num">
                                      <p:cBhvr additive="base">
                                        <p:cTn id="67" dur="3000" fill="hold"/>
                                        <p:tgtEl>
                                          <p:spTgt spid="128134"/>
                                        </p:tgtEl>
                                        <p:attrNameLst>
                                          <p:attrName>ppt_x</p:attrName>
                                        </p:attrNameLst>
                                      </p:cBhvr>
                                      <p:tavLst>
                                        <p:tav tm="0">
                                          <p:val>
                                            <p:strVal val="1+#ppt_w/2"/>
                                          </p:val>
                                        </p:tav>
                                        <p:tav tm="100000">
                                          <p:val>
                                            <p:strVal val="#ppt_x"/>
                                          </p:val>
                                        </p:tav>
                                      </p:tavLst>
                                    </p:anim>
                                    <p:anim calcmode="lin" valueType="num">
                                      <p:cBhvr additive="base">
                                        <p:cTn id="68" dur="3000" fill="hold"/>
                                        <p:tgtEl>
                                          <p:spTgt spid="128134"/>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128080"/>
                                        </p:tgtEl>
                                        <p:attrNameLst>
                                          <p:attrName>style.visibility</p:attrName>
                                        </p:attrNameLst>
                                      </p:cBhvr>
                                      <p:to>
                                        <p:strVal val="visible"/>
                                      </p:to>
                                    </p:set>
                                    <p:anim calcmode="lin" valueType="num">
                                      <p:cBhvr additive="base">
                                        <p:cTn id="71" dur="3000" fill="hold"/>
                                        <p:tgtEl>
                                          <p:spTgt spid="128080"/>
                                        </p:tgtEl>
                                        <p:attrNameLst>
                                          <p:attrName>ppt_x</p:attrName>
                                        </p:attrNameLst>
                                      </p:cBhvr>
                                      <p:tavLst>
                                        <p:tav tm="0">
                                          <p:val>
                                            <p:strVal val="1+#ppt_w/2"/>
                                          </p:val>
                                        </p:tav>
                                        <p:tav tm="100000">
                                          <p:val>
                                            <p:strVal val="#ppt_x"/>
                                          </p:val>
                                        </p:tav>
                                      </p:tavLst>
                                    </p:anim>
                                    <p:anim calcmode="lin" valueType="num">
                                      <p:cBhvr additive="base">
                                        <p:cTn id="72" dur="3000" fill="hold"/>
                                        <p:tgtEl>
                                          <p:spTgt spid="128080"/>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0"/>
                                  </p:stCondLst>
                                  <p:childTnLst>
                                    <p:set>
                                      <p:cBhvr>
                                        <p:cTn id="74" dur="1" fill="hold">
                                          <p:stCondLst>
                                            <p:cond delay="0"/>
                                          </p:stCondLst>
                                        </p:cTn>
                                        <p:tgtEl>
                                          <p:spTgt spid="128126"/>
                                        </p:tgtEl>
                                        <p:attrNameLst>
                                          <p:attrName>style.visibility</p:attrName>
                                        </p:attrNameLst>
                                      </p:cBhvr>
                                      <p:to>
                                        <p:strVal val="visible"/>
                                      </p:to>
                                    </p:set>
                                    <p:anim calcmode="lin" valueType="num">
                                      <p:cBhvr additive="base">
                                        <p:cTn id="75" dur="3000" fill="hold"/>
                                        <p:tgtEl>
                                          <p:spTgt spid="128126"/>
                                        </p:tgtEl>
                                        <p:attrNameLst>
                                          <p:attrName>ppt_x</p:attrName>
                                        </p:attrNameLst>
                                      </p:cBhvr>
                                      <p:tavLst>
                                        <p:tav tm="0">
                                          <p:val>
                                            <p:strVal val="1+#ppt_w/2"/>
                                          </p:val>
                                        </p:tav>
                                        <p:tav tm="100000">
                                          <p:val>
                                            <p:strVal val="#ppt_x"/>
                                          </p:val>
                                        </p:tav>
                                      </p:tavLst>
                                    </p:anim>
                                    <p:anim calcmode="lin" valueType="num">
                                      <p:cBhvr additive="base">
                                        <p:cTn id="76" dur="3000" fill="hold"/>
                                        <p:tgtEl>
                                          <p:spTgt spid="128126"/>
                                        </p:tgtEl>
                                        <p:attrNameLst>
                                          <p:attrName>ppt_y</p:attrName>
                                        </p:attrNameLst>
                                      </p:cBhvr>
                                      <p:tavLst>
                                        <p:tav tm="0">
                                          <p:val>
                                            <p:strVal val="#ppt_y"/>
                                          </p:val>
                                        </p:tav>
                                        <p:tav tm="100000">
                                          <p:val>
                                            <p:strVal val="#ppt_y"/>
                                          </p:val>
                                        </p:tav>
                                      </p:tavLst>
                                    </p:anim>
                                  </p:childTnLst>
                                </p:cTn>
                              </p:par>
                            </p:childTnLst>
                          </p:cTn>
                        </p:par>
                        <p:par>
                          <p:cTn id="77" fill="hold">
                            <p:stCondLst>
                              <p:cond delay="14000"/>
                            </p:stCondLst>
                            <p:childTnLst>
                              <p:par>
                                <p:cTn id="78" presetID="37" presetClass="entr" presetSubtype="0" fill="hold" grpId="0" nodeType="afterEffect">
                                  <p:stCondLst>
                                    <p:cond delay="0"/>
                                  </p:stCondLst>
                                  <p:childTnLst>
                                    <p:set>
                                      <p:cBhvr>
                                        <p:cTn id="79" dur="1" fill="hold">
                                          <p:stCondLst>
                                            <p:cond delay="0"/>
                                          </p:stCondLst>
                                        </p:cTn>
                                        <p:tgtEl>
                                          <p:spTgt spid="128081"/>
                                        </p:tgtEl>
                                        <p:attrNameLst>
                                          <p:attrName>style.visibility</p:attrName>
                                        </p:attrNameLst>
                                      </p:cBhvr>
                                      <p:to>
                                        <p:strVal val="visible"/>
                                      </p:to>
                                    </p:set>
                                    <p:animEffect transition="in" filter="fade">
                                      <p:cBhvr>
                                        <p:cTn id="80" dur="2000"/>
                                        <p:tgtEl>
                                          <p:spTgt spid="128081"/>
                                        </p:tgtEl>
                                      </p:cBhvr>
                                    </p:animEffect>
                                    <p:anim calcmode="lin" valueType="num">
                                      <p:cBhvr>
                                        <p:cTn id="81" dur="2000" fill="hold"/>
                                        <p:tgtEl>
                                          <p:spTgt spid="128081"/>
                                        </p:tgtEl>
                                        <p:attrNameLst>
                                          <p:attrName>ppt_x</p:attrName>
                                        </p:attrNameLst>
                                      </p:cBhvr>
                                      <p:tavLst>
                                        <p:tav tm="0">
                                          <p:val>
                                            <p:strVal val="#ppt_x"/>
                                          </p:val>
                                        </p:tav>
                                        <p:tav tm="100000">
                                          <p:val>
                                            <p:strVal val="#ppt_x"/>
                                          </p:val>
                                        </p:tav>
                                      </p:tavLst>
                                    </p:anim>
                                    <p:anim calcmode="lin" valueType="num">
                                      <p:cBhvr>
                                        <p:cTn id="82" dur="1800" decel="100000" fill="hold"/>
                                        <p:tgtEl>
                                          <p:spTgt spid="128081"/>
                                        </p:tgtEl>
                                        <p:attrNameLst>
                                          <p:attrName>ppt_y</p:attrName>
                                        </p:attrNameLst>
                                      </p:cBhvr>
                                      <p:tavLst>
                                        <p:tav tm="0">
                                          <p:val>
                                            <p:strVal val="#ppt_y+1"/>
                                          </p:val>
                                        </p:tav>
                                        <p:tav tm="100000">
                                          <p:val>
                                            <p:strVal val="#ppt_y-.03"/>
                                          </p:val>
                                        </p:tav>
                                      </p:tavLst>
                                    </p:anim>
                                    <p:anim calcmode="lin" valueType="num">
                                      <p:cBhvr>
                                        <p:cTn id="83" dur="200" accel="100000" fill="hold">
                                          <p:stCondLst>
                                            <p:cond delay="1800"/>
                                          </p:stCondLst>
                                        </p:cTn>
                                        <p:tgtEl>
                                          <p:spTgt spid="128081"/>
                                        </p:tgtEl>
                                        <p:attrNameLst>
                                          <p:attrName>ppt_y</p:attrName>
                                        </p:attrNameLst>
                                      </p:cBhvr>
                                      <p:tavLst>
                                        <p:tav tm="0">
                                          <p:val>
                                            <p:strVal val="#ppt_y-.03"/>
                                          </p:val>
                                        </p:tav>
                                        <p:tav tm="100000">
                                          <p:val>
                                            <p:strVal val="#ppt_y"/>
                                          </p:val>
                                        </p:tav>
                                      </p:tavLst>
                                    </p:anim>
                                  </p:childTnLst>
                                </p:cTn>
                              </p:par>
                              <p:par>
                                <p:cTn id="84" presetID="37" presetClass="entr" presetSubtype="0" fill="hold" grpId="0" nodeType="withEffect">
                                  <p:stCondLst>
                                    <p:cond delay="0"/>
                                  </p:stCondLst>
                                  <p:childTnLst>
                                    <p:set>
                                      <p:cBhvr>
                                        <p:cTn id="85" dur="1" fill="hold">
                                          <p:stCondLst>
                                            <p:cond delay="0"/>
                                          </p:stCondLst>
                                        </p:cTn>
                                        <p:tgtEl>
                                          <p:spTgt spid="128067"/>
                                        </p:tgtEl>
                                        <p:attrNameLst>
                                          <p:attrName>style.visibility</p:attrName>
                                        </p:attrNameLst>
                                      </p:cBhvr>
                                      <p:to>
                                        <p:strVal val="visible"/>
                                      </p:to>
                                    </p:set>
                                    <p:animEffect transition="in" filter="fade">
                                      <p:cBhvr>
                                        <p:cTn id="86" dur="2000"/>
                                        <p:tgtEl>
                                          <p:spTgt spid="128067"/>
                                        </p:tgtEl>
                                      </p:cBhvr>
                                    </p:animEffect>
                                    <p:anim calcmode="lin" valueType="num">
                                      <p:cBhvr>
                                        <p:cTn id="87" dur="2000" fill="hold"/>
                                        <p:tgtEl>
                                          <p:spTgt spid="128067"/>
                                        </p:tgtEl>
                                        <p:attrNameLst>
                                          <p:attrName>ppt_x</p:attrName>
                                        </p:attrNameLst>
                                      </p:cBhvr>
                                      <p:tavLst>
                                        <p:tav tm="0">
                                          <p:val>
                                            <p:strVal val="#ppt_x"/>
                                          </p:val>
                                        </p:tav>
                                        <p:tav tm="100000">
                                          <p:val>
                                            <p:strVal val="#ppt_x"/>
                                          </p:val>
                                        </p:tav>
                                      </p:tavLst>
                                    </p:anim>
                                    <p:anim calcmode="lin" valueType="num">
                                      <p:cBhvr>
                                        <p:cTn id="88" dur="1800" decel="100000" fill="hold"/>
                                        <p:tgtEl>
                                          <p:spTgt spid="128067"/>
                                        </p:tgtEl>
                                        <p:attrNameLst>
                                          <p:attrName>ppt_y</p:attrName>
                                        </p:attrNameLst>
                                      </p:cBhvr>
                                      <p:tavLst>
                                        <p:tav tm="0">
                                          <p:val>
                                            <p:strVal val="#ppt_y+1"/>
                                          </p:val>
                                        </p:tav>
                                        <p:tav tm="100000">
                                          <p:val>
                                            <p:strVal val="#ppt_y-.03"/>
                                          </p:val>
                                        </p:tav>
                                      </p:tavLst>
                                    </p:anim>
                                    <p:anim calcmode="lin" valueType="num">
                                      <p:cBhvr>
                                        <p:cTn id="89" dur="200" accel="100000" fill="hold">
                                          <p:stCondLst>
                                            <p:cond delay="1800"/>
                                          </p:stCondLst>
                                        </p:cTn>
                                        <p:tgtEl>
                                          <p:spTgt spid="128067"/>
                                        </p:tgtEl>
                                        <p:attrNameLst>
                                          <p:attrName>ppt_y</p:attrName>
                                        </p:attrNameLst>
                                      </p:cBhvr>
                                      <p:tavLst>
                                        <p:tav tm="0">
                                          <p:val>
                                            <p:strVal val="#ppt_y-.03"/>
                                          </p:val>
                                        </p:tav>
                                        <p:tav tm="100000">
                                          <p:val>
                                            <p:strVal val="#ppt_y"/>
                                          </p:val>
                                        </p:tav>
                                      </p:tavLst>
                                    </p:anim>
                                  </p:childTnLst>
                                </p:cTn>
                              </p:par>
                              <p:par>
                                <p:cTn id="90" presetID="37" presetClass="entr" presetSubtype="0" fill="hold" grpId="0" nodeType="withEffect">
                                  <p:stCondLst>
                                    <p:cond delay="0"/>
                                  </p:stCondLst>
                                  <p:childTnLst>
                                    <p:set>
                                      <p:cBhvr>
                                        <p:cTn id="91" dur="1" fill="hold">
                                          <p:stCondLst>
                                            <p:cond delay="0"/>
                                          </p:stCondLst>
                                        </p:cTn>
                                        <p:tgtEl>
                                          <p:spTgt spid="128076"/>
                                        </p:tgtEl>
                                        <p:attrNameLst>
                                          <p:attrName>style.visibility</p:attrName>
                                        </p:attrNameLst>
                                      </p:cBhvr>
                                      <p:to>
                                        <p:strVal val="visible"/>
                                      </p:to>
                                    </p:set>
                                    <p:animEffect transition="in" filter="fade">
                                      <p:cBhvr>
                                        <p:cTn id="92" dur="2000"/>
                                        <p:tgtEl>
                                          <p:spTgt spid="128076"/>
                                        </p:tgtEl>
                                      </p:cBhvr>
                                    </p:animEffect>
                                    <p:anim calcmode="lin" valueType="num">
                                      <p:cBhvr>
                                        <p:cTn id="93" dur="2000" fill="hold"/>
                                        <p:tgtEl>
                                          <p:spTgt spid="128076"/>
                                        </p:tgtEl>
                                        <p:attrNameLst>
                                          <p:attrName>ppt_x</p:attrName>
                                        </p:attrNameLst>
                                      </p:cBhvr>
                                      <p:tavLst>
                                        <p:tav tm="0">
                                          <p:val>
                                            <p:strVal val="#ppt_x"/>
                                          </p:val>
                                        </p:tav>
                                        <p:tav tm="100000">
                                          <p:val>
                                            <p:strVal val="#ppt_x"/>
                                          </p:val>
                                        </p:tav>
                                      </p:tavLst>
                                    </p:anim>
                                    <p:anim calcmode="lin" valueType="num">
                                      <p:cBhvr>
                                        <p:cTn id="94" dur="1800" decel="100000" fill="hold"/>
                                        <p:tgtEl>
                                          <p:spTgt spid="128076"/>
                                        </p:tgtEl>
                                        <p:attrNameLst>
                                          <p:attrName>ppt_y</p:attrName>
                                        </p:attrNameLst>
                                      </p:cBhvr>
                                      <p:tavLst>
                                        <p:tav tm="0">
                                          <p:val>
                                            <p:strVal val="#ppt_y+1"/>
                                          </p:val>
                                        </p:tav>
                                        <p:tav tm="100000">
                                          <p:val>
                                            <p:strVal val="#ppt_y-.03"/>
                                          </p:val>
                                        </p:tav>
                                      </p:tavLst>
                                    </p:anim>
                                    <p:anim calcmode="lin" valueType="num">
                                      <p:cBhvr>
                                        <p:cTn id="95" dur="200" accel="100000" fill="hold">
                                          <p:stCondLst>
                                            <p:cond delay="1800"/>
                                          </p:stCondLst>
                                        </p:cTn>
                                        <p:tgtEl>
                                          <p:spTgt spid="128076"/>
                                        </p:tgtEl>
                                        <p:attrNameLst>
                                          <p:attrName>ppt_y</p:attrName>
                                        </p:attrNameLst>
                                      </p:cBhvr>
                                      <p:tavLst>
                                        <p:tav tm="0">
                                          <p:val>
                                            <p:strVal val="#ppt_y-.03"/>
                                          </p:val>
                                        </p:tav>
                                        <p:tav tm="100000">
                                          <p:val>
                                            <p:strVal val="#ppt_y"/>
                                          </p:val>
                                        </p:tav>
                                      </p:tavLst>
                                    </p:anim>
                                  </p:childTnLst>
                                </p:cTn>
                              </p:par>
                              <p:par>
                                <p:cTn id="96" presetID="37" presetClass="entr" presetSubtype="0" fill="hold" grpId="0" nodeType="withEffect">
                                  <p:stCondLst>
                                    <p:cond delay="0"/>
                                  </p:stCondLst>
                                  <p:childTnLst>
                                    <p:set>
                                      <p:cBhvr>
                                        <p:cTn id="97" dur="1" fill="hold">
                                          <p:stCondLst>
                                            <p:cond delay="0"/>
                                          </p:stCondLst>
                                        </p:cTn>
                                        <p:tgtEl>
                                          <p:spTgt spid="128077"/>
                                        </p:tgtEl>
                                        <p:attrNameLst>
                                          <p:attrName>style.visibility</p:attrName>
                                        </p:attrNameLst>
                                      </p:cBhvr>
                                      <p:to>
                                        <p:strVal val="visible"/>
                                      </p:to>
                                    </p:set>
                                    <p:animEffect transition="in" filter="fade">
                                      <p:cBhvr>
                                        <p:cTn id="98" dur="2000"/>
                                        <p:tgtEl>
                                          <p:spTgt spid="128077"/>
                                        </p:tgtEl>
                                      </p:cBhvr>
                                    </p:animEffect>
                                    <p:anim calcmode="lin" valueType="num">
                                      <p:cBhvr>
                                        <p:cTn id="99" dur="2000" fill="hold"/>
                                        <p:tgtEl>
                                          <p:spTgt spid="128077"/>
                                        </p:tgtEl>
                                        <p:attrNameLst>
                                          <p:attrName>ppt_x</p:attrName>
                                        </p:attrNameLst>
                                      </p:cBhvr>
                                      <p:tavLst>
                                        <p:tav tm="0">
                                          <p:val>
                                            <p:strVal val="#ppt_x"/>
                                          </p:val>
                                        </p:tav>
                                        <p:tav tm="100000">
                                          <p:val>
                                            <p:strVal val="#ppt_x"/>
                                          </p:val>
                                        </p:tav>
                                      </p:tavLst>
                                    </p:anim>
                                    <p:anim calcmode="lin" valueType="num">
                                      <p:cBhvr>
                                        <p:cTn id="100" dur="1800" decel="100000" fill="hold"/>
                                        <p:tgtEl>
                                          <p:spTgt spid="128077"/>
                                        </p:tgtEl>
                                        <p:attrNameLst>
                                          <p:attrName>ppt_y</p:attrName>
                                        </p:attrNameLst>
                                      </p:cBhvr>
                                      <p:tavLst>
                                        <p:tav tm="0">
                                          <p:val>
                                            <p:strVal val="#ppt_y+1"/>
                                          </p:val>
                                        </p:tav>
                                        <p:tav tm="100000">
                                          <p:val>
                                            <p:strVal val="#ppt_y-.03"/>
                                          </p:val>
                                        </p:tav>
                                      </p:tavLst>
                                    </p:anim>
                                    <p:anim calcmode="lin" valueType="num">
                                      <p:cBhvr>
                                        <p:cTn id="101" dur="200" accel="100000" fill="hold">
                                          <p:stCondLst>
                                            <p:cond delay="1800"/>
                                          </p:stCondLst>
                                        </p:cTn>
                                        <p:tgtEl>
                                          <p:spTgt spid="128077"/>
                                        </p:tgtEl>
                                        <p:attrNameLst>
                                          <p:attrName>ppt_y</p:attrName>
                                        </p:attrNameLst>
                                      </p:cBhvr>
                                      <p:tavLst>
                                        <p:tav tm="0">
                                          <p:val>
                                            <p:strVal val="#ppt_y-.03"/>
                                          </p:val>
                                        </p:tav>
                                        <p:tav tm="100000">
                                          <p:val>
                                            <p:strVal val="#ppt_y"/>
                                          </p:val>
                                        </p:tav>
                                      </p:tavLst>
                                    </p:anim>
                                  </p:childTnLst>
                                </p:cTn>
                              </p:par>
                              <p:par>
                                <p:cTn id="102" presetID="37" presetClass="entr" presetSubtype="0" fill="hold" grpId="0" nodeType="withEffect">
                                  <p:stCondLst>
                                    <p:cond delay="0"/>
                                  </p:stCondLst>
                                  <p:childTnLst>
                                    <p:set>
                                      <p:cBhvr>
                                        <p:cTn id="103" dur="1" fill="hold">
                                          <p:stCondLst>
                                            <p:cond delay="0"/>
                                          </p:stCondLst>
                                        </p:cTn>
                                        <p:tgtEl>
                                          <p:spTgt spid="128050"/>
                                        </p:tgtEl>
                                        <p:attrNameLst>
                                          <p:attrName>style.visibility</p:attrName>
                                        </p:attrNameLst>
                                      </p:cBhvr>
                                      <p:to>
                                        <p:strVal val="visible"/>
                                      </p:to>
                                    </p:set>
                                    <p:animEffect transition="in" filter="fade">
                                      <p:cBhvr>
                                        <p:cTn id="104" dur="2000"/>
                                        <p:tgtEl>
                                          <p:spTgt spid="128050"/>
                                        </p:tgtEl>
                                      </p:cBhvr>
                                    </p:animEffect>
                                    <p:anim calcmode="lin" valueType="num">
                                      <p:cBhvr>
                                        <p:cTn id="105" dur="2000" fill="hold"/>
                                        <p:tgtEl>
                                          <p:spTgt spid="128050"/>
                                        </p:tgtEl>
                                        <p:attrNameLst>
                                          <p:attrName>ppt_x</p:attrName>
                                        </p:attrNameLst>
                                      </p:cBhvr>
                                      <p:tavLst>
                                        <p:tav tm="0">
                                          <p:val>
                                            <p:strVal val="#ppt_x"/>
                                          </p:val>
                                        </p:tav>
                                        <p:tav tm="100000">
                                          <p:val>
                                            <p:strVal val="#ppt_x"/>
                                          </p:val>
                                        </p:tav>
                                      </p:tavLst>
                                    </p:anim>
                                    <p:anim calcmode="lin" valueType="num">
                                      <p:cBhvr>
                                        <p:cTn id="106" dur="1800" decel="100000" fill="hold"/>
                                        <p:tgtEl>
                                          <p:spTgt spid="128050"/>
                                        </p:tgtEl>
                                        <p:attrNameLst>
                                          <p:attrName>ppt_y</p:attrName>
                                        </p:attrNameLst>
                                      </p:cBhvr>
                                      <p:tavLst>
                                        <p:tav tm="0">
                                          <p:val>
                                            <p:strVal val="#ppt_y+1"/>
                                          </p:val>
                                        </p:tav>
                                        <p:tav tm="100000">
                                          <p:val>
                                            <p:strVal val="#ppt_y-.03"/>
                                          </p:val>
                                        </p:tav>
                                      </p:tavLst>
                                    </p:anim>
                                    <p:anim calcmode="lin" valueType="num">
                                      <p:cBhvr>
                                        <p:cTn id="107" dur="200" accel="100000" fill="hold">
                                          <p:stCondLst>
                                            <p:cond delay="1800"/>
                                          </p:stCondLst>
                                        </p:cTn>
                                        <p:tgtEl>
                                          <p:spTgt spid="128050"/>
                                        </p:tgtEl>
                                        <p:attrNameLst>
                                          <p:attrName>ppt_y</p:attrName>
                                        </p:attrNameLst>
                                      </p:cBhvr>
                                      <p:tavLst>
                                        <p:tav tm="0">
                                          <p:val>
                                            <p:strVal val="#ppt_y-.03"/>
                                          </p:val>
                                        </p:tav>
                                        <p:tav tm="100000">
                                          <p:val>
                                            <p:strVal val="#ppt_y"/>
                                          </p:val>
                                        </p:tav>
                                      </p:tavLst>
                                    </p:anim>
                                  </p:childTnLst>
                                </p:cTn>
                              </p:par>
                              <p:par>
                                <p:cTn id="108" presetID="37" presetClass="entr" presetSubtype="0" fill="hold" grpId="0" nodeType="withEffect">
                                  <p:stCondLst>
                                    <p:cond delay="0"/>
                                  </p:stCondLst>
                                  <p:childTnLst>
                                    <p:set>
                                      <p:cBhvr>
                                        <p:cTn id="109" dur="1" fill="hold">
                                          <p:stCondLst>
                                            <p:cond delay="0"/>
                                          </p:stCondLst>
                                        </p:cTn>
                                        <p:tgtEl>
                                          <p:spTgt spid="128147"/>
                                        </p:tgtEl>
                                        <p:attrNameLst>
                                          <p:attrName>style.visibility</p:attrName>
                                        </p:attrNameLst>
                                      </p:cBhvr>
                                      <p:to>
                                        <p:strVal val="visible"/>
                                      </p:to>
                                    </p:set>
                                    <p:animEffect transition="in" filter="fade">
                                      <p:cBhvr>
                                        <p:cTn id="110" dur="2000"/>
                                        <p:tgtEl>
                                          <p:spTgt spid="128147"/>
                                        </p:tgtEl>
                                      </p:cBhvr>
                                    </p:animEffect>
                                    <p:anim calcmode="lin" valueType="num">
                                      <p:cBhvr>
                                        <p:cTn id="111" dur="2000" fill="hold"/>
                                        <p:tgtEl>
                                          <p:spTgt spid="128147"/>
                                        </p:tgtEl>
                                        <p:attrNameLst>
                                          <p:attrName>ppt_x</p:attrName>
                                        </p:attrNameLst>
                                      </p:cBhvr>
                                      <p:tavLst>
                                        <p:tav tm="0">
                                          <p:val>
                                            <p:strVal val="#ppt_x"/>
                                          </p:val>
                                        </p:tav>
                                        <p:tav tm="100000">
                                          <p:val>
                                            <p:strVal val="#ppt_x"/>
                                          </p:val>
                                        </p:tav>
                                      </p:tavLst>
                                    </p:anim>
                                    <p:anim calcmode="lin" valueType="num">
                                      <p:cBhvr>
                                        <p:cTn id="112" dur="1800" decel="100000" fill="hold"/>
                                        <p:tgtEl>
                                          <p:spTgt spid="128147"/>
                                        </p:tgtEl>
                                        <p:attrNameLst>
                                          <p:attrName>ppt_y</p:attrName>
                                        </p:attrNameLst>
                                      </p:cBhvr>
                                      <p:tavLst>
                                        <p:tav tm="0">
                                          <p:val>
                                            <p:strVal val="#ppt_y+1"/>
                                          </p:val>
                                        </p:tav>
                                        <p:tav tm="100000">
                                          <p:val>
                                            <p:strVal val="#ppt_y-.03"/>
                                          </p:val>
                                        </p:tav>
                                      </p:tavLst>
                                    </p:anim>
                                    <p:anim calcmode="lin" valueType="num">
                                      <p:cBhvr>
                                        <p:cTn id="113" dur="200" accel="100000" fill="hold">
                                          <p:stCondLst>
                                            <p:cond delay="1800"/>
                                          </p:stCondLst>
                                        </p:cTn>
                                        <p:tgtEl>
                                          <p:spTgt spid="128147"/>
                                        </p:tgtEl>
                                        <p:attrNameLst>
                                          <p:attrName>ppt_y</p:attrName>
                                        </p:attrNameLst>
                                      </p:cBhvr>
                                      <p:tavLst>
                                        <p:tav tm="0">
                                          <p:val>
                                            <p:strVal val="#ppt_y-.03"/>
                                          </p:val>
                                        </p:tav>
                                        <p:tav tm="100000">
                                          <p:val>
                                            <p:strVal val="#ppt_y"/>
                                          </p:val>
                                        </p:tav>
                                      </p:tavLst>
                                    </p:anim>
                                  </p:childTnLst>
                                </p:cTn>
                              </p:par>
                              <p:par>
                                <p:cTn id="114" presetID="37" presetClass="entr" presetSubtype="0" fill="hold" grpId="0" nodeType="withEffect">
                                  <p:stCondLst>
                                    <p:cond delay="0"/>
                                  </p:stCondLst>
                                  <p:childTnLst>
                                    <p:set>
                                      <p:cBhvr>
                                        <p:cTn id="115" dur="1" fill="hold">
                                          <p:stCondLst>
                                            <p:cond delay="0"/>
                                          </p:stCondLst>
                                        </p:cTn>
                                        <p:tgtEl>
                                          <p:spTgt spid="128127"/>
                                        </p:tgtEl>
                                        <p:attrNameLst>
                                          <p:attrName>style.visibility</p:attrName>
                                        </p:attrNameLst>
                                      </p:cBhvr>
                                      <p:to>
                                        <p:strVal val="visible"/>
                                      </p:to>
                                    </p:set>
                                    <p:animEffect transition="in" filter="fade">
                                      <p:cBhvr>
                                        <p:cTn id="116" dur="2000"/>
                                        <p:tgtEl>
                                          <p:spTgt spid="128127"/>
                                        </p:tgtEl>
                                      </p:cBhvr>
                                    </p:animEffect>
                                    <p:anim calcmode="lin" valueType="num">
                                      <p:cBhvr>
                                        <p:cTn id="117" dur="2000" fill="hold"/>
                                        <p:tgtEl>
                                          <p:spTgt spid="128127"/>
                                        </p:tgtEl>
                                        <p:attrNameLst>
                                          <p:attrName>ppt_x</p:attrName>
                                        </p:attrNameLst>
                                      </p:cBhvr>
                                      <p:tavLst>
                                        <p:tav tm="0">
                                          <p:val>
                                            <p:strVal val="#ppt_x"/>
                                          </p:val>
                                        </p:tav>
                                        <p:tav tm="100000">
                                          <p:val>
                                            <p:strVal val="#ppt_x"/>
                                          </p:val>
                                        </p:tav>
                                      </p:tavLst>
                                    </p:anim>
                                    <p:anim calcmode="lin" valueType="num">
                                      <p:cBhvr>
                                        <p:cTn id="118" dur="1800" decel="100000" fill="hold"/>
                                        <p:tgtEl>
                                          <p:spTgt spid="128127"/>
                                        </p:tgtEl>
                                        <p:attrNameLst>
                                          <p:attrName>ppt_y</p:attrName>
                                        </p:attrNameLst>
                                      </p:cBhvr>
                                      <p:tavLst>
                                        <p:tav tm="0">
                                          <p:val>
                                            <p:strVal val="#ppt_y+1"/>
                                          </p:val>
                                        </p:tav>
                                        <p:tav tm="100000">
                                          <p:val>
                                            <p:strVal val="#ppt_y-.03"/>
                                          </p:val>
                                        </p:tav>
                                      </p:tavLst>
                                    </p:anim>
                                    <p:anim calcmode="lin" valueType="num">
                                      <p:cBhvr>
                                        <p:cTn id="119" dur="200" accel="100000" fill="hold">
                                          <p:stCondLst>
                                            <p:cond delay="1800"/>
                                          </p:stCondLst>
                                        </p:cTn>
                                        <p:tgtEl>
                                          <p:spTgt spid="128127"/>
                                        </p:tgtEl>
                                        <p:attrNameLst>
                                          <p:attrName>ppt_y</p:attrName>
                                        </p:attrNameLst>
                                      </p:cBhvr>
                                      <p:tavLst>
                                        <p:tav tm="0">
                                          <p:val>
                                            <p:strVal val="#ppt_y-.03"/>
                                          </p:val>
                                        </p:tav>
                                        <p:tav tm="100000">
                                          <p:val>
                                            <p:strVal val="#ppt_y"/>
                                          </p:val>
                                        </p:tav>
                                      </p:tavLst>
                                    </p:anim>
                                  </p:childTnLst>
                                </p:cTn>
                              </p:par>
                              <p:par>
                                <p:cTn id="120" presetID="37" presetClass="entr" presetSubtype="0" fill="hold" grpId="0" nodeType="withEffect">
                                  <p:stCondLst>
                                    <p:cond delay="0"/>
                                  </p:stCondLst>
                                  <p:childTnLst>
                                    <p:set>
                                      <p:cBhvr>
                                        <p:cTn id="121" dur="1" fill="hold">
                                          <p:stCondLst>
                                            <p:cond delay="0"/>
                                          </p:stCondLst>
                                        </p:cTn>
                                        <p:tgtEl>
                                          <p:spTgt spid="128136"/>
                                        </p:tgtEl>
                                        <p:attrNameLst>
                                          <p:attrName>style.visibility</p:attrName>
                                        </p:attrNameLst>
                                      </p:cBhvr>
                                      <p:to>
                                        <p:strVal val="visible"/>
                                      </p:to>
                                    </p:set>
                                    <p:animEffect transition="in" filter="fade">
                                      <p:cBhvr>
                                        <p:cTn id="122" dur="2000"/>
                                        <p:tgtEl>
                                          <p:spTgt spid="128136"/>
                                        </p:tgtEl>
                                      </p:cBhvr>
                                    </p:animEffect>
                                    <p:anim calcmode="lin" valueType="num">
                                      <p:cBhvr>
                                        <p:cTn id="123" dur="2000" fill="hold"/>
                                        <p:tgtEl>
                                          <p:spTgt spid="128136"/>
                                        </p:tgtEl>
                                        <p:attrNameLst>
                                          <p:attrName>ppt_x</p:attrName>
                                        </p:attrNameLst>
                                      </p:cBhvr>
                                      <p:tavLst>
                                        <p:tav tm="0">
                                          <p:val>
                                            <p:strVal val="#ppt_x"/>
                                          </p:val>
                                        </p:tav>
                                        <p:tav tm="100000">
                                          <p:val>
                                            <p:strVal val="#ppt_x"/>
                                          </p:val>
                                        </p:tav>
                                      </p:tavLst>
                                    </p:anim>
                                    <p:anim calcmode="lin" valueType="num">
                                      <p:cBhvr>
                                        <p:cTn id="124" dur="1800" decel="100000" fill="hold"/>
                                        <p:tgtEl>
                                          <p:spTgt spid="128136"/>
                                        </p:tgtEl>
                                        <p:attrNameLst>
                                          <p:attrName>ppt_y</p:attrName>
                                        </p:attrNameLst>
                                      </p:cBhvr>
                                      <p:tavLst>
                                        <p:tav tm="0">
                                          <p:val>
                                            <p:strVal val="#ppt_y+1"/>
                                          </p:val>
                                        </p:tav>
                                        <p:tav tm="100000">
                                          <p:val>
                                            <p:strVal val="#ppt_y-.03"/>
                                          </p:val>
                                        </p:tav>
                                      </p:tavLst>
                                    </p:anim>
                                    <p:anim calcmode="lin" valueType="num">
                                      <p:cBhvr>
                                        <p:cTn id="125" dur="200" accel="100000" fill="hold">
                                          <p:stCondLst>
                                            <p:cond delay="1800"/>
                                          </p:stCondLst>
                                        </p:cTn>
                                        <p:tgtEl>
                                          <p:spTgt spid="128136"/>
                                        </p:tgtEl>
                                        <p:attrNameLst>
                                          <p:attrName>ppt_y</p:attrName>
                                        </p:attrNameLst>
                                      </p:cBhvr>
                                      <p:tavLst>
                                        <p:tav tm="0">
                                          <p:val>
                                            <p:strVal val="#ppt_y-.03"/>
                                          </p:val>
                                        </p:tav>
                                        <p:tav tm="100000">
                                          <p:val>
                                            <p:strVal val="#ppt_y"/>
                                          </p:val>
                                        </p:tav>
                                      </p:tavLst>
                                    </p:anim>
                                  </p:childTnLst>
                                </p:cTn>
                              </p:par>
                              <p:par>
                                <p:cTn id="126" presetID="37" presetClass="entr" presetSubtype="0" fill="hold" grpId="0" nodeType="withEffect">
                                  <p:stCondLst>
                                    <p:cond delay="0"/>
                                  </p:stCondLst>
                                  <p:childTnLst>
                                    <p:set>
                                      <p:cBhvr>
                                        <p:cTn id="127" dur="1" fill="hold">
                                          <p:stCondLst>
                                            <p:cond delay="0"/>
                                          </p:stCondLst>
                                        </p:cTn>
                                        <p:tgtEl>
                                          <p:spTgt spid="128137"/>
                                        </p:tgtEl>
                                        <p:attrNameLst>
                                          <p:attrName>style.visibility</p:attrName>
                                        </p:attrNameLst>
                                      </p:cBhvr>
                                      <p:to>
                                        <p:strVal val="visible"/>
                                      </p:to>
                                    </p:set>
                                    <p:animEffect transition="in" filter="fade">
                                      <p:cBhvr>
                                        <p:cTn id="128" dur="2000"/>
                                        <p:tgtEl>
                                          <p:spTgt spid="128137"/>
                                        </p:tgtEl>
                                      </p:cBhvr>
                                    </p:animEffect>
                                    <p:anim calcmode="lin" valueType="num">
                                      <p:cBhvr>
                                        <p:cTn id="129" dur="2000" fill="hold"/>
                                        <p:tgtEl>
                                          <p:spTgt spid="128137"/>
                                        </p:tgtEl>
                                        <p:attrNameLst>
                                          <p:attrName>ppt_x</p:attrName>
                                        </p:attrNameLst>
                                      </p:cBhvr>
                                      <p:tavLst>
                                        <p:tav tm="0">
                                          <p:val>
                                            <p:strVal val="#ppt_x"/>
                                          </p:val>
                                        </p:tav>
                                        <p:tav tm="100000">
                                          <p:val>
                                            <p:strVal val="#ppt_x"/>
                                          </p:val>
                                        </p:tav>
                                      </p:tavLst>
                                    </p:anim>
                                    <p:anim calcmode="lin" valueType="num">
                                      <p:cBhvr>
                                        <p:cTn id="130" dur="1800" decel="100000" fill="hold"/>
                                        <p:tgtEl>
                                          <p:spTgt spid="128137"/>
                                        </p:tgtEl>
                                        <p:attrNameLst>
                                          <p:attrName>ppt_y</p:attrName>
                                        </p:attrNameLst>
                                      </p:cBhvr>
                                      <p:tavLst>
                                        <p:tav tm="0">
                                          <p:val>
                                            <p:strVal val="#ppt_y+1"/>
                                          </p:val>
                                        </p:tav>
                                        <p:tav tm="100000">
                                          <p:val>
                                            <p:strVal val="#ppt_y-.03"/>
                                          </p:val>
                                        </p:tav>
                                      </p:tavLst>
                                    </p:anim>
                                    <p:anim calcmode="lin" valueType="num">
                                      <p:cBhvr>
                                        <p:cTn id="131" dur="200" accel="100000" fill="hold">
                                          <p:stCondLst>
                                            <p:cond delay="1800"/>
                                          </p:stCondLst>
                                        </p:cTn>
                                        <p:tgtEl>
                                          <p:spTgt spid="128137"/>
                                        </p:tgtEl>
                                        <p:attrNameLst>
                                          <p:attrName>ppt_y</p:attrName>
                                        </p:attrNameLst>
                                      </p:cBhvr>
                                      <p:tavLst>
                                        <p:tav tm="0">
                                          <p:val>
                                            <p:strVal val="#ppt_y-.03"/>
                                          </p:val>
                                        </p:tav>
                                        <p:tav tm="100000">
                                          <p:val>
                                            <p:strVal val="#ppt_y"/>
                                          </p:val>
                                        </p:tav>
                                      </p:tavLst>
                                    </p:anim>
                                  </p:childTnLst>
                                </p:cTn>
                              </p:par>
                              <p:par>
                                <p:cTn id="132" presetID="37" presetClass="entr" presetSubtype="0" fill="hold" grpId="0" nodeType="withEffect">
                                  <p:stCondLst>
                                    <p:cond delay="0"/>
                                  </p:stCondLst>
                                  <p:childTnLst>
                                    <p:set>
                                      <p:cBhvr>
                                        <p:cTn id="133" dur="1" fill="hold">
                                          <p:stCondLst>
                                            <p:cond delay="0"/>
                                          </p:stCondLst>
                                        </p:cTn>
                                        <p:tgtEl>
                                          <p:spTgt spid="128139"/>
                                        </p:tgtEl>
                                        <p:attrNameLst>
                                          <p:attrName>style.visibility</p:attrName>
                                        </p:attrNameLst>
                                      </p:cBhvr>
                                      <p:to>
                                        <p:strVal val="visible"/>
                                      </p:to>
                                    </p:set>
                                    <p:animEffect transition="in" filter="fade">
                                      <p:cBhvr>
                                        <p:cTn id="134" dur="2000"/>
                                        <p:tgtEl>
                                          <p:spTgt spid="128139"/>
                                        </p:tgtEl>
                                      </p:cBhvr>
                                    </p:animEffect>
                                    <p:anim calcmode="lin" valueType="num">
                                      <p:cBhvr>
                                        <p:cTn id="135" dur="2000" fill="hold"/>
                                        <p:tgtEl>
                                          <p:spTgt spid="128139"/>
                                        </p:tgtEl>
                                        <p:attrNameLst>
                                          <p:attrName>ppt_x</p:attrName>
                                        </p:attrNameLst>
                                      </p:cBhvr>
                                      <p:tavLst>
                                        <p:tav tm="0">
                                          <p:val>
                                            <p:strVal val="#ppt_x"/>
                                          </p:val>
                                        </p:tav>
                                        <p:tav tm="100000">
                                          <p:val>
                                            <p:strVal val="#ppt_x"/>
                                          </p:val>
                                        </p:tav>
                                      </p:tavLst>
                                    </p:anim>
                                    <p:anim calcmode="lin" valueType="num">
                                      <p:cBhvr>
                                        <p:cTn id="136" dur="1800" decel="100000" fill="hold"/>
                                        <p:tgtEl>
                                          <p:spTgt spid="128139"/>
                                        </p:tgtEl>
                                        <p:attrNameLst>
                                          <p:attrName>ppt_y</p:attrName>
                                        </p:attrNameLst>
                                      </p:cBhvr>
                                      <p:tavLst>
                                        <p:tav tm="0">
                                          <p:val>
                                            <p:strVal val="#ppt_y+1"/>
                                          </p:val>
                                        </p:tav>
                                        <p:tav tm="100000">
                                          <p:val>
                                            <p:strVal val="#ppt_y-.03"/>
                                          </p:val>
                                        </p:tav>
                                      </p:tavLst>
                                    </p:anim>
                                    <p:anim calcmode="lin" valueType="num">
                                      <p:cBhvr>
                                        <p:cTn id="137" dur="200" accel="100000" fill="hold">
                                          <p:stCondLst>
                                            <p:cond delay="1800"/>
                                          </p:stCondLst>
                                        </p:cTn>
                                        <p:tgtEl>
                                          <p:spTgt spid="128139"/>
                                        </p:tgtEl>
                                        <p:attrNameLst>
                                          <p:attrName>ppt_y</p:attrName>
                                        </p:attrNameLst>
                                      </p:cBhvr>
                                      <p:tavLst>
                                        <p:tav tm="0">
                                          <p:val>
                                            <p:strVal val="#ppt_y-.03"/>
                                          </p:val>
                                        </p:tav>
                                        <p:tav tm="100000">
                                          <p:val>
                                            <p:strVal val="#ppt_y"/>
                                          </p:val>
                                        </p:tav>
                                      </p:tavLst>
                                    </p:anim>
                                  </p:childTnLst>
                                </p:cTn>
                              </p:par>
                            </p:childTnLst>
                          </p:cTn>
                        </p:par>
                        <p:par>
                          <p:cTn id="138" fill="hold">
                            <p:stCondLst>
                              <p:cond delay="16000"/>
                            </p:stCondLst>
                            <p:childTnLst>
                              <p:par>
                                <p:cTn id="139" presetID="37" presetClass="entr" presetSubtype="0" fill="hold" grpId="0" nodeType="afterEffect">
                                  <p:stCondLst>
                                    <p:cond delay="0"/>
                                  </p:stCondLst>
                                  <p:childTnLst>
                                    <p:set>
                                      <p:cBhvr>
                                        <p:cTn id="140" dur="1" fill="hold">
                                          <p:stCondLst>
                                            <p:cond delay="0"/>
                                          </p:stCondLst>
                                        </p:cTn>
                                        <p:tgtEl>
                                          <p:spTgt spid="128064"/>
                                        </p:tgtEl>
                                        <p:attrNameLst>
                                          <p:attrName>style.visibility</p:attrName>
                                        </p:attrNameLst>
                                      </p:cBhvr>
                                      <p:to>
                                        <p:strVal val="visible"/>
                                      </p:to>
                                    </p:set>
                                    <p:animEffect transition="in" filter="fade">
                                      <p:cBhvr>
                                        <p:cTn id="141" dur="1000"/>
                                        <p:tgtEl>
                                          <p:spTgt spid="128064"/>
                                        </p:tgtEl>
                                      </p:cBhvr>
                                    </p:animEffect>
                                    <p:anim calcmode="lin" valueType="num">
                                      <p:cBhvr>
                                        <p:cTn id="142" dur="1000" fill="hold"/>
                                        <p:tgtEl>
                                          <p:spTgt spid="128064"/>
                                        </p:tgtEl>
                                        <p:attrNameLst>
                                          <p:attrName>ppt_x</p:attrName>
                                        </p:attrNameLst>
                                      </p:cBhvr>
                                      <p:tavLst>
                                        <p:tav tm="0">
                                          <p:val>
                                            <p:strVal val="#ppt_x"/>
                                          </p:val>
                                        </p:tav>
                                        <p:tav tm="100000">
                                          <p:val>
                                            <p:strVal val="#ppt_x"/>
                                          </p:val>
                                        </p:tav>
                                      </p:tavLst>
                                    </p:anim>
                                    <p:anim calcmode="lin" valueType="num">
                                      <p:cBhvr>
                                        <p:cTn id="143" dur="900" decel="100000" fill="hold"/>
                                        <p:tgtEl>
                                          <p:spTgt spid="128064"/>
                                        </p:tgtEl>
                                        <p:attrNameLst>
                                          <p:attrName>ppt_y</p:attrName>
                                        </p:attrNameLst>
                                      </p:cBhvr>
                                      <p:tavLst>
                                        <p:tav tm="0">
                                          <p:val>
                                            <p:strVal val="#ppt_y+1"/>
                                          </p:val>
                                        </p:tav>
                                        <p:tav tm="100000">
                                          <p:val>
                                            <p:strVal val="#ppt_y-.03"/>
                                          </p:val>
                                        </p:tav>
                                      </p:tavLst>
                                    </p:anim>
                                    <p:anim calcmode="lin" valueType="num">
                                      <p:cBhvr>
                                        <p:cTn id="144" dur="100" accel="100000" fill="hold">
                                          <p:stCondLst>
                                            <p:cond delay="900"/>
                                          </p:stCondLst>
                                        </p:cTn>
                                        <p:tgtEl>
                                          <p:spTgt spid="128064"/>
                                        </p:tgtEl>
                                        <p:attrNameLst>
                                          <p:attrName>ppt_y</p:attrName>
                                        </p:attrNameLst>
                                      </p:cBhvr>
                                      <p:tavLst>
                                        <p:tav tm="0">
                                          <p:val>
                                            <p:strVal val="#ppt_y-.03"/>
                                          </p:val>
                                        </p:tav>
                                        <p:tav tm="100000">
                                          <p:val>
                                            <p:strVal val="#ppt_y"/>
                                          </p:val>
                                        </p:tav>
                                      </p:tavLst>
                                    </p:anim>
                                  </p:childTnLst>
                                </p:cTn>
                              </p:par>
                              <p:par>
                                <p:cTn id="145" presetID="37" presetClass="entr" presetSubtype="0" fill="hold" grpId="0" nodeType="withEffect">
                                  <p:stCondLst>
                                    <p:cond delay="0"/>
                                  </p:stCondLst>
                                  <p:childTnLst>
                                    <p:set>
                                      <p:cBhvr>
                                        <p:cTn id="146" dur="1" fill="hold">
                                          <p:stCondLst>
                                            <p:cond delay="0"/>
                                          </p:stCondLst>
                                        </p:cTn>
                                        <p:tgtEl>
                                          <p:spTgt spid="128074"/>
                                        </p:tgtEl>
                                        <p:attrNameLst>
                                          <p:attrName>style.visibility</p:attrName>
                                        </p:attrNameLst>
                                      </p:cBhvr>
                                      <p:to>
                                        <p:strVal val="visible"/>
                                      </p:to>
                                    </p:set>
                                    <p:animEffect transition="in" filter="fade">
                                      <p:cBhvr>
                                        <p:cTn id="147" dur="1000"/>
                                        <p:tgtEl>
                                          <p:spTgt spid="128074"/>
                                        </p:tgtEl>
                                      </p:cBhvr>
                                    </p:animEffect>
                                    <p:anim calcmode="lin" valueType="num">
                                      <p:cBhvr>
                                        <p:cTn id="148" dur="1000" fill="hold"/>
                                        <p:tgtEl>
                                          <p:spTgt spid="128074"/>
                                        </p:tgtEl>
                                        <p:attrNameLst>
                                          <p:attrName>ppt_x</p:attrName>
                                        </p:attrNameLst>
                                      </p:cBhvr>
                                      <p:tavLst>
                                        <p:tav tm="0">
                                          <p:val>
                                            <p:strVal val="#ppt_x"/>
                                          </p:val>
                                        </p:tav>
                                        <p:tav tm="100000">
                                          <p:val>
                                            <p:strVal val="#ppt_x"/>
                                          </p:val>
                                        </p:tav>
                                      </p:tavLst>
                                    </p:anim>
                                    <p:anim calcmode="lin" valueType="num">
                                      <p:cBhvr>
                                        <p:cTn id="149" dur="900" decel="100000" fill="hold"/>
                                        <p:tgtEl>
                                          <p:spTgt spid="128074"/>
                                        </p:tgtEl>
                                        <p:attrNameLst>
                                          <p:attrName>ppt_y</p:attrName>
                                        </p:attrNameLst>
                                      </p:cBhvr>
                                      <p:tavLst>
                                        <p:tav tm="0">
                                          <p:val>
                                            <p:strVal val="#ppt_y+1"/>
                                          </p:val>
                                        </p:tav>
                                        <p:tav tm="100000">
                                          <p:val>
                                            <p:strVal val="#ppt_y-.03"/>
                                          </p:val>
                                        </p:tav>
                                      </p:tavLst>
                                    </p:anim>
                                    <p:anim calcmode="lin" valueType="num">
                                      <p:cBhvr>
                                        <p:cTn id="150" dur="100" accel="100000" fill="hold">
                                          <p:stCondLst>
                                            <p:cond delay="900"/>
                                          </p:stCondLst>
                                        </p:cTn>
                                        <p:tgtEl>
                                          <p:spTgt spid="128074"/>
                                        </p:tgtEl>
                                        <p:attrNameLst>
                                          <p:attrName>ppt_y</p:attrName>
                                        </p:attrNameLst>
                                      </p:cBhvr>
                                      <p:tavLst>
                                        <p:tav tm="0">
                                          <p:val>
                                            <p:strVal val="#ppt_y-.03"/>
                                          </p:val>
                                        </p:tav>
                                        <p:tav tm="100000">
                                          <p:val>
                                            <p:strVal val="#ppt_y"/>
                                          </p:val>
                                        </p:tav>
                                      </p:tavLst>
                                    </p:anim>
                                  </p:childTnLst>
                                </p:cTn>
                              </p:par>
                              <p:par>
                                <p:cTn id="151" presetID="37" presetClass="entr" presetSubtype="0" fill="hold" grpId="0" nodeType="withEffect">
                                  <p:stCondLst>
                                    <p:cond delay="0"/>
                                  </p:stCondLst>
                                  <p:childTnLst>
                                    <p:set>
                                      <p:cBhvr>
                                        <p:cTn id="152" dur="1" fill="hold">
                                          <p:stCondLst>
                                            <p:cond delay="0"/>
                                          </p:stCondLst>
                                        </p:cTn>
                                        <p:tgtEl>
                                          <p:spTgt spid="128072"/>
                                        </p:tgtEl>
                                        <p:attrNameLst>
                                          <p:attrName>style.visibility</p:attrName>
                                        </p:attrNameLst>
                                      </p:cBhvr>
                                      <p:to>
                                        <p:strVal val="visible"/>
                                      </p:to>
                                    </p:set>
                                    <p:animEffect transition="in" filter="fade">
                                      <p:cBhvr>
                                        <p:cTn id="153" dur="1000"/>
                                        <p:tgtEl>
                                          <p:spTgt spid="128072"/>
                                        </p:tgtEl>
                                      </p:cBhvr>
                                    </p:animEffect>
                                    <p:anim calcmode="lin" valueType="num">
                                      <p:cBhvr>
                                        <p:cTn id="154" dur="1000" fill="hold"/>
                                        <p:tgtEl>
                                          <p:spTgt spid="128072"/>
                                        </p:tgtEl>
                                        <p:attrNameLst>
                                          <p:attrName>ppt_x</p:attrName>
                                        </p:attrNameLst>
                                      </p:cBhvr>
                                      <p:tavLst>
                                        <p:tav tm="0">
                                          <p:val>
                                            <p:strVal val="#ppt_x"/>
                                          </p:val>
                                        </p:tav>
                                        <p:tav tm="100000">
                                          <p:val>
                                            <p:strVal val="#ppt_x"/>
                                          </p:val>
                                        </p:tav>
                                      </p:tavLst>
                                    </p:anim>
                                    <p:anim calcmode="lin" valueType="num">
                                      <p:cBhvr>
                                        <p:cTn id="155" dur="900" decel="100000" fill="hold"/>
                                        <p:tgtEl>
                                          <p:spTgt spid="128072"/>
                                        </p:tgtEl>
                                        <p:attrNameLst>
                                          <p:attrName>ppt_y</p:attrName>
                                        </p:attrNameLst>
                                      </p:cBhvr>
                                      <p:tavLst>
                                        <p:tav tm="0">
                                          <p:val>
                                            <p:strVal val="#ppt_y+1"/>
                                          </p:val>
                                        </p:tav>
                                        <p:tav tm="100000">
                                          <p:val>
                                            <p:strVal val="#ppt_y-.03"/>
                                          </p:val>
                                        </p:tav>
                                      </p:tavLst>
                                    </p:anim>
                                    <p:anim calcmode="lin" valueType="num">
                                      <p:cBhvr>
                                        <p:cTn id="156" dur="100" accel="100000" fill="hold">
                                          <p:stCondLst>
                                            <p:cond delay="900"/>
                                          </p:stCondLst>
                                        </p:cTn>
                                        <p:tgtEl>
                                          <p:spTgt spid="128072"/>
                                        </p:tgtEl>
                                        <p:attrNameLst>
                                          <p:attrName>ppt_y</p:attrName>
                                        </p:attrNameLst>
                                      </p:cBhvr>
                                      <p:tavLst>
                                        <p:tav tm="0">
                                          <p:val>
                                            <p:strVal val="#ppt_y-.03"/>
                                          </p:val>
                                        </p:tav>
                                        <p:tav tm="100000">
                                          <p:val>
                                            <p:strVal val="#ppt_y"/>
                                          </p:val>
                                        </p:tav>
                                      </p:tavLst>
                                    </p:anim>
                                  </p:childTnLst>
                                </p:cTn>
                              </p:par>
                              <p:par>
                                <p:cTn id="157" presetID="37" presetClass="entr" presetSubtype="0" fill="hold" grpId="0" nodeType="withEffect">
                                  <p:stCondLst>
                                    <p:cond delay="0"/>
                                  </p:stCondLst>
                                  <p:childTnLst>
                                    <p:set>
                                      <p:cBhvr>
                                        <p:cTn id="158" dur="1" fill="hold">
                                          <p:stCondLst>
                                            <p:cond delay="0"/>
                                          </p:stCondLst>
                                        </p:cTn>
                                        <p:tgtEl>
                                          <p:spTgt spid="128063"/>
                                        </p:tgtEl>
                                        <p:attrNameLst>
                                          <p:attrName>style.visibility</p:attrName>
                                        </p:attrNameLst>
                                      </p:cBhvr>
                                      <p:to>
                                        <p:strVal val="visible"/>
                                      </p:to>
                                    </p:set>
                                    <p:animEffect transition="in" filter="fade">
                                      <p:cBhvr>
                                        <p:cTn id="159" dur="1000"/>
                                        <p:tgtEl>
                                          <p:spTgt spid="128063"/>
                                        </p:tgtEl>
                                      </p:cBhvr>
                                    </p:animEffect>
                                    <p:anim calcmode="lin" valueType="num">
                                      <p:cBhvr>
                                        <p:cTn id="160" dur="1000" fill="hold"/>
                                        <p:tgtEl>
                                          <p:spTgt spid="128063"/>
                                        </p:tgtEl>
                                        <p:attrNameLst>
                                          <p:attrName>ppt_x</p:attrName>
                                        </p:attrNameLst>
                                      </p:cBhvr>
                                      <p:tavLst>
                                        <p:tav tm="0">
                                          <p:val>
                                            <p:strVal val="#ppt_x"/>
                                          </p:val>
                                        </p:tav>
                                        <p:tav tm="100000">
                                          <p:val>
                                            <p:strVal val="#ppt_x"/>
                                          </p:val>
                                        </p:tav>
                                      </p:tavLst>
                                    </p:anim>
                                    <p:anim calcmode="lin" valueType="num">
                                      <p:cBhvr>
                                        <p:cTn id="161" dur="900" decel="100000" fill="hold"/>
                                        <p:tgtEl>
                                          <p:spTgt spid="128063"/>
                                        </p:tgtEl>
                                        <p:attrNameLst>
                                          <p:attrName>ppt_y</p:attrName>
                                        </p:attrNameLst>
                                      </p:cBhvr>
                                      <p:tavLst>
                                        <p:tav tm="0">
                                          <p:val>
                                            <p:strVal val="#ppt_y+1"/>
                                          </p:val>
                                        </p:tav>
                                        <p:tav tm="100000">
                                          <p:val>
                                            <p:strVal val="#ppt_y-.03"/>
                                          </p:val>
                                        </p:tav>
                                      </p:tavLst>
                                    </p:anim>
                                    <p:anim calcmode="lin" valueType="num">
                                      <p:cBhvr>
                                        <p:cTn id="162" dur="100" accel="100000" fill="hold">
                                          <p:stCondLst>
                                            <p:cond delay="900"/>
                                          </p:stCondLst>
                                        </p:cTn>
                                        <p:tgtEl>
                                          <p:spTgt spid="128063"/>
                                        </p:tgtEl>
                                        <p:attrNameLst>
                                          <p:attrName>ppt_y</p:attrName>
                                        </p:attrNameLst>
                                      </p:cBhvr>
                                      <p:tavLst>
                                        <p:tav tm="0">
                                          <p:val>
                                            <p:strVal val="#ppt_y-.03"/>
                                          </p:val>
                                        </p:tav>
                                        <p:tav tm="100000">
                                          <p:val>
                                            <p:strVal val="#ppt_y"/>
                                          </p:val>
                                        </p:tav>
                                      </p:tavLst>
                                    </p:anim>
                                  </p:childTnLst>
                                </p:cTn>
                              </p:par>
                              <p:par>
                                <p:cTn id="163" presetID="37" presetClass="entr" presetSubtype="0" fill="hold" grpId="0" nodeType="withEffect">
                                  <p:stCondLst>
                                    <p:cond delay="0"/>
                                  </p:stCondLst>
                                  <p:childTnLst>
                                    <p:set>
                                      <p:cBhvr>
                                        <p:cTn id="164" dur="1" fill="hold">
                                          <p:stCondLst>
                                            <p:cond delay="0"/>
                                          </p:stCondLst>
                                        </p:cTn>
                                        <p:tgtEl>
                                          <p:spTgt spid="128066"/>
                                        </p:tgtEl>
                                        <p:attrNameLst>
                                          <p:attrName>style.visibility</p:attrName>
                                        </p:attrNameLst>
                                      </p:cBhvr>
                                      <p:to>
                                        <p:strVal val="visible"/>
                                      </p:to>
                                    </p:set>
                                    <p:animEffect transition="in" filter="fade">
                                      <p:cBhvr>
                                        <p:cTn id="165" dur="1000"/>
                                        <p:tgtEl>
                                          <p:spTgt spid="128066"/>
                                        </p:tgtEl>
                                      </p:cBhvr>
                                    </p:animEffect>
                                    <p:anim calcmode="lin" valueType="num">
                                      <p:cBhvr>
                                        <p:cTn id="166" dur="1000" fill="hold"/>
                                        <p:tgtEl>
                                          <p:spTgt spid="128066"/>
                                        </p:tgtEl>
                                        <p:attrNameLst>
                                          <p:attrName>ppt_x</p:attrName>
                                        </p:attrNameLst>
                                      </p:cBhvr>
                                      <p:tavLst>
                                        <p:tav tm="0">
                                          <p:val>
                                            <p:strVal val="#ppt_x"/>
                                          </p:val>
                                        </p:tav>
                                        <p:tav tm="100000">
                                          <p:val>
                                            <p:strVal val="#ppt_x"/>
                                          </p:val>
                                        </p:tav>
                                      </p:tavLst>
                                    </p:anim>
                                    <p:anim calcmode="lin" valueType="num">
                                      <p:cBhvr>
                                        <p:cTn id="167" dur="900" decel="100000" fill="hold"/>
                                        <p:tgtEl>
                                          <p:spTgt spid="128066"/>
                                        </p:tgtEl>
                                        <p:attrNameLst>
                                          <p:attrName>ppt_y</p:attrName>
                                        </p:attrNameLst>
                                      </p:cBhvr>
                                      <p:tavLst>
                                        <p:tav tm="0">
                                          <p:val>
                                            <p:strVal val="#ppt_y+1"/>
                                          </p:val>
                                        </p:tav>
                                        <p:tav tm="100000">
                                          <p:val>
                                            <p:strVal val="#ppt_y-.03"/>
                                          </p:val>
                                        </p:tav>
                                      </p:tavLst>
                                    </p:anim>
                                    <p:anim calcmode="lin" valueType="num">
                                      <p:cBhvr>
                                        <p:cTn id="168" dur="100" accel="100000" fill="hold">
                                          <p:stCondLst>
                                            <p:cond delay="900"/>
                                          </p:stCondLst>
                                        </p:cTn>
                                        <p:tgtEl>
                                          <p:spTgt spid="128066"/>
                                        </p:tgtEl>
                                        <p:attrNameLst>
                                          <p:attrName>ppt_y</p:attrName>
                                        </p:attrNameLst>
                                      </p:cBhvr>
                                      <p:tavLst>
                                        <p:tav tm="0">
                                          <p:val>
                                            <p:strVal val="#ppt_y-.03"/>
                                          </p:val>
                                        </p:tav>
                                        <p:tav tm="100000">
                                          <p:val>
                                            <p:strVal val="#ppt_y"/>
                                          </p:val>
                                        </p:tav>
                                      </p:tavLst>
                                    </p:anim>
                                  </p:childTnLst>
                                </p:cTn>
                              </p:par>
                            </p:childTnLst>
                          </p:cTn>
                        </p:par>
                        <p:par>
                          <p:cTn id="169" fill="hold">
                            <p:stCondLst>
                              <p:cond delay="17000"/>
                            </p:stCondLst>
                            <p:childTnLst>
                              <p:par>
                                <p:cTn id="170" presetID="2" presetClass="entr" presetSubtype="1" fill="hold" nodeType="afterEffect">
                                  <p:stCondLst>
                                    <p:cond delay="0"/>
                                  </p:stCondLst>
                                  <p:childTnLst>
                                    <p:set>
                                      <p:cBhvr>
                                        <p:cTn id="171" dur="1" fill="hold">
                                          <p:stCondLst>
                                            <p:cond delay="0"/>
                                          </p:stCondLst>
                                        </p:cTn>
                                        <p:tgtEl>
                                          <p:spTgt spid="18"/>
                                        </p:tgtEl>
                                        <p:attrNameLst>
                                          <p:attrName>style.visibility</p:attrName>
                                        </p:attrNameLst>
                                      </p:cBhvr>
                                      <p:to>
                                        <p:strVal val="visible"/>
                                      </p:to>
                                    </p:set>
                                    <p:anim calcmode="lin" valueType="num">
                                      <p:cBhvr additive="base">
                                        <p:cTn id="172" dur="1000" fill="hold"/>
                                        <p:tgtEl>
                                          <p:spTgt spid="18"/>
                                        </p:tgtEl>
                                        <p:attrNameLst>
                                          <p:attrName>ppt_x</p:attrName>
                                        </p:attrNameLst>
                                      </p:cBhvr>
                                      <p:tavLst>
                                        <p:tav tm="0">
                                          <p:val>
                                            <p:strVal val="#ppt_x"/>
                                          </p:val>
                                        </p:tav>
                                        <p:tav tm="100000">
                                          <p:val>
                                            <p:strVal val="#ppt_x"/>
                                          </p:val>
                                        </p:tav>
                                      </p:tavLst>
                                    </p:anim>
                                    <p:anim calcmode="lin" valueType="num">
                                      <p:cBhvr additive="base">
                                        <p:cTn id="173" dur="1000" fill="hold"/>
                                        <p:tgtEl>
                                          <p:spTgt spid="18"/>
                                        </p:tgtEl>
                                        <p:attrNameLst>
                                          <p:attrName>ppt_y</p:attrName>
                                        </p:attrNameLst>
                                      </p:cBhvr>
                                      <p:tavLst>
                                        <p:tav tm="0">
                                          <p:val>
                                            <p:strVal val="0-#ppt_h/2"/>
                                          </p:val>
                                        </p:tav>
                                        <p:tav tm="100000">
                                          <p:val>
                                            <p:strVal val="#ppt_y"/>
                                          </p:val>
                                        </p:tav>
                                      </p:tavLst>
                                    </p:anim>
                                  </p:childTnLst>
                                </p:cTn>
                              </p:par>
                            </p:childTnLst>
                          </p:cTn>
                        </p:par>
                        <p:par>
                          <p:cTn id="174" fill="hold">
                            <p:stCondLst>
                              <p:cond delay="18000"/>
                            </p:stCondLst>
                            <p:childTnLst>
                              <p:par>
                                <p:cTn id="175" presetID="2" presetClass="entr" presetSubtype="1" fill="hold" nodeType="afterEffect">
                                  <p:stCondLst>
                                    <p:cond delay="0"/>
                                  </p:stCondLst>
                                  <p:childTnLst>
                                    <p:set>
                                      <p:cBhvr>
                                        <p:cTn id="176" dur="1" fill="hold">
                                          <p:stCondLst>
                                            <p:cond delay="0"/>
                                          </p:stCondLst>
                                        </p:cTn>
                                        <p:tgtEl>
                                          <p:spTgt spid="11"/>
                                        </p:tgtEl>
                                        <p:attrNameLst>
                                          <p:attrName>style.visibility</p:attrName>
                                        </p:attrNameLst>
                                      </p:cBhvr>
                                      <p:to>
                                        <p:strVal val="visible"/>
                                      </p:to>
                                    </p:set>
                                    <p:anim calcmode="lin" valueType="num">
                                      <p:cBhvr additive="base">
                                        <p:cTn id="177" dur="1000" fill="hold"/>
                                        <p:tgtEl>
                                          <p:spTgt spid="11"/>
                                        </p:tgtEl>
                                        <p:attrNameLst>
                                          <p:attrName>ppt_x</p:attrName>
                                        </p:attrNameLst>
                                      </p:cBhvr>
                                      <p:tavLst>
                                        <p:tav tm="0">
                                          <p:val>
                                            <p:strVal val="#ppt_x"/>
                                          </p:val>
                                        </p:tav>
                                        <p:tav tm="100000">
                                          <p:val>
                                            <p:strVal val="#ppt_x"/>
                                          </p:val>
                                        </p:tav>
                                      </p:tavLst>
                                    </p:anim>
                                    <p:anim calcmode="lin" valueType="num">
                                      <p:cBhvr additive="base">
                                        <p:cTn id="178" dur="1000" fill="hold"/>
                                        <p:tgtEl>
                                          <p:spTgt spid="11"/>
                                        </p:tgtEl>
                                        <p:attrNameLst>
                                          <p:attrName>ppt_y</p:attrName>
                                        </p:attrNameLst>
                                      </p:cBhvr>
                                      <p:tavLst>
                                        <p:tav tm="0">
                                          <p:val>
                                            <p:strVal val="0-#ppt_h/2"/>
                                          </p:val>
                                        </p:tav>
                                        <p:tav tm="100000">
                                          <p:val>
                                            <p:strVal val="#ppt_y"/>
                                          </p:val>
                                        </p:tav>
                                      </p:tavLst>
                                    </p:anim>
                                  </p:childTnLst>
                                </p:cTn>
                              </p:par>
                            </p:childTnLst>
                          </p:cTn>
                        </p:par>
                        <p:par>
                          <p:cTn id="179" fill="hold">
                            <p:stCondLst>
                              <p:cond delay="19000"/>
                            </p:stCondLst>
                            <p:childTnLst>
                              <p:par>
                                <p:cTn id="180" presetID="2" presetClass="entr" presetSubtype="1" fill="hold" nodeType="afterEffect">
                                  <p:stCondLst>
                                    <p:cond delay="0"/>
                                  </p:stCondLst>
                                  <p:childTnLst>
                                    <p:set>
                                      <p:cBhvr>
                                        <p:cTn id="181" dur="1" fill="hold">
                                          <p:stCondLst>
                                            <p:cond delay="0"/>
                                          </p:stCondLst>
                                        </p:cTn>
                                        <p:tgtEl>
                                          <p:spTgt spid="12"/>
                                        </p:tgtEl>
                                        <p:attrNameLst>
                                          <p:attrName>style.visibility</p:attrName>
                                        </p:attrNameLst>
                                      </p:cBhvr>
                                      <p:to>
                                        <p:strVal val="visible"/>
                                      </p:to>
                                    </p:set>
                                    <p:anim calcmode="lin" valueType="num">
                                      <p:cBhvr additive="base">
                                        <p:cTn id="182" dur="1000" fill="hold"/>
                                        <p:tgtEl>
                                          <p:spTgt spid="12"/>
                                        </p:tgtEl>
                                        <p:attrNameLst>
                                          <p:attrName>ppt_x</p:attrName>
                                        </p:attrNameLst>
                                      </p:cBhvr>
                                      <p:tavLst>
                                        <p:tav tm="0">
                                          <p:val>
                                            <p:strVal val="#ppt_x"/>
                                          </p:val>
                                        </p:tav>
                                        <p:tav tm="100000">
                                          <p:val>
                                            <p:strVal val="#ppt_x"/>
                                          </p:val>
                                        </p:tav>
                                      </p:tavLst>
                                    </p:anim>
                                    <p:anim calcmode="lin" valueType="num">
                                      <p:cBhvr additive="base">
                                        <p:cTn id="183" dur="1000" fill="hold"/>
                                        <p:tgtEl>
                                          <p:spTgt spid="12"/>
                                        </p:tgtEl>
                                        <p:attrNameLst>
                                          <p:attrName>ppt_y</p:attrName>
                                        </p:attrNameLst>
                                      </p:cBhvr>
                                      <p:tavLst>
                                        <p:tav tm="0">
                                          <p:val>
                                            <p:strVal val="0-#ppt_h/2"/>
                                          </p:val>
                                        </p:tav>
                                        <p:tav tm="100000">
                                          <p:val>
                                            <p:strVal val="#ppt_y"/>
                                          </p:val>
                                        </p:tav>
                                      </p:tavLst>
                                    </p:anim>
                                  </p:childTnLst>
                                </p:cTn>
                              </p:par>
                            </p:childTnLst>
                          </p:cTn>
                        </p:par>
                        <p:par>
                          <p:cTn id="184" fill="hold">
                            <p:stCondLst>
                              <p:cond delay="20000"/>
                            </p:stCondLst>
                            <p:childTnLst>
                              <p:par>
                                <p:cTn id="185" presetID="2" presetClass="entr" presetSubtype="1" fill="hold" nodeType="afterEffect">
                                  <p:stCondLst>
                                    <p:cond delay="0"/>
                                  </p:stCondLst>
                                  <p:childTnLst>
                                    <p:set>
                                      <p:cBhvr>
                                        <p:cTn id="186" dur="1" fill="hold">
                                          <p:stCondLst>
                                            <p:cond delay="0"/>
                                          </p:stCondLst>
                                        </p:cTn>
                                        <p:tgtEl>
                                          <p:spTgt spid="10"/>
                                        </p:tgtEl>
                                        <p:attrNameLst>
                                          <p:attrName>style.visibility</p:attrName>
                                        </p:attrNameLst>
                                      </p:cBhvr>
                                      <p:to>
                                        <p:strVal val="visible"/>
                                      </p:to>
                                    </p:set>
                                    <p:anim calcmode="lin" valueType="num">
                                      <p:cBhvr additive="base">
                                        <p:cTn id="187" dur="500" fill="hold"/>
                                        <p:tgtEl>
                                          <p:spTgt spid="10"/>
                                        </p:tgtEl>
                                        <p:attrNameLst>
                                          <p:attrName>ppt_x</p:attrName>
                                        </p:attrNameLst>
                                      </p:cBhvr>
                                      <p:tavLst>
                                        <p:tav tm="0">
                                          <p:val>
                                            <p:strVal val="#ppt_x"/>
                                          </p:val>
                                        </p:tav>
                                        <p:tav tm="100000">
                                          <p:val>
                                            <p:strVal val="#ppt_x"/>
                                          </p:val>
                                        </p:tav>
                                      </p:tavLst>
                                    </p:anim>
                                    <p:anim calcmode="lin" valueType="num">
                                      <p:cBhvr additive="base">
                                        <p:cTn id="188" dur="500" fill="hold"/>
                                        <p:tgtEl>
                                          <p:spTgt spid="10"/>
                                        </p:tgtEl>
                                        <p:attrNameLst>
                                          <p:attrName>ppt_y</p:attrName>
                                        </p:attrNameLst>
                                      </p:cBhvr>
                                      <p:tavLst>
                                        <p:tav tm="0">
                                          <p:val>
                                            <p:strVal val="0-#ppt_h/2"/>
                                          </p:val>
                                        </p:tav>
                                        <p:tav tm="100000">
                                          <p:val>
                                            <p:strVal val="#ppt_y"/>
                                          </p:val>
                                        </p:tav>
                                      </p:tavLst>
                                    </p:anim>
                                  </p:childTnLst>
                                </p:cTn>
                              </p:par>
                            </p:childTnLst>
                          </p:cTn>
                        </p:par>
                        <p:par>
                          <p:cTn id="189" fill="hold">
                            <p:stCondLst>
                              <p:cond delay="20500"/>
                            </p:stCondLst>
                            <p:childTnLst>
                              <p:par>
                                <p:cTn id="190" presetID="2" presetClass="entr" presetSubtype="3" fill="hold" nodeType="afterEffect">
                                  <p:stCondLst>
                                    <p:cond delay="0"/>
                                  </p:stCondLst>
                                  <p:childTnLst>
                                    <p:set>
                                      <p:cBhvr>
                                        <p:cTn id="191" dur="1" fill="hold">
                                          <p:stCondLst>
                                            <p:cond delay="0"/>
                                          </p:stCondLst>
                                        </p:cTn>
                                        <p:tgtEl>
                                          <p:spTgt spid="25"/>
                                        </p:tgtEl>
                                        <p:attrNameLst>
                                          <p:attrName>style.visibility</p:attrName>
                                        </p:attrNameLst>
                                      </p:cBhvr>
                                      <p:to>
                                        <p:strVal val="visible"/>
                                      </p:to>
                                    </p:set>
                                    <p:anim calcmode="lin" valueType="num">
                                      <p:cBhvr additive="base">
                                        <p:cTn id="192" dur="500" fill="hold"/>
                                        <p:tgtEl>
                                          <p:spTgt spid="25"/>
                                        </p:tgtEl>
                                        <p:attrNameLst>
                                          <p:attrName>ppt_x</p:attrName>
                                        </p:attrNameLst>
                                      </p:cBhvr>
                                      <p:tavLst>
                                        <p:tav tm="0">
                                          <p:val>
                                            <p:strVal val="1+#ppt_w/2"/>
                                          </p:val>
                                        </p:tav>
                                        <p:tav tm="100000">
                                          <p:val>
                                            <p:strVal val="#ppt_x"/>
                                          </p:val>
                                        </p:tav>
                                      </p:tavLst>
                                    </p:anim>
                                    <p:anim calcmode="lin" valueType="num">
                                      <p:cBhvr additive="base">
                                        <p:cTn id="193" dur="500" fill="hold"/>
                                        <p:tgtEl>
                                          <p:spTgt spid="25"/>
                                        </p:tgtEl>
                                        <p:attrNameLst>
                                          <p:attrName>ppt_y</p:attrName>
                                        </p:attrNameLst>
                                      </p:cBhvr>
                                      <p:tavLst>
                                        <p:tav tm="0">
                                          <p:val>
                                            <p:strVal val="0-#ppt_h/2"/>
                                          </p:val>
                                        </p:tav>
                                        <p:tav tm="100000">
                                          <p:val>
                                            <p:strVal val="#ppt_y"/>
                                          </p:val>
                                        </p:tav>
                                      </p:tavLst>
                                    </p:anim>
                                  </p:childTnLst>
                                </p:cTn>
                              </p:par>
                            </p:childTnLst>
                          </p:cTn>
                        </p:par>
                        <p:par>
                          <p:cTn id="194" fill="hold">
                            <p:stCondLst>
                              <p:cond delay="21000"/>
                            </p:stCondLst>
                            <p:childTnLst>
                              <p:par>
                                <p:cTn id="195" presetID="2" presetClass="entr" presetSubtype="3" fill="hold" nodeType="afterEffect">
                                  <p:stCondLst>
                                    <p:cond delay="0"/>
                                  </p:stCondLst>
                                  <p:childTnLst>
                                    <p:set>
                                      <p:cBhvr>
                                        <p:cTn id="196" dur="1" fill="hold">
                                          <p:stCondLst>
                                            <p:cond delay="0"/>
                                          </p:stCondLst>
                                        </p:cTn>
                                        <p:tgtEl>
                                          <p:spTgt spid="24"/>
                                        </p:tgtEl>
                                        <p:attrNameLst>
                                          <p:attrName>style.visibility</p:attrName>
                                        </p:attrNameLst>
                                      </p:cBhvr>
                                      <p:to>
                                        <p:strVal val="visible"/>
                                      </p:to>
                                    </p:set>
                                    <p:anim calcmode="lin" valueType="num">
                                      <p:cBhvr additive="base">
                                        <p:cTn id="197" dur="500" fill="hold"/>
                                        <p:tgtEl>
                                          <p:spTgt spid="24"/>
                                        </p:tgtEl>
                                        <p:attrNameLst>
                                          <p:attrName>ppt_x</p:attrName>
                                        </p:attrNameLst>
                                      </p:cBhvr>
                                      <p:tavLst>
                                        <p:tav tm="0">
                                          <p:val>
                                            <p:strVal val="1+#ppt_w/2"/>
                                          </p:val>
                                        </p:tav>
                                        <p:tav tm="100000">
                                          <p:val>
                                            <p:strVal val="#ppt_x"/>
                                          </p:val>
                                        </p:tav>
                                      </p:tavLst>
                                    </p:anim>
                                    <p:anim calcmode="lin" valueType="num">
                                      <p:cBhvr additive="base">
                                        <p:cTn id="198" dur="500" fill="hold"/>
                                        <p:tgtEl>
                                          <p:spTgt spid="24"/>
                                        </p:tgtEl>
                                        <p:attrNameLst>
                                          <p:attrName>ppt_y</p:attrName>
                                        </p:attrNameLst>
                                      </p:cBhvr>
                                      <p:tavLst>
                                        <p:tav tm="0">
                                          <p:val>
                                            <p:strVal val="0-#ppt_h/2"/>
                                          </p:val>
                                        </p:tav>
                                        <p:tav tm="100000">
                                          <p:val>
                                            <p:strVal val="#ppt_y"/>
                                          </p:val>
                                        </p:tav>
                                      </p:tavLst>
                                    </p:anim>
                                  </p:childTnLst>
                                </p:cTn>
                              </p:par>
                            </p:childTnLst>
                          </p:cTn>
                        </p:par>
                        <p:par>
                          <p:cTn id="199" fill="hold">
                            <p:stCondLst>
                              <p:cond delay="21500"/>
                            </p:stCondLst>
                            <p:childTnLst>
                              <p:par>
                                <p:cTn id="200" presetID="2" presetClass="entr" presetSubtype="3" fill="hold" nodeType="afterEffect">
                                  <p:stCondLst>
                                    <p:cond delay="0"/>
                                  </p:stCondLst>
                                  <p:childTnLst>
                                    <p:set>
                                      <p:cBhvr>
                                        <p:cTn id="201" dur="1" fill="hold">
                                          <p:stCondLst>
                                            <p:cond delay="0"/>
                                          </p:stCondLst>
                                        </p:cTn>
                                        <p:tgtEl>
                                          <p:spTgt spid="23"/>
                                        </p:tgtEl>
                                        <p:attrNameLst>
                                          <p:attrName>style.visibility</p:attrName>
                                        </p:attrNameLst>
                                      </p:cBhvr>
                                      <p:to>
                                        <p:strVal val="visible"/>
                                      </p:to>
                                    </p:set>
                                    <p:anim calcmode="lin" valueType="num">
                                      <p:cBhvr additive="base">
                                        <p:cTn id="202" dur="500" fill="hold"/>
                                        <p:tgtEl>
                                          <p:spTgt spid="23"/>
                                        </p:tgtEl>
                                        <p:attrNameLst>
                                          <p:attrName>ppt_x</p:attrName>
                                        </p:attrNameLst>
                                      </p:cBhvr>
                                      <p:tavLst>
                                        <p:tav tm="0">
                                          <p:val>
                                            <p:strVal val="1+#ppt_w/2"/>
                                          </p:val>
                                        </p:tav>
                                        <p:tav tm="100000">
                                          <p:val>
                                            <p:strVal val="#ppt_x"/>
                                          </p:val>
                                        </p:tav>
                                      </p:tavLst>
                                    </p:anim>
                                    <p:anim calcmode="lin" valueType="num">
                                      <p:cBhvr additive="base">
                                        <p:cTn id="203" dur="500" fill="hold"/>
                                        <p:tgtEl>
                                          <p:spTgt spid="23"/>
                                        </p:tgtEl>
                                        <p:attrNameLst>
                                          <p:attrName>ppt_y</p:attrName>
                                        </p:attrNameLst>
                                      </p:cBhvr>
                                      <p:tavLst>
                                        <p:tav tm="0">
                                          <p:val>
                                            <p:strVal val="0-#ppt_h/2"/>
                                          </p:val>
                                        </p:tav>
                                        <p:tav tm="100000">
                                          <p:val>
                                            <p:strVal val="#ppt_y"/>
                                          </p:val>
                                        </p:tav>
                                      </p:tavLst>
                                    </p:anim>
                                  </p:childTnLst>
                                </p:cTn>
                              </p:par>
                            </p:childTnLst>
                          </p:cTn>
                        </p:par>
                        <p:par>
                          <p:cTn id="204" fill="hold">
                            <p:stCondLst>
                              <p:cond delay="22000"/>
                            </p:stCondLst>
                            <p:childTnLst>
                              <p:par>
                                <p:cTn id="205" presetID="2" presetClass="entr" presetSubtype="3" fill="hold" nodeType="afterEffect">
                                  <p:stCondLst>
                                    <p:cond delay="0"/>
                                  </p:stCondLst>
                                  <p:childTnLst>
                                    <p:set>
                                      <p:cBhvr>
                                        <p:cTn id="206" dur="1" fill="hold">
                                          <p:stCondLst>
                                            <p:cond delay="0"/>
                                          </p:stCondLst>
                                        </p:cTn>
                                        <p:tgtEl>
                                          <p:spTgt spid="26"/>
                                        </p:tgtEl>
                                        <p:attrNameLst>
                                          <p:attrName>style.visibility</p:attrName>
                                        </p:attrNameLst>
                                      </p:cBhvr>
                                      <p:to>
                                        <p:strVal val="visible"/>
                                      </p:to>
                                    </p:set>
                                    <p:anim calcmode="lin" valueType="num">
                                      <p:cBhvr additive="base">
                                        <p:cTn id="207" dur="1000" fill="hold"/>
                                        <p:tgtEl>
                                          <p:spTgt spid="26"/>
                                        </p:tgtEl>
                                        <p:attrNameLst>
                                          <p:attrName>ppt_x</p:attrName>
                                        </p:attrNameLst>
                                      </p:cBhvr>
                                      <p:tavLst>
                                        <p:tav tm="0">
                                          <p:val>
                                            <p:strVal val="1+#ppt_w/2"/>
                                          </p:val>
                                        </p:tav>
                                        <p:tav tm="100000">
                                          <p:val>
                                            <p:strVal val="#ppt_x"/>
                                          </p:val>
                                        </p:tav>
                                      </p:tavLst>
                                    </p:anim>
                                    <p:anim calcmode="lin" valueType="num">
                                      <p:cBhvr additive="base">
                                        <p:cTn id="208" dur="1000" fill="hold"/>
                                        <p:tgtEl>
                                          <p:spTgt spid="26"/>
                                        </p:tgtEl>
                                        <p:attrNameLst>
                                          <p:attrName>ppt_y</p:attrName>
                                        </p:attrNameLst>
                                      </p:cBhvr>
                                      <p:tavLst>
                                        <p:tav tm="0">
                                          <p:val>
                                            <p:strVal val="0-#ppt_h/2"/>
                                          </p:val>
                                        </p:tav>
                                        <p:tav tm="100000">
                                          <p:val>
                                            <p:strVal val="#ppt_y"/>
                                          </p:val>
                                        </p:tav>
                                      </p:tavLst>
                                    </p:anim>
                                  </p:childTnLst>
                                </p:cTn>
                              </p:par>
                            </p:childTnLst>
                          </p:cTn>
                        </p:par>
                        <p:par>
                          <p:cTn id="209" fill="hold">
                            <p:stCondLst>
                              <p:cond delay="23000"/>
                            </p:stCondLst>
                            <p:childTnLst>
                              <p:par>
                                <p:cTn id="210" presetID="2" presetClass="entr" presetSubtype="4" fill="hold" grpId="0" nodeType="afterEffect">
                                  <p:stCondLst>
                                    <p:cond delay="0"/>
                                  </p:stCondLst>
                                  <p:childTnLst>
                                    <p:set>
                                      <p:cBhvr>
                                        <p:cTn id="211" dur="1" fill="hold">
                                          <p:stCondLst>
                                            <p:cond delay="0"/>
                                          </p:stCondLst>
                                        </p:cTn>
                                        <p:tgtEl>
                                          <p:spTgt spid="128104"/>
                                        </p:tgtEl>
                                        <p:attrNameLst>
                                          <p:attrName>style.visibility</p:attrName>
                                        </p:attrNameLst>
                                      </p:cBhvr>
                                      <p:to>
                                        <p:strVal val="visible"/>
                                      </p:to>
                                    </p:set>
                                    <p:anim calcmode="lin" valueType="num">
                                      <p:cBhvr additive="base">
                                        <p:cTn id="212" dur="1000" fill="hold"/>
                                        <p:tgtEl>
                                          <p:spTgt spid="128104"/>
                                        </p:tgtEl>
                                        <p:attrNameLst>
                                          <p:attrName>ppt_x</p:attrName>
                                        </p:attrNameLst>
                                      </p:cBhvr>
                                      <p:tavLst>
                                        <p:tav tm="0">
                                          <p:val>
                                            <p:strVal val="#ppt_x"/>
                                          </p:val>
                                        </p:tav>
                                        <p:tav tm="100000">
                                          <p:val>
                                            <p:strVal val="#ppt_x"/>
                                          </p:val>
                                        </p:tav>
                                      </p:tavLst>
                                    </p:anim>
                                    <p:anim calcmode="lin" valueType="num">
                                      <p:cBhvr additive="base">
                                        <p:cTn id="213" dur="1000" fill="hold"/>
                                        <p:tgtEl>
                                          <p:spTgt spid="128104"/>
                                        </p:tgtEl>
                                        <p:attrNameLst>
                                          <p:attrName>ppt_y</p:attrName>
                                        </p:attrNameLst>
                                      </p:cBhvr>
                                      <p:tavLst>
                                        <p:tav tm="0">
                                          <p:val>
                                            <p:strVal val="1+#ppt_h/2"/>
                                          </p:val>
                                        </p:tav>
                                        <p:tav tm="100000">
                                          <p:val>
                                            <p:strVal val="#ppt_y"/>
                                          </p:val>
                                        </p:tav>
                                      </p:tavLst>
                                    </p:anim>
                                  </p:childTnLst>
                                </p:cTn>
                              </p:par>
                              <p:par>
                                <p:cTn id="214" presetID="2" presetClass="entr" presetSubtype="4" fill="hold" grpId="0" nodeType="withEffect">
                                  <p:stCondLst>
                                    <p:cond delay="0"/>
                                  </p:stCondLst>
                                  <p:childTnLst>
                                    <p:set>
                                      <p:cBhvr>
                                        <p:cTn id="215" dur="1" fill="hold">
                                          <p:stCondLst>
                                            <p:cond delay="0"/>
                                          </p:stCondLst>
                                        </p:cTn>
                                        <p:tgtEl>
                                          <p:spTgt spid="128107"/>
                                        </p:tgtEl>
                                        <p:attrNameLst>
                                          <p:attrName>style.visibility</p:attrName>
                                        </p:attrNameLst>
                                      </p:cBhvr>
                                      <p:to>
                                        <p:strVal val="visible"/>
                                      </p:to>
                                    </p:set>
                                    <p:anim calcmode="lin" valueType="num">
                                      <p:cBhvr additive="base">
                                        <p:cTn id="216" dur="1000" fill="hold"/>
                                        <p:tgtEl>
                                          <p:spTgt spid="128107"/>
                                        </p:tgtEl>
                                        <p:attrNameLst>
                                          <p:attrName>ppt_x</p:attrName>
                                        </p:attrNameLst>
                                      </p:cBhvr>
                                      <p:tavLst>
                                        <p:tav tm="0">
                                          <p:val>
                                            <p:strVal val="#ppt_x"/>
                                          </p:val>
                                        </p:tav>
                                        <p:tav tm="100000">
                                          <p:val>
                                            <p:strVal val="#ppt_x"/>
                                          </p:val>
                                        </p:tav>
                                      </p:tavLst>
                                    </p:anim>
                                    <p:anim calcmode="lin" valueType="num">
                                      <p:cBhvr additive="base">
                                        <p:cTn id="217" dur="1000" fill="hold"/>
                                        <p:tgtEl>
                                          <p:spTgt spid="128107"/>
                                        </p:tgtEl>
                                        <p:attrNameLst>
                                          <p:attrName>ppt_y</p:attrName>
                                        </p:attrNameLst>
                                      </p:cBhvr>
                                      <p:tavLst>
                                        <p:tav tm="0">
                                          <p:val>
                                            <p:strVal val="1+#ppt_h/2"/>
                                          </p:val>
                                        </p:tav>
                                        <p:tav tm="100000">
                                          <p:val>
                                            <p:strVal val="#ppt_y"/>
                                          </p:val>
                                        </p:tav>
                                      </p:tavLst>
                                    </p:anim>
                                  </p:childTnLst>
                                </p:cTn>
                              </p:par>
                            </p:childTnLst>
                          </p:cTn>
                        </p:par>
                        <p:par>
                          <p:cTn id="218" fill="hold">
                            <p:stCondLst>
                              <p:cond delay="24000"/>
                            </p:stCondLst>
                            <p:childTnLst>
                              <p:par>
                                <p:cTn id="219" presetID="2" presetClass="entr" presetSubtype="1" fill="hold" nodeType="afterEffect">
                                  <p:stCondLst>
                                    <p:cond delay="0"/>
                                  </p:stCondLst>
                                  <p:childTnLst>
                                    <p:set>
                                      <p:cBhvr>
                                        <p:cTn id="220" dur="1" fill="hold">
                                          <p:stCondLst>
                                            <p:cond delay="0"/>
                                          </p:stCondLst>
                                        </p:cTn>
                                        <p:tgtEl>
                                          <p:spTgt spid="16"/>
                                        </p:tgtEl>
                                        <p:attrNameLst>
                                          <p:attrName>style.visibility</p:attrName>
                                        </p:attrNameLst>
                                      </p:cBhvr>
                                      <p:to>
                                        <p:strVal val="visible"/>
                                      </p:to>
                                    </p:set>
                                    <p:anim calcmode="lin" valueType="num">
                                      <p:cBhvr additive="base">
                                        <p:cTn id="221" dur="1000" fill="hold"/>
                                        <p:tgtEl>
                                          <p:spTgt spid="16"/>
                                        </p:tgtEl>
                                        <p:attrNameLst>
                                          <p:attrName>ppt_x</p:attrName>
                                        </p:attrNameLst>
                                      </p:cBhvr>
                                      <p:tavLst>
                                        <p:tav tm="0">
                                          <p:val>
                                            <p:strVal val="#ppt_x"/>
                                          </p:val>
                                        </p:tav>
                                        <p:tav tm="100000">
                                          <p:val>
                                            <p:strVal val="#ppt_x"/>
                                          </p:val>
                                        </p:tav>
                                      </p:tavLst>
                                    </p:anim>
                                    <p:anim calcmode="lin" valueType="num">
                                      <p:cBhvr additive="base">
                                        <p:cTn id="222" dur="1000" fill="hold"/>
                                        <p:tgtEl>
                                          <p:spTgt spid="16"/>
                                        </p:tgtEl>
                                        <p:attrNameLst>
                                          <p:attrName>ppt_y</p:attrName>
                                        </p:attrNameLst>
                                      </p:cBhvr>
                                      <p:tavLst>
                                        <p:tav tm="0">
                                          <p:val>
                                            <p:strVal val="0-#ppt_h/2"/>
                                          </p:val>
                                        </p:tav>
                                        <p:tav tm="100000">
                                          <p:val>
                                            <p:strVal val="#ppt_y"/>
                                          </p:val>
                                        </p:tav>
                                      </p:tavLst>
                                    </p:anim>
                                  </p:childTnLst>
                                </p:cTn>
                              </p:par>
                            </p:childTnLst>
                          </p:cTn>
                        </p:par>
                        <p:par>
                          <p:cTn id="223" fill="hold">
                            <p:stCondLst>
                              <p:cond delay="25000"/>
                            </p:stCondLst>
                            <p:childTnLst>
                              <p:par>
                                <p:cTn id="224" presetID="2" presetClass="entr" presetSubtype="1" fill="hold" nodeType="after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additive="base">
                                        <p:cTn id="226" dur="1000" fill="hold"/>
                                        <p:tgtEl>
                                          <p:spTgt spid="20"/>
                                        </p:tgtEl>
                                        <p:attrNameLst>
                                          <p:attrName>ppt_x</p:attrName>
                                        </p:attrNameLst>
                                      </p:cBhvr>
                                      <p:tavLst>
                                        <p:tav tm="0">
                                          <p:val>
                                            <p:strVal val="#ppt_x"/>
                                          </p:val>
                                        </p:tav>
                                        <p:tav tm="100000">
                                          <p:val>
                                            <p:strVal val="#ppt_x"/>
                                          </p:val>
                                        </p:tav>
                                      </p:tavLst>
                                    </p:anim>
                                    <p:anim calcmode="lin" valueType="num">
                                      <p:cBhvr additive="base">
                                        <p:cTn id="227" dur="1000" fill="hold"/>
                                        <p:tgtEl>
                                          <p:spTgt spid="20"/>
                                        </p:tgtEl>
                                        <p:attrNameLst>
                                          <p:attrName>ppt_y</p:attrName>
                                        </p:attrNameLst>
                                      </p:cBhvr>
                                      <p:tavLst>
                                        <p:tav tm="0">
                                          <p:val>
                                            <p:strVal val="0-#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128012"/>
                                        </p:tgtEl>
                                        <p:attrNameLst>
                                          <p:attrName>style.visibility</p:attrName>
                                        </p:attrNameLst>
                                      </p:cBhvr>
                                      <p:to>
                                        <p:strVal val="visible"/>
                                      </p:to>
                                    </p:set>
                                    <p:anim calcmode="lin" valueType="num">
                                      <p:cBhvr additive="base">
                                        <p:cTn id="230" dur="1000" fill="hold"/>
                                        <p:tgtEl>
                                          <p:spTgt spid="128012"/>
                                        </p:tgtEl>
                                        <p:attrNameLst>
                                          <p:attrName>ppt_x</p:attrName>
                                        </p:attrNameLst>
                                      </p:cBhvr>
                                      <p:tavLst>
                                        <p:tav tm="0">
                                          <p:val>
                                            <p:strVal val="#ppt_x"/>
                                          </p:val>
                                        </p:tav>
                                        <p:tav tm="100000">
                                          <p:val>
                                            <p:strVal val="#ppt_x"/>
                                          </p:val>
                                        </p:tav>
                                      </p:tavLst>
                                    </p:anim>
                                    <p:anim calcmode="lin" valueType="num">
                                      <p:cBhvr additive="base">
                                        <p:cTn id="231" dur="1000" fill="hold"/>
                                        <p:tgtEl>
                                          <p:spTgt spid="128012"/>
                                        </p:tgtEl>
                                        <p:attrNameLst>
                                          <p:attrName>ppt_y</p:attrName>
                                        </p:attrNameLst>
                                      </p:cBhvr>
                                      <p:tavLst>
                                        <p:tav tm="0">
                                          <p:val>
                                            <p:strVal val="1+#ppt_h/2"/>
                                          </p:val>
                                        </p:tav>
                                        <p:tav tm="100000">
                                          <p:val>
                                            <p:strVal val="#ppt_y"/>
                                          </p:val>
                                        </p:tav>
                                      </p:tavLst>
                                    </p:anim>
                                  </p:childTnLst>
                                </p:cTn>
                              </p:par>
                            </p:childTnLst>
                          </p:cTn>
                        </p:par>
                        <p:par>
                          <p:cTn id="232" fill="hold">
                            <p:stCondLst>
                              <p:cond delay="26000"/>
                            </p:stCondLst>
                            <p:childTnLst>
                              <p:par>
                                <p:cTn id="233" presetID="2" presetClass="entr" presetSubtype="1" fill="hold" nodeType="afterEffect">
                                  <p:stCondLst>
                                    <p:cond delay="0"/>
                                  </p:stCondLst>
                                  <p:childTnLst>
                                    <p:set>
                                      <p:cBhvr>
                                        <p:cTn id="234" dur="1" fill="hold">
                                          <p:stCondLst>
                                            <p:cond delay="0"/>
                                          </p:stCondLst>
                                        </p:cTn>
                                        <p:tgtEl>
                                          <p:spTgt spid="19"/>
                                        </p:tgtEl>
                                        <p:attrNameLst>
                                          <p:attrName>style.visibility</p:attrName>
                                        </p:attrNameLst>
                                      </p:cBhvr>
                                      <p:to>
                                        <p:strVal val="visible"/>
                                      </p:to>
                                    </p:set>
                                    <p:anim calcmode="lin" valueType="num">
                                      <p:cBhvr additive="base">
                                        <p:cTn id="235" dur="1000" fill="hold"/>
                                        <p:tgtEl>
                                          <p:spTgt spid="19"/>
                                        </p:tgtEl>
                                        <p:attrNameLst>
                                          <p:attrName>ppt_x</p:attrName>
                                        </p:attrNameLst>
                                      </p:cBhvr>
                                      <p:tavLst>
                                        <p:tav tm="0">
                                          <p:val>
                                            <p:strVal val="#ppt_x"/>
                                          </p:val>
                                        </p:tav>
                                        <p:tav tm="100000">
                                          <p:val>
                                            <p:strVal val="#ppt_x"/>
                                          </p:val>
                                        </p:tav>
                                      </p:tavLst>
                                    </p:anim>
                                    <p:anim calcmode="lin" valueType="num">
                                      <p:cBhvr additive="base">
                                        <p:cTn id="236" dur="1000" fill="hold"/>
                                        <p:tgtEl>
                                          <p:spTgt spid="19"/>
                                        </p:tgtEl>
                                        <p:attrNameLst>
                                          <p:attrName>ppt_y</p:attrName>
                                        </p:attrNameLst>
                                      </p:cBhvr>
                                      <p:tavLst>
                                        <p:tav tm="0">
                                          <p:val>
                                            <p:strVal val="0-#ppt_h/2"/>
                                          </p:val>
                                        </p:tav>
                                        <p:tav tm="100000">
                                          <p:val>
                                            <p:strVal val="#ppt_y"/>
                                          </p:val>
                                        </p:tav>
                                      </p:tavLst>
                                    </p:anim>
                                  </p:childTnLst>
                                </p:cTn>
                              </p:par>
                              <p:par>
                                <p:cTn id="237" presetID="2" presetClass="entr" presetSubtype="4" fill="hold" grpId="0" nodeType="withEffect">
                                  <p:stCondLst>
                                    <p:cond delay="0"/>
                                  </p:stCondLst>
                                  <p:childTnLst>
                                    <p:set>
                                      <p:cBhvr>
                                        <p:cTn id="238" dur="1" fill="hold">
                                          <p:stCondLst>
                                            <p:cond delay="0"/>
                                          </p:stCondLst>
                                        </p:cTn>
                                        <p:tgtEl>
                                          <p:spTgt spid="128011"/>
                                        </p:tgtEl>
                                        <p:attrNameLst>
                                          <p:attrName>style.visibility</p:attrName>
                                        </p:attrNameLst>
                                      </p:cBhvr>
                                      <p:to>
                                        <p:strVal val="visible"/>
                                      </p:to>
                                    </p:set>
                                    <p:anim calcmode="lin" valueType="num">
                                      <p:cBhvr additive="base">
                                        <p:cTn id="239" dur="1000" fill="hold"/>
                                        <p:tgtEl>
                                          <p:spTgt spid="128011"/>
                                        </p:tgtEl>
                                        <p:attrNameLst>
                                          <p:attrName>ppt_x</p:attrName>
                                        </p:attrNameLst>
                                      </p:cBhvr>
                                      <p:tavLst>
                                        <p:tav tm="0">
                                          <p:val>
                                            <p:strVal val="#ppt_x"/>
                                          </p:val>
                                        </p:tav>
                                        <p:tav tm="100000">
                                          <p:val>
                                            <p:strVal val="#ppt_x"/>
                                          </p:val>
                                        </p:tav>
                                      </p:tavLst>
                                    </p:anim>
                                    <p:anim calcmode="lin" valueType="num">
                                      <p:cBhvr additive="base">
                                        <p:cTn id="240" dur="1000" fill="hold"/>
                                        <p:tgtEl>
                                          <p:spTgt spid="128011"/>
                                        </p:tgtEl>
                                        <p:attrNameLst>
                                          <p:attrName>ppt_y</p:attrName>
                                        </p:attrNameLst>
                                      </p:cBhvr>
                                      <p:tavLst>
                                        <p:tav tm="0">
                                          <p:val>
                                            <p:strVal val="1+#ppt_h/2"/>
                                          </p:val>
                                        </p:tav>
                                        <p:tav tm="100000">
                                          <p:val>
                                            <p:strVal val="#ppt_y"/>
                                          </p:val>
                                        </p:tav>
                                      </p:tavLst>
                                    </p:anim>
                                  </p:childTnLst>
                                </p:cTn>
                              </p:par>
                            </p:childTnLst>
                          </p:cTn>
                        </p:par>
                        <p:par>
                          <p:cTn id="241" fill="hold">
                            <p:stCondLst>
                              <p:cond delay="27000"/>
                            </p:stCondLst>
                            <p:childTnLst>
                              <p:par>
                                <p:cTn id="242" presetID="2" presetClass="entr" presetSubtype="1" fill="hold" nodeType="afterEffect">
                                  <p:stCondLst>
                                    <p:cond delay="0"/>
                                  </p:stCondLst>
                                  <p:childTnLst>
                                    <p:set>
                                      <p:cBhvr>
                                        <p:cTn id="243" dur="1" fill="hold">
                                          <p:stCondLst>
                                            <p:cond delay="0"/>
                                          </p:stCondLst>
                                        </p:cTn>
                                        <p:tgtEl>
                                          <p:spTgt spid="29"/>
                                        </p:tgtEl>
                                        <p:attrNameLst>
                                          <p:attrName>style.visibility</p:attrName>
                                        </p:attrNameLst>
                                      </p:cBhvr>
                                      <p:to>
                                        <p:strVal val="visible"/>
                                      </p:to>
                                    </p:set>
                                    <p:anim calcmode="lin" valueType="num">
                                      <p:cBhvr additive="base">
                                        <p:cTn id="244" dur="1000" fill="hold"/>
                                        <p:tgtEl>
                                          <p:spTgt spid="29"/>
                                        </p:tgtEl>
                                        <p:attrNameLst>
                                          <p:attrName>ppt_x</p:attrName>
                                        </p:attrNameLst>
                                      </p:cBhvr>
                                      <p:tavLst>
                                        <p:tav tm="0">
                                          <p:val>
                                            <p:strVal val="#ppt_x"/>
                                          </p:val>
                                        </p:tav>
                                        <p:tav tm="100000">
                                          <p:val>
                                            <p:strVal val="#ppt_x"/>
                                          </p:val>
                                        </p:tav>
                                      </p:tavLst>
                                    </p:anim>
                                    <p:anim calcmode="lin" valueType="num">
                                      <p:cBhvr additive="base">
                                        <p:cTn id="245" dur="1000" fill="hold"/>
                                        <p:tgtEl>
                                          <p:spTgt spid="29"/>
                                        </p:tgtEl>
                                        <p:attrNameLst>
                                          <p:attrName>ppt_y</p:attrName>
                                        </p:attrNameLst>
                                      </p:cBhvr>
                                      <p:tavLst>
                                        <p:tav tm="0">
                                          <p:val>
                                            <p:strVal val="0-#ppt_h/2"/>
                                          </p:val>
                                        </p:tav>
                                        <p:tav tm="100000">
                                          <p:val>
                                            <p:strVal val="#ppt_y"/>
                                          </p:val>
                                        </p:tav>
                                      </p:tavLst>
                                    </p:anim>
                                  </p:childTnLst>
                                </p:cTn>
                              </p:par>
                              <p:par>
                                <p:cTn id="246" presetID="2" presetClass="entr" presetSubtype="4" fill="hold" grpId="0" nodeType="withEffect">
                                  <p:stCondLst>
                                    <p:cond delay="0"/>
                                  </p:stCondLst>
                                  <p:childTnLst>
                                    <p:set>
                                      <p:cBhvr>
                                        <p:cTn id="247" dur="1" fill="hold">
                                          <p:stCondLst>
                                            <p:cond delay="0"/>
                                          </p:stCondLst>
                                        </p:cTn>
                                        <p:tgtEl>
                                          <p:spTgt spid="128023"/>
                                        </p:tgtEl>
                                        <p:attrNameLst>
                                          <p:attrName>style.visibility</p:attrName>
                                        </p:attrNameLst>
                                      </p:cBhvr>
                                      <p:to>
                                        <p:strVal val="visible"/>
                                      </p:to>
                                    </p:set>
                                    <p:anim calcmode="lin" valueType="num">
                                      <p:cBhvr additive="base">
                                        <p:cTn id="248" dur="1000" fill="hold"/>
                                        <p:tgtEl>
                                          <p:spTgt spid="128023"/>
                                        </p:tgtEl>
                                        <p:attrNameLst>
                                          <p:attrName>ppt_x</p:attrName>
                                        </p:attrNameLst>
                                      </p:cBhvr>
                                      <p:tavLst>
                                        <p:tav tm="0">
                                          <p:val>
                                            <p:strVal val="#ppt_x"/>
                                          </p:val>
                                        </p:tav>
                                        <p:tav tm="100000">
                                          <p:val>
                                            <p:strVal val="#ppt_x"/>
                                          </p:val>
                                        </p:tav>
                                      </p:tavLst>
                                    </p:anim>
                                    <p:anim calcmode="lin" valueType="num">
                                      <p:cBhvr additive="base">
                                        <p:cTn id="249" dur="1000" fill="hold"/>
                                        <p:tgtEl>
                                          <p:spTgt spid="128023"/>
                                        </p:tgtEl>
                                        <p:attrNameLst>
                                          <p:attrName>ppt_y</p:attrName>
                                        </p:attrNameLst>
                                      </p:cBhvr>
                                      <p:tavLst>
                                        <p:tav tm="0">
                                          <p:val>
                                            <p:strVal val="1+#ppt_h/2"/>
                                          </p:val>
                                        </p:tav>
                                        <p:tav tm="100000">
                                          <p:val>
                                            <p:strVal val="#ppt_y"/>
                                          </p:val>
                                        </p:tav>
                                      </p:tavLst>
                                    </p:anim>
                                  </p:childTnLst>
                                </p:cTn>
                              </p:par>
                            </p:childTnLst>
                          </p:cTn>
                        </p:par>
                        <p:par>
                          <p:cTn id="250" fill="hold">
                            <p:stCondLst>
                              <p:cond delay="28000"/>
                            </p:stCondLst>
                            <p:childTnLst>
                              <p:par>
                                <p:cTn id="251" presetID="2" presetClass="entr" presetSubtype="1" fill="hold" nodeType="afterEffect">
                                  <p:stCondLst>
                                    <p:cond delay="0"/>
                                  </p:stCondLst>
                                  <p:childTnLst>
                                    <p:set>
                                      <p:cBhvr>
                                        <p:cTn id="252" dur="1" fill="hold">
                                          <p:stCondLst>
                                            <p:cond delay="0"/>
                                          </p:stCondLst>
                                        </p:cTn>
                                        <p:tgtEl>
                                          <p:spTgt spid="27"/>
                                        </p:tgtEl>
                                        <p:attrNameLst>
                                          <p:attrName>style.visibility</p:attrName>
                                        </p:attrNameLst>
                                      </p:cBhvr>
                                      <p:to>
                                        <p:strVal val="visible"/>
                                      </p:to>
                                    </p:set>
                                    <p:anim calcmode="lin" valueType="num">
                                      <p:cBhvr additive="base">
                                        <p:cTn id="253" dur="1000" fill="hold"/>
                                        <p:tgtEl>
                                          <p:spTgt spid="27"/>
                                        </p:tgtEl>
                                        <p:attrNameLst>
                                          <p:attrName>ppt_x</p:attrName>
                                        </p:attrNameLst>
                                      </p:cBhvr>
                                      <p:tavLst>
                                        <p:tav tm="0">
                                          <p:val>
                                            <p:strVal val="#ppt_x"/>
                                          </p:val>
                                        </p:tav>
                                        <p:tav tm="100000">
                                          <p:val>
                                            <p:strVal val="#ppt_x"/>
                                          </p:val>
                                        </p:tav>
                                      </p:tavLst>
                                    </p:anim>
                                    <p:anim calcmode="lin" valueType="num">
                                      <p:cBhvr additive="base">
                                        <p:cTn id="254" dur="1000" fill="hold"/>
                                        <p:tgtEl>
                                          <p:spTgt spid="27"/>
                                        </p:tgtEl>
                                        <p:attrNameLst>
                                          <p:attrName>ppt_y</p:attrName>
                                        </p:attrNameLst>
                                      </p:cBhvr>
                                      <p:tavLst>
                                        <p:tav tm="0">
                                          <p:val>
                                            <p:strVal val="0-#ppt_h/2"/>
                                          </p:val>
                                        </p:tav>
                                        <p:tav tm="100000">
                                          <p:val>
                                            <p:strVal val="#ppt_y"/>
                                          </p:val>
                                        </p:tav>
                                      </p:tavLst>
                                    </p:anim>
                                  </p:childTnLst>
                                </p:cTn>
                              </p:par>
                            </p:childTnLst>
                          </p:cTn>
                        </p:par>
                        <p:par>
                          <p:cTn id="255" fill="hold">
                            <p:stCondLst>
                              <p:cond delay="29000"/>
                            </p:stCondLst>
                            <p:childTnLst>
                              <p:par>
                                <p:cTn id="256" presetID="2" presetClass="entr" presetSubtype="1" fill="hold" nodeType="afterEffect">
                                  <p:stCondLst>
                                    <p:cond delay="0"/>
                                  </p:stCondLst>
                                  <p:childTnLst>
                                    <p:set>
                                      <p:cBhvr>
                                        <p:cTn id="257" dur="1" fill="hold">
                                          <p:stCondLst>
                                            <p:cond delay="0"/>
                                          </p:stCondLst>
                                        </p:cTn>
                                        <p:tgtEl>
                                          <p:spTgt spid="21"/>
                                        </p:tgtEl>
                                        <p:attrNameLst>
                                          <p:attrName>style.visibility</p:attrName>
                                        </p:attrNameLst>
                                      </p:cBhvr>
                                      <p:to>
                                        <p:strVal val="visible"/>
                                      </p:to>
                                    </p:set>
                                    <p:anim calcmode="lin" valueType="num">
                                      <p:cBhvr additive="base">
                                        <p:cTn id="258" dur="1000" fill="hold"/>
                                        <p:tgtEl>
                                          <p:spTgt spid="21"/>
                                        </p:tgtEl>
                                        <p:attrNameLst>
                                          <p:attrName>ppt_x</p:attrName>
                                        </p:attrNameLst>
                                      </p:cBhvr>
                                      <p:tavLst>
                                        <p:tav tm="0">
                                          <p:val>
                                            <p:strVal val="#ppt_x"/>
                                          </p:val>
                                        </p:tav>
                                        <p:tav tm="100000">
                                          <p:val>
                                            <p:strVal val="#ppt_x"/>
                                          </p:val>
                                        </p:tav>
                                      </p:tavLst>
                                    </p:anim>
                                    <p:anim calcmode="lin" valueType="num">
                                      <p:cBhvr additive="base">
                                        <p:cTn id="259" dur="1000" fill="hold"/>
                                        <p:tgtEl>
                                          <p:spTgt spid="21"/>
                                        </p:tgtEl>
                                        <p:attrNameLst>
                                          <p:attrName>ppt_y</p:attrName>
                                        </p:attrNameLst>
                                      </p:cBhvr>
                                      <p:tavLst>
                                        <p:tav tm="0">
                                          <p:val>
                                            <p:strVal val="0-#ppt_h/2"/>
                                          </p:val>
                                        </p:tav>
                                        <p:tav tm="100000">
                                          <p:val>
                                            <p:strVal val="#ppt_y"/>
                                          </p:val>
                                        </p:tav>
                                      </p:tavLst>
                                    </p:anim>
                                  </p:childTnLst>
                                </p:cTn>
                              </p:par>
                            </p:childTnLst>
                          </p:cTn>
                        </p:par>
                        <p:par>
                          <p:cTn id="260" fill="hold">
                            <p:stCondLst>
                              <p:cond delay="30000"/>
                            </p:stCondLst>
                            <p:childTnLst>
                              <p:par>
                                <p:cTn id="261" presetID="2" presetClass="entr" presetSubtype="1" fill="hold" nodeType="afterEffect">
                                  <p:stCondLst>
                                    <p:cond delay="0"/>
                                  </p:stCondLst>
                                  <p:childTnLst>
                                    <p:set>
                                      <p:cBhvr>
                                        <p:cTn id="262" dur="1" fill="hold">
                                          <p:stCondLst>
                                            <p:cond delay="0"/>
                                          </p:stCondLst>
                                        </p:cTn>
                                        <p:tgtEl>
                                          <p:spTgt spid="28"/>
                                        </p:tgtEl>
                                        <p:attrNameLst>
                                          <p:attrName>style.visibility</p:attrName>
                                        </p:attrNameLst>
                                      </p:cBhvr>
                                      <p:to>
                                        <p:strVal val="visible"/>
                                      </p:to>
                                    </p:set>
                                    <p:anim calcmode="lin" valueType="num">
                                      <p:cBhvr additive="base">
                                        <p:cTn id="263" dur="1000" fill="hold"/>
                                        <p:tgtEl>
                                          <p:spTgt spid="28"/>
                                        </p:tgtEl>
                                        <p:attrNameLst>
                                          <p:attrName>ppt_x</p:attrName>
                                        </p:attrNameLst>
                                      </p:cBhvr>
                                      <p:tavLst>
                                        <p:tav tm="0">
                                          <p:val>
                                            <p:strVal val="#ppt_x"/>
                                          </p:val>
                                        </p:tav>
                                        <p:tav tm="100000">
                                          <p:val>
                                            <p:strVal val="#ppt_x"/>
                                          </p:val>
                                        </p:tav>
                                      </p:tavLst>
                                    </p:anim>
                                    <p:anim calcmode="lin" valueType="num">
                                      <p:cBhvr additive="base">
                                        <p:cTn id="264" dur="1000" fill="hold"/>
                                        <p:tgtEl>
                                          <p:spTgt spid="28"/>
                                        </p:tgtEl>
                                        <p:attrNameLst>
                                          <p:attrName>ppt_y</p:attrName>
                                        </p:attrNameLst>
                                      </p:cBhvr>
                                      <p:tavLst>
                                        <p:tav tm="0">
                                          <p:val>
                                            <p:strVal val="0-#ppt_h/2"/>
                                          </p:val>
                                        </p:tav>
                                        <p:tav tm="100000">
                                          <p:val>
                                            <p:strVal val="#ppt_y"/>
                                          </p:val>
                                        </p:tav>
                                      </p:tavLst>
                                    </p:anim>
                                  </p:childTnLst>
                                </p:cTn>
                              </p:par>
                            </p:childTnLst>
                          </p:cTn>
                        </p:par>
                        <p:par>
                          <p:cTn id="265" fill="hold">
                            <p:stCondLst>
                              <p:cond delay="31000"/>
                            </p:stCondLst>
                            <p:childTnLst>
                              <p:par>
                                <p:cTn id="266" presetID="2" presetClass="entr" presetSubtype="4" fill="hold" nodeType="afterEffect">
                                  <p:stCondLst>
                                    <p:cond delay="0"/>
                                  </p:stCondLst>
                                  <p:childTnLst>
                                    <p:set>
                                      <p:cBhvr>
                                        <p:cTn id="267" dur="1" fill="hold">
                                          <p:stCondLst>
                                            <p:cond delay="0"/>
                                          </p:stCondLst>
                                        </p:cTn>
                                        <p:tgtEl>
                                          <p:spTgt spid="7"/>
                                        </p:tgtEl>
                                        <p:attrNameLst>
                                          <p:attrName>style.visibility</p:attrName>
                                        </p:attrNameLst>
                                      </p:cBhvr>
                                      <p:to>
                                        <p:strVal val="visible"/>
                                      </p:to>
                                    </p:set>
                                    <p:anim calcmode="lin" valueType="num">
                                      <p:cBhvr additive="base">
                                        <p:cTn id="268" dur="1000" fill="hold"/>
                                        <p:tgtEl>
                                          <p:spTgt spid="7"/>
                                        </p:tgtEl>
                                        <p:attrNameLst>
                                          <p:attrName>ppt_x</p:attrName>
                                        </p:attrNameLst>
                                      </p:cBhvr>
                                      <p:tavLst>
                                        <p:tav tm="0">
                                          <p:val>
                                            <p:strVal val="#ppt_x"/>
                                          </p:val>
                                        </p:tav>
                                        <p:tav tm="100000">
                                          <p:val>
                                            <p:strVal val="#ppt_x"/>
                                          </p:val>
                                        </p:tav>
                                      </p:tavLst>
                                    </p:anim>
                                    <p:anim calcmode="lin" valueType="num">
                                      <p:cBhvr additive="base">
                                        <p:cTn id="269" dur="1000" fill="hold"/>
                                        <p:tgtEl>
                                          <p:spTgt spid="7"/>
                                        </p:tgtEl>
                                        <p:attrNameLst>
                                          <p:attrName>ppt_y</p:attrName>
                                        </p:attrNameLst>
                                      </p:cBhvr>
                                      <p:tavLst>
                                        <p:tav tm="0">
                                          <p:val>
                                            <p:strVal val="1+#ppt_h/2"/>
                                          </p:val>
                                        </p:tav>
                                        <p:tav tm="100000">
                                          <p:val>
                                            <p:strVal val="#ppt_y"/>
                                          </p:val>
                                        </p:tav>
                                      </p:tavLst>
                                    </p:anim>
                                  </p:childTnLst>
                                </p:cTn>
                              </p:par>
                            </p:childTnLst>
                          </p:cTn>
                        </p:par>
                        <p:par>
                          <p:cTn id="270" fill="hold">
                            <p:stCondLst>
                              <p:cond delay="32000"/>
                            </p:stCondLst>
                            <p:childTnLst>
                              <p:par>
                                <p:cTn id="271" presetID="2" presetClass="entr" presetSubtype="4" fill="hold" grpId="0" nodeType="afterEffect">
                                  <p:stCondLst>
                                    <p:cond delay="0"/>
                                  </p:stCondLst>
                                  <p:childTnLst>
                                    <p:set>
                                      <p:cBhvr>
                                        <p:cTn id="272" dur="1" fill="hold">
                                          <p:stCondLst>
                                            <p:cond delay="0"/>
                                          </p:stCondLst>
                                        </p:cTn>
                                        <p:tgtEl>
                                          <p:spTgt spid="128049"/>
                                        </p:tgtEl>
                                        <p:attrNameLst>
                                          <p:attrName>style.visibility</p:attrName>
                                        </p:attrNameLst>
                                      </p:cBhvr>
                                      <p:to>
                                        <p:strVal val="visible"/>
                                      </p:to>
                                    </p:set>
                                    <p:anim calcmode="lin" valueType="num">
                                      <p:cBhvr additive="base">
                                        <p:cTn id="273" dur="500" fill="hold"/>
                                        <p:tgtEl>
                                          <p:spTgt spid="128049"/>
                                        </p:tgtEl>
                                        <p:attrNameLst>
                                          <p:attrName>ppt_x</p:attrName>
                                        </p:attrNameLst>
                                      </p:cBhvr>
                                      <p:tavLst>
                                        <p:tav tm="0">
                                          <p:val>
                                            <p:strVal val="#ppt_x"/>
                                          </p:val>
                                        </p:tav>
                                        <p:tav tm="100000">
                                          <p:val>
                                            <p:strVal val="#ppt_x"/>
                                          </p:val>
                                        </p:tav>
                                      </p:tavLst>
                                    </p:anim>
                                    <p:anim calcmode="lin" valueType="num">
                                      <p:cBhvr additive="base">
                                        <p:cTn id="274" dur="500" fill="hold"/>
                                        <p:tgtEl>
                                          <p:spTgt spid="128049"/>
                                        </p:tgtEl>
                                        <p:attrNameLst>
                                          <p:attrName>ppt_y</p:attrName>
                                        </p:attrNameLst>
                                      </p:cBhvr>
                                      <p:tavLst>
                                        <p:tav tm="0">
                                          <p:val>
                                            <p:strVal val="1+#ppt_h/2"/>
                                          </p:val>
                                        </p:tav>
                                        <p:tav tm="100000">
                                          <p:val>
                                            <p:strVal val="#ppt_y"/>
                                          </p:val>
                                        </p:tav>
                                      </p:tavLst>
                                    </p:anim>
                                  </p:childTnLst>
                                </p:cTn>
                              </p:par>
                            </p:childTnLst>
                          </p:cTn>
                        </p:par>
                        <p:par>
                          <p:cTn id="275" fill="hold">
                            <p:stCondLst>
                              <p:cond delay="32500"/>
                            </p:stCondLst>
                            <p:childTnLst>
                              <p:par>
                                <p:cTn id="276" presetID="2" presetClass="entr" presetSubtype="4" fill="hold" grpId="0" nodeType="afterEffect">
                                  <p:stCondLst>
                                    <p:cond delay="0"/>
                                  </p:stCondLst>
                                  <p:childTnLst>
                                    <p:set>
                                      <p:cBhvr>
                                        <p:cTn id="277" dur="1" fill="hold">
                                          <p:stCondLst>
                                            <p:cond delay="0"/>
                                          </p:stCondLst>
                                        </p:cTn>
                                        <p:tgtEl>
                                          <p:spTgt spid="128017"/>
                                        </p:tgtEl>
                                        <p:attrNameLst>
                                          <p:attrName>style.visibility</p:attrName>
                                        </p:attrNameLst>
                                      </p:cBhvr>
                                      <p:to>
                                        <p:strVal val="visible"/>
                                      </p:to>
                                    </p:set>
                                    <p:anim calcmode="lin" valueType="num">
                                      <p:cBhvr additive="base">
                                        <p:cTn id="278" dur="500" fill="hold"/>
                                        <p:tgtEl>
                                          <p:spTgt spid="128017"/>
                                        </p:tgtEl>
                                        <p:attrNameLst>
                                          <p:attrName>ppt_x</p:attrName>
                                        </p:attrNameLst>
                                      </p:cBhvr>
                                      <p:tavLst>
                                        <p:tav tm="0">
                                          <p:val>
                                            <p:strVal val="#ppt_x"/>
                                          </p:val>
                                        </p:tav>
                                        <p:tav tm="100000">
                                          <p:val>
                                            <p:strVal val="#ppt_x"/>
                                          </p:val>
                                        </p:tav>
                                      </p:tavLst>
                                    </p:anim>
                                    <p:anim calcmode="lin" valueType="num">
                                      <p:cBhvr additive="base">
                                        <p:cTn id="279" dur="500" fill="hold"/>
                                        <p:tgtEl>
                                          <p:spTgt spid="128017"/>
                                        </p:tgtEl>
                                        <p:attrNameLst>
                                          <p:attrName>ppt_y</p:attrName>
                                        </p:attrNameLst>
                                      </p:cBhvr>
                                      <p:tavLst>
                                        <p:tav tm="0">
                                          <p:val>
                                            <p:strVal val="1+#ppt_h/2"/>
                                          </p:val>
                                        </p:tav>
                                        <p:tav tm="100000">
                                          <p:val>
                                            <p:strVal val="#ppt_y"/>
                                          </p:val>
                                        </p:tav>
                                      </p:tavLst>
                                    </p:anim>
                                  </p:childTnLst>
                                </p:cTn>
                              </p:par>
                            </p:childTnLst>
                          </p:cTn>
                        </p:par>
                        <p:par>
                          <p:cTn id="280" fill="hold">
                            <p:stCondLst>
                              <p:cond delay="33000"/>
                            </p:stCondLst>
                            <p:childTnLst>
                              <p:par>
                                <p:cTn id="281" presetID="2" presetClass="entr" presetSubtype="4" fill="hold" grpId="0" nodeType="afterEffect">
                                  <p:stCondLst>
                                    <p:cond delay="0"/>
                                  </p:stCondLst>
                                  <p:childTnLst>
                                    <p:set>
                                      <p:cBhvr>
                                        <p:cTn id="282" dur="1" fill="hold">
                                          <p:stCondLst>
                                            <p:cond delay="0"/>
                                          </p:stCondLst>
                                        </p:cTn>
                                        <p:tgtEl>
                                          <p:spTgt spid="128016"/>
                                        </p:tgtEl>
                                        <p:attrNameLst>
                                          <p:attrName>style.visibility</p:attrName>
                                        </p:attrNameLst>
                                      </p:cBhvr>
                                      <p:to>
                                        <p:strVal val="visible"/>
                                      </p:to>
                                    </p:set>
                                    <p:anim calcmode="lin" valueType="num">
                                      <p:cBhvr additive="base">
                                        <p:cTn id="283" dur="500" fill="hold"/>
                                        <p:tgtEl>
                                          <p:spTgt spid="128016"/>
                                        </p:tgtEl>
                                        <p:attrNameLst>
                                          <p:attrName>ppt_x</p:attrName>
                                        </p:attrNameLst>
                                      </p:cBhvr>
                                      <p:tavLst>
                                        <p:tav tm="0">
                                          <p:val>
                                            <p:strVal val="#ppt_x"/>
                                          </p:val>
                                        </p:tav>
                                        <p:tav tm="100000">
                                          <p:val>
                                            <p:strVal val="#ppt_x"/>
                                          </p:val>
                                        </p:tav>
                                      </p:tavLst>
                                    </p:anim>
                                    <p:anim calcmode="lin" valueType="num">
                                      <p:cBhvr additive="base">
                                        <p:cTn id="284" dur="500" fill="hold"/>
                                        <p:tgtEl>
                                          <p:spTgt spid="128016"/>
                                        </p:tgtEl>
                                        <p:attrNameLst>
                                          <p:attrName>ppt_y</p:attrName>
                                        </p:attrNameLst>
                                      </p:cBhvr>
                                      <p:tavLst>
                                        <p:tav tm="0">
                                          <p:val>
                                            <p:strVal val="1+#ppt_h/2"/>
                                          </p:val>
                                        </p:tav>
                                        <p:tav tm="100000">
                                          <p:val>
                                            <p:strVal val="#ppt_y"/>
                                          </p:val>
                                        </p:tav>
                                      </p:tavLst>
                                    </p:anim>
                                  </p:childTnLst>
                                </p:cTn>
                              </p:par>
                            </p:childTnLst>
                          </p:cTn>
                        </p:par>
                        <p:par>
                          <p:cTn id="285" fill="hold">
                            <p:stCondLst>
                              <p:cond delay="33500"/>
                            </p:stCondLst>
                            <p:childTnLst>
                              <p:par>
                                <p:cTn id="286" presetID="2" presetClass="entr" presetSubtype="4" fill="hold" grpId="0" nodeType="afterEffect">
                                  <p:stCondLst>
                                    <p:cond delay="0"/>
                                  </p:stCondLst>
                                  <p:childTnLst>
                                    <p:set>
                                      <p:cBhvr>
                                        <p:cTn id="287" dur="1" fill="hold">
                                          <p:stCondLst>
                                            <p:cond delay="0"/>
                                          </p:stCondLst>
                                        </p:cTn>
                                        <p:tgtEl>
                                          <p:spTgt spid="128014"/>
                                        </p:tgtEl>
                                        <p:attrNameLst>
                                          <p:attrName>style.visibility</p:attrName>
                                        </p:attrNameLst>
                                      </p:cBhvr>
                                      <p:to>
                                        <p:strVal val="visible"/>
                                      </p:to>
                                    </p:set>
                                    <p:anim calcmode="lin" valueType="num">
                                      <p:cBhvr additive="base">
                                        <p:cTn id="288" dur="500" fill="hold"/>
                                        <p:tgtEl>
                                          <p:spTgt spid="128014"/>
                                        </p:tgtEl>
                                        <p:attrNameLst>
                                          <p:attrName>ppt_x</p:attrName>
                                        </p:attrNameLst>
                                      </p:cBhvr>
                                      <p:tavLst>
                                        <p:tav tm="0">
                                          <p:val>
                                            <p:strVal val="#ppt_x"/>
                                          </p:val>
                                        </p:tav>
                                        <p:tav tm="100000">
                                          <p:val>
                                            <p:strVal val="#ppt_x"/>
                                          </p:val>
                                        </p:tav>
                                      </p:tavLst>
                                    </p:anim>
                                    <p:anim calcmode="lin" valueType="num">
                                      <p:cBhvr additive="base">
                                        <p:cTn id="289" dur="500" fill="hold"/>
                                        <p:tgtEl>
                                          <p:spTgt spid="128014"/>
                                        </p:tgtEl>
                                        <p:attrNameLst>
                                          <p:attrName>ppt_y</p:attrName>
                                        </p:attrNameLst>
                                      </p:cBhvr>
                                      <p:tavLst>
                                        <p:tav tm="0">
                                          <p:val>
                                            <p:strVal val="1+#ppt_h/2"/>
                                          </p:val>
                                        </p:tav>
                                        <p:tav tm="100000">
                                          <p:val>
                                            <p:strVal val="#ppt_y"/>
                                          </p:val>
                                        </p:tav>
                                      </p:tavLst>
                                    </p:anim>
                                  </p:childTnLst>
                                </p:cTn>
                              </p:par>
                            </p:childTnLst>
                          </p:cTn>
                        </p:par>
                        <p:par>
                          <p:cTn id="290" fill="hold">
                            <p:stCondLst>
                              <p:cond delay="34000"/>
                            </p:stCondLst>
                            <p:childTnLst>
                              <p:par>
                                <p:cTn id="291" presetID="2" presetClass="entr" presetSubtype="4" fill="hold" grpId="0" nodeType="afterEffect">
                                  <p:stCondLst>
                                    <p:cond delay="0"/>
                                  </p:stCondLst>
                                  <p:childTnLst>
                                    <p:set>
                                      <p:cBhvr>
                                        <p:cTn id="292" dur="1" fill="hold">
                                          <p:stCondLst>
                                            <p:cond delay="0"/>
                                          </p:stCondLst>
                                        </p:cTn>
                                        <p:tgtEl>
                                          <p:spTgt spid="128015"/>
                                        </p:tgtEl>
                                        <p:attrNameLst>
                                          <p:attrName>style.visibility</p:attrName>
                                        </p:attrNameLst>
                                      </p:cBhvr>
                                      <p:to>
                                        <p:strVal val="visible"/>
                                      </p:to>
                                    </p:set>
                                    <p:anim calcmode="lin" valueType="num">
                                      <p:cBhvr additive="base">
                                        <p:cTn id="293" dur="500" fill="hold"/>
                                        <p:tgtEl>
                                          <p:spTgt spid="128015"/>
                                        </p:tgtEl>
                                        <p:attrNameLst>
                                          <p:attrName>ppt_x</p:attrName>
                                        </p:attrNameLst>
                                      </p:cBhvr>
                                      <p:tavLst>
                                        <p:tav tm="0">
                                          <p:val>
                                            <p:strVal val="#ppt_x"/>
                                          </p:val>
                                        </p:tav>
                                        <p:tav tm="100000">
                                          <p:val>
                                            <p:strVal val="#ppt_x"/>
                                          </p:val>
                                        </p:tav>
                                      </p:tavLst>
                                    </p:anim>
                                    <p:anim calcmode="lin" valueType="num">
                                      <p:cBhvr additive="base">
                                        <p:cTn id="294" dur="500" fill="hold"/>
                                        <p:tgtEl>
                                          <p:spTgt spid="128015"/>
                                        </p:tgtEl>
                                        <p:attrNameLst>
                                          <p:attrName>ppt_y</p:attrName>
                                        </p:attrNameLst>
                                      </p:cBhvr>
                                      <p:tavLst>
                                        <p:tav tm="0">
                                          <p:val>
                                            <p:strVal val="1+#ppt_h/2"/>
                                          </p:val>
                                        </p:tav>
                                        <p:tav tm="100000">
                                          <p:val>
                                            <p:strVal val="#ppt_y"/>
                                          </p:val>
                                        </p:tav>
                                      </p:tavLst>
                                    </p:anim>
                                  </p:childTnLst>
                                </p:cTn>
                              </p:par>
                            </p:childTnLst>
                          </p:cTn>
                        </p:par>
                        <p:par>
                          <p:cTn id="295" fill="hold">
                            <p:stCondLst>
                              <p:cond delay="34500"/>
                            </p:stCondLst>
                            <p:childTnLst>
                              <p:par>
                                <p:cTn id="296" presetID="2" presetClass="entr" presetSubtype="4" fill="hold" grpId="0" nodeType="afterEffect">
                                  <p:stCondLst>
                                    <p:cond delay="0"/>
                                  </p:stCondLst>
                                  <p:childTnLst>
                                    <p:set>
                                      <p:cBhvr>
                                        <p:cTn id="297" dur="1" fill="hold">
                                          <p:stCondLst>
                                            <p:cond delay="0"/>
                                          </p:stCondLst>
                                        </p:cTn>
                                        <p:tgtEl>
                                          <p:spTgt spid="128057"/>
                                        </p:tgtEl>
                                        <p:attrNameLst>
                                          <p:attrName>style.visibility</p:attrName>
                                        </p:attrNameLst>
                                      </p:cBhvr>
                                      <p:to>
                                        <p:strVal val="visible"/>
                                      </p:to>
                                    </p:set>
                                    <p:anim calcmode="lin" valueType="num">
                                      <p:cBhvr additive="base">
                                        <p:cTn id="298" dur="500" fill="hold"/>
                                        <p:tgtEl>
                                          <p:spTgt spid="128057"/>
                                        </p:tgtEl>
                                        <p:attrNameLst>
                                          <p:attrName>ppt_x</p:attrName>
                                        </p:attrNameLst>
                                      </p:cBhvr>
                                      <p:tavLst>
                                        <p:tav tm="0">
                                          <p:val>
                                            <p:strVal val="#ppt_x"/>
                                          </p:val>
                                        </p:tav>
                                        <p:tav tm="100000">
                                          <p:val>
                                            <p:strVal val="#ppt_x"/>
                                          </p:val>
                                        </p:tav>
                                      </p:tavLst>
                                    </p:anim>
                                    <p:anim calcmode="lin" valueType="num">
                                      <p:cBhvr additive="base">
                                        <p:cTn id="299" dur="500" fill="hold"/>
                                        <p:tgtEl>
                                          <p:spTgt spid="128057"/>
                                        </p:tgtEl>
                                        <p:attrNameLst>
                                          <p:attrName>ppt_y</p:attrName>
                                        </p:attrNameLst>
                                      </p:cBhvr>
                                      <p:tavLst>
                                        <p:tav tm="0">
                                          <p:val>
                                            <p:strVal val="1+#ppt_h/2"/>
                                          </p:val>
                                        </p:tav>
                                        <p:tav tm="100000">
                                          <p:val>
                                            <p:strVal val="#ppt_y"/>
                                          </p:val>
                                        </p:tav>
                                      </p:tavLst>
                                    </p:anim>
                                  </p:childTnLst>
                                </p:cTn>
                              </p:par>
                            </p:childTnLst>
                          </p:cTn>
                        </p:par>
                        <p:par>
                          <p:cTn id="300" fill="hold">
                            <p:stCondLst>
                              <p:cond delay="35000"/>
                            </p:stCondLst>
                            <p:childTnLst>
                              <p:par>
                                <p:cTn id="301" presetID="2" presetClass="entr" presetSubtype="4" fill="hold" grpId="0" nodeType="afterEffect">
                                  <p:stCondLst>
                                    <p:cond delay="0"/>
                                  </p:stCondLst>
                                  <p:childTnLst>
                                    <p:set>
                                      <p:cBhvr>
                                        <p:cTn id="302" dur="1" fill="hold">
                                          <p:stCondLst>
                                            <p:cond delay="0"/>
                                          </p:stCondLst>
                                        </p:cTn>
                                        <p:tgtEl>
                                          <p:spTgt spid="128059"/>
                                        </p:tgtEl>
                                        <p:attrNameLst>
                                          <p:attrName>style.visibility</p:attrName>
                                        </p:attrNameLst>
                                      </p:cBhvr>
                                      <p:to>
                                        <p:strVal val="visible"/>
                                      </p:to>
                                    </p:set>
                                    <p:anim calcmode="lin" valueType="num">
                                      <p:cBhvr additive="base">
                                        <p:cTn id="303" dur="500" fill="hold"/>
                                        <p:tgtEl>
                                          <p:spTgt spid="128059"/>
                                        </p:tgtEl>
                                        <p:attrNameLst>
                                          <p:attrName>ppt_x</p:attrName>
                                        </p:attrNameLst>
                                      </p:cBhvr>
                                      <p:tavLst>
                                        <p:tav tm="0">
                                          <p:val>
                                            <p:strVal val="#ppt_x"/>
                                          </p:val>
                                        </p:tav>
                                        <p:tav tm="100000">
                                          <p:val>
                                            <p:strVal val="#ppt_x"/>
                                          </p:val>
                                        </p:tav>
                                      </p:tavLst>
                                    </p:anim>
                                    <p:anim calcmode="lin" valueType="num">
                                      <p:cBhvr additive="base">
                                        <p:cTn id="304" dur="500" fill="hold"/>
                                        <p:tgtEl>
                                          <p:spTgt spid="128059"/>
                                        </p:tgtEl>
                                        <p:attrNameLst>
                                          <p:attrName>ppt_y</p:attrName>
                                        </p:attrNameLst>
                                      </p:cBhvr>
                                      <p:tavLst>
                                        <p:tav tm="0">
                                          <p:val>
                                            <p:strVal val="1+#ppt_h/2"/>
                                          </p:val>
                                        </p:tav>
                                        <p:tav tm="100000">
                                          <p:val>
                                            <p:strVal val="#ppt_y"/>
                                          </p:val>
                                        </p:tav>
                                      </p:tavLst>
                                    </p:anim>
                                  </p:childTnLst>
                                </p:cTn>
                              </p:par>
                            </p:childTnLst>
                          </p:cTn>
                        </p:par>
                        <p:par>
                          <p:cTn id="305" fill="hold">
                            <p:stCondLst>
                              <p:cond delay="35500"/>
                            </p:stCondLst>
                            <p:childTnLst>
                              <p:par>
                                <p:cTn id="306" presetID="2" presetClass="entr" presetSubtype="4" fill="hold" grpId="0" nodeType="afterEffect">
                                  <p:stCondLst>
                                    <p:cond delay="0"/>
                                  </p:stCondLst>
                                  <p:childTnLst>
                                    <p:set>
                                      <p:cBhvr>
                                        <p:cTn id="307" dur="1" fill="hold">
                                          <p:stCondLst>
                                            <p:cond delay="0"/>
                                          </p:stCondLst>
                                        </p:cTn>
                                        <p:tgtEl>
                                          <p:spTgt spid="128058"/>
                                        </p:tgtEl>
                                        <p:attrNameLst>
                                          <p:attrName>style.visibility</p:attrName>
                                        </p:attrNameLst>
                                      </p:cBhvr>
                                      <p:to>
                                        <p:strVal val="visible"/>
                                      </p:to>
                                    </p:set>
                                    <p:anim calcmode="lin" valueType="num">
                                      <p:cBhvr additive="base">
                                        <p:cTn id="308" dur="500" fill="hold"/>
                                        <p:tgtEl>
                                          <p:spTgt spid="128058"/>
                                        </p:tgtEl>
                                        <p:attrNameLst>
                                          <p:attrName>ppt_x</p:attrName>
                                        </p:attrNameLst>
                                      </p:cBhvr>
                                      <p:tavLst>
                                        <p:tav tm="0">
                                          <p:val>
                                            <p:strVal val="#ppt_x"/>
                                          </p:val>
                                        </p:tav>
                                        <p:tav tm="100000">
                                          <p:val>
                                            <p:strVal val="#ppt_x"/>
                                          </p:val>
                                        </p:tav>
                                      </p:tavLst>
                                    </p:anim>
                                    <p:anim calcmode="lin" valueType="num">
                                      <p:cBhvr additive="base">
                                        <p:cTn id="309" dur="500" fill="hold"/>
                                        <p:tgtEl>
                                          <p:spTgt spid="128058"/>
                                        </p:tgtEl>
                                        <p:attrNameLst>
                                          <p:attrName>ppt_y</p:attrName>
                                        </p:attrNameLst>
                                      </p:cBhvr>
                                      <p:tavLst>
                                        <p:tav tm="0">
                                          <p:val>
                                            <p:strVal val="1+#ppt_h/2"/>
                                          </p:val>
                                        </p:tav>
                                        <p:tav tm="100000">
                                          <p:val>
                                            <p:strVal val="#ppt_y"/>
                                          </p:val>
                                        </p:tav>
                                      </p:tavLst>
                                    </p:anim>
                                  </p:childTnLst>
                                </p:cTn>
                              </p:par>
                            </p:childTnLst>
                          </p:cTn>
                        </p:par>
                        <p:par>
                          <p:cTn id="310" fill="hold">
                            <p:stCondLst>
                              <p:cond delay="36000"/>
                            </p:stCondLst>
                            <p:childTnLst>
                              <p:par>
                                <p:cTn id="311" presetID="2" presetClass="entr" presetSubtype="4" fill="hold" grpId="0" nodeType="afterEffect">
                                  <p:stCondLst>
                                    <p:cond delay="0"/>
                                  </p:stCondLst>
                                  <p:childTnLst>
                                    <p:set>
                                      <p:cBhvr>
                                        <p:cTn id="312" dur="1" fill="hold">
                                          <p:stCondLst>
                                            <p:cond delay="0"/>
                                          </p:stCondLst>
                                        </p:cTn>
                                        <p:tgtEl>
                                          <p:spTgt spid="128061"/>
                                        </p:tgtEl>
                                        <p:attrNameLst>
                                          <p:attrName>style.visibility</p:attrName>
                                        </p:attrNameLst>
                                      </p:cBhvr>
                                      <p:to>
                                        <p:strVal val="visible"/>
                                      </p:to>
                                    </p:set>
                                    <p:anim calcmode="lin" valueType="num">
                                      <p:cBhvr additive="base">
                                        <p:cTn id="313" dur="500" fill="hold"/>
                                        <p:tgtEl>
                                          <p:spTgt spid="128061"/>
                                        </p:tgtEl>
                                        <p:attrNameLst>
                                          <p:attrName>ppt_x</p:attrName>
                                        </p:attrNameLst>
                                      </p:cBhvr>
                                      <p:tavLst>
                                        <p:tav tm="0">
                                          <p:val>
                                            <p:strVal val="#ppt_x"/>
                                          </p:val>
                                        </p:tav>
                                        <p:tav tm="100000">
                                          <p:val>
                                            <p:strVal val="#ppt_x"/>
                                          </p:val>
                                        </p:tav>
                                      </p:tavLst>
                                    </p:anim>
                                    <p:anim calcmode="lin" valueType="num">
                                      <p:cBhvr additive="base">
                                        <p:cTn id="314" dur="500" fill="hold"/>
                                        <p:tgtEl>
                                          <p:spTgt spid="128061"/>
                                        </p:tgtEl>
                                        <p:attrNameLst>
                                          <p:attrName>ppt_y</p:attrName>
                                        </p:attrNameLst>
                                      </p:cBhvr>
                                      <p:tavLst>
                                        <p:tav tm="0">
                                          <p:val>
                                            <p:strVal val="1+#ppt_h/2"/>
                                          </p:val>
                                        </p:tav>
                                        <p:tav tm="100000">
                                          <p:val>
                                            <p:strVal val="#ppt_y"/>
                                          </p:val>
                                        </p:tav>
                                      </p:tavLst>
                                    </p:anim>
                                  </p:childTnLst>
                                </p:cTn>
                              </p:par>
                            </p:childTnLst>
                          </p:cTn>
                        </p:par>
                        <p:par>
                          <p:cTn id="315" fill="hold">
                            <p:stCondLst>
                              <p:cond delay="36500"/>
                            </p:stCondLst>
                            <p:childTnLst>
                              <p:par>
                                <p:cTn id="316" presetID="2" presetClass="entr" presetSubtype="4" fill="hold" grpId="0" nodeType="afterEffect">
                                  <p:stCondLst>
                                    <p:cond delay="0"/>
                                  </p:stCondLst>
                                  <p:childTnLst>
                                    <p:set>
                                      <p:cBhvr>
                                        <p:cTn id="317" dur="1" fill="hold">
                                          <p:stCondLst>
                                            <p:cond delay="0"/>
                                          </p:stCondLst>
                                        </p:cTn>
                                        <p:tgtEl>
                                          <p:spTgt spid="128018"/>
                                        </p:tgtEl>
                                        <p:attrNameLst>
                                          <p:attrName>style.visibility</p:attrName>
                                        </p:attrNameLst>
                                      </p:cBhvr>
                                      <p:to>
                                        <p:strVal val="visible"/>
                                      </p:to>
                                    </p:set>
                                    <p:anim calcmode="lin" valueType="num">
                                      <p:cBhvr additive="base">
                                        <p:cTn id="318" dur="500" fill="hold"/>
                                        <p:tgtEl>
                                          <p:spTgt spid="128018"/>
                                        </p:tgtEl>
                                        <p:attrNameLst>
                                          <p:attrName>ppt_x</p:attrName>
                                        </p:attrNameLst>
                                      </p:cBhvr>
                                      <p:tavLst>
                                        <p:tav tm="0">
                                          <p:val>
                                            <p:strVal val="#ppt_x"/>
                                          </p:val>
                                        </p:tav>
                                        <p:tav tm="100000">
                                          <p:val>
                                            <p:strVal val="#ppt_x"/>
                                          </p:val>
                                        </p:tav>
                                      </p:tavLst>
                                    </p:anim>
                                    <p:anim calcmode="lin" valueType="num">
                                      <p:cBhvr additive="base">
                                        <p:cTn id="319" dur="500" fill="hold"/>
                                        <p:tgtEl>
                                          <p:spTgt spid="128018"/>
                                        </p:tgtEl>
                                        <p:attrNameLst>
                                          <p:attrName>ppt_y</p:attrName>
                                        </p:attrNameLst>
                                      </p:cBhvr>
                                      <p:tavLst>
                                        <p:tav tm="0">
                                          <p:val>
                                            <p:strVal val="1+#ppt_h/2"/>
                                          </p:val>
                                        </p:tav>
                                        <p:tav tm="100000">
                                          <p:val>
                                            <p:strVal val="#ppt_y"/>
                                          </p:val>
                                        </p:tav>
                                      </p:tavLst>
                                    </p:anim>
                                  </p:childTnLst>
                                </p:cTn>
                              </p:par>
                            </p:childTnLst>
                          </p:cTn>
                        </p:par>
                        <p:par>
                          <p:cTn id="320" fill="hold">
                            <p:stCondLst>
                              <p:cond delay="37000"/>
                            </p:stCondLst>
                            <p:childTnLst>
                              <p:par>
                                <p:cTn id="321" presetID="2" presetClass="entr" presetSubtype="4" fill="hold" grpId="0" nodeType="afterEffect">
                                  <p:stCondLst>
                                    <p:cond delay="0"/>
                                  </p:stCondLst>
                                  <p:childTnLst>
                                    <p:set>
                                      <p:cBhvr>
                                        <p:cTn id="322" dur="1" fill="hold">
                                          <p:stCondLst>
                                            <p:cond delay="0"/>
                                          </p:stCondLst>
                                        </p:cTn>
                                        <p:tgtEl>
                                          <p:spTgt spid="128062"/>
                                        </p:tgtEl>
                                        <p:attrNameLst>
                                          <p:attrName>style.visibility</p:attrName>
                                        </p:attrNameLst>
                                      </p:cBhvr>
                                      <p:to>
                                        <p:strVal val="visible"/>
                                      </p:to>
                                    </p:set>
                                    <p:anim calcmode="lin" valueType="num">
                                      <p:cBhvr additive="base">
                                        <p:cTn id="323" dur="500" fill="hold"/>
                                        <p:tgtEl>
                                          <p:spTgt spid="128062"/>
                                        </p:tgtEl>
                                        <p:attrNameLst>
                                          <p:attrName>ppt_x</p:attrName>
                                        </p:attrNameLst>
                                      </p:cBhvr>
                                      <p:tavLst>
                                        <p:tav tm="0">
                                          <p:val>
                                            <p:strVal val="#ppt_x"/>
                                          </p:val>
                                        </p:tav>
                                        <p:tav tm="100000">
                                          <p:val>
                                            <p:strVal val="#ppt_x"/>
                                          </p:val>
                                        </p:tav>
                                      </p:tavLst>
                                    </p:anim>
                                    <p:anim calcmode="lin" valueType="num">
                                      <p:cBhvr additive="base">
                                        <p:cTn id="324" dur="500" fill="hold"/>
                                        <p:tgtEl>
                                          <p:spTgt spid="128062"/>
                                        </p:tgtEl>
                                        <p:attrNameLst>
                                          <p:attrName>ppt_y</p:attrName>
                                        </p:attrNameLst>
                                      </p:cBhvr>
                                      <p:tavLst>
                                        <p:tav tm="0">
                                          <p:val>
                                            <p:strVal val="1+#ppt_h/2"/>
                                          </p:val>
                                        </p:tav>
                                        <p:tav tm="100000">
                                          <p:val>
                                            <p:strVal val="#ppt_y"/>
                                          </p:val>
                                        </p:tav>
                                      </p:tavLst>
                                    </p:anim>
                                  </p:childTnLst>
                                </p:cTn>
                              </p:par>
                            </p:childTnLst>
                          </p:cTn>
                        </p:par>
                        <p:par>
                          <p:cTn id="325" fill="hold">
                            <p:stCondLst>
                              <p:cond delay="37500"/>
                            </p:stCondLst>
                            <p:childTnLst>
                              <p:par>
                                <p:cTn id="326" presetID="2" presetClass="entr" presetSubtype="4" fill="hold" grpId="0" nodeType="afterEffect">
                                  <p:stCondLst>
                                    <p:cond delay="0"/>
                                  </p:stCondLst>
                                  <p:childTnLst>
                                    <p:set>
                                      <p:cBhvr>
                                        <p:cTn id="327" dur="1" fill="hold">
                                          <p:stCondLst>
                                            <p:cond delay="0"/>
                                          </p:stCondLst>
                                        </p:cTn>
                                        <p:tgtEl>
                                          <p:spTgt spid="128034"/>
                                        </p:tgtEl>
                                        <p:attrNameLst>
                                          <p:attrName>style.visibility</p:attrName>
                                        </p:attrNameLst>
                                      </p:cBhvr>
                                      <p:to>
                                        <p:strVal val="visible"/>
                                      </p:to>
                                    </p:set>
                                    <p:anim calcmode="lin" valueType="num">
                                      <p:cBhvr additive="base">
                                        <p:cTn id="328" dur="500" fill="hold"/>
                                        <p:tgtEl>
                                          <p:spTgt spid="128034"/>
                                        </p:tgtEl>
                                        <p:attrNameLst>
                                          <p:attrName>ppt_x</p:attrName>
                                        </p:attrNameLst>
                                      </p:cBhvr>
                                      <p:tavLst>
                                        <p:tav tm="0">
                                          <p:val>
                                            <p:strVal val="#ppt_x"/>
                                          </p:val>
                                        </p:tav>
                                        <p:tav tm="100000">
                                          <p:val>
                                            <p:strVal val="#ppt_x"/>
                                          </p:val>
                                        </p:tav>
                                      </p:tavLst>
                                    </p:anim>
                                    <p:anim calcmode="lin" valueType="num">
                                      <p:cBhvr additive="base">
                                        <p:cTn id="329" dur="500" fill="hold"/>
                                        <p:tgtEl>
                                          <p:spTgt spid="128034"/>
                                        </p:tgtEl>
                                        <p:attrNameLst>
                                          <p:attrName>ppt_y</p:attrName>
                                        </p:attrNameLst>
                                      </p:cBhvr>
                                      <p:tavLst>
                                        <p:tav tm="0">
                                          <p:val>
                                            <p:strVal val="1+#ppt_h/2"/>
                                          </p:val>
                                        </p:tav>
                                        <p:tav tm="100000">
                                          <p:val>
                                            <p:strVal val="#ppt_y"/>
                                          </p:val>
                                        </p:tav>
                                      </p:tavLst>
                                    </p:anim>
                                  </p:childTnLst>
                                </p:cTn>
                              </p:par>
                            </p:childTnLst>
                          </p:cTn>
                        </p:par>
                        <p:par>
                          <p:cTn id="330" fill="hold">
                            <p:stCondLst>
                              <p:cond delay="38000"/>
                            </p:stCondLst>
                            <p:childTnLst>
                              <p:par>
                                <p:cTn id="331" presetID="2" presetClass="entr" presetSubtype="4" fill="hold" grpId="0" nodeType="afterEffect">
                                  <p:stCondLst>
                                    <p:cond delay="0"/>
                                  </p:stCondLst>
                                  <p:childTnLst>
                                    <p:set>
                                      <p:cBhvr>
                                        <p:cTn id="332" dur="1" fill="hold">
                                          <p:stCondLst>
                                            <p:cond delay="0"/>
                                          </p:stCondLst>
                                        </p:cTn>
                                        <p:tgtEl>
                                          <p:spTgt spid="128033"/>
                                        </p:tgtEl>
                                        <p:attrNameLst>
                                          <p:attrName>style.visibility</p:attrName>
                                        </p:attrNameLst>
                                      </p:cBhvr>
                                      <p:to>
                                        <p:strVal val="visible"/>
                                      </p:to>
                                    </p:set>
                                    <p:anim calcmode="lin" valueType="num">
                                      <p:cBhvr additive="base">
                                        <p:cTn id="333" dur="500" fill="hold"/>
                                        <p:tgtEl>
                                          <p:spTgt spid="128033"/>
                                        </p:tgtEl>
                                        <p:attrNameLst>
                                          <p:attrName>ppt_x</p:attrName>
                                        </p:attrNameLst>
                                      </p:cBhvr>
                                      <p:tavLst>
                                        <p:tav tm="0">
                                          <p:val>
                                            <p:strVal val="#ppt_x"/>
                                          </p:val>
                                        </p:tav>
                                        <p:tav tm="100000">
                                          <p:val>
                                            <p:strVal val="#ppt_x"/>
                                          </p:val>
                                        </p:tav>
                                      </p:tavLst>
                                    </p:anim>
                                    <p:anim calcmode="lin" valueType="num">
                                      <p:cBhvr additive="base">
                                        <p:cTn id="334" dur="500" fill="hold"/>
                                        <p:tgtEl>
                                          <p:spTgt spid="128033"/>
                                        </p:tgtEl>
                                        <p:attrNameLst>
                                          <p:attrName>ppt_y</p:attrName>
                                        </p:attrNameLst>
                                      </p:cBhvr>
                                      <p:tavLst>
                                        <p:tav tm="0">
                                          <p:val>
                                            <p:strVal val="1+#ppt_h/2"/>
                                          </p:val>
                                        </p:tav>
                                        <p:tav tm="100000">
                                          <p:val>
                                            <p:strVal val="#ppt_y"/>
                                          </p:val>
                                        </p:tav>
                                      </p:tavLst>
                                    </p:anim>
                                  </p:childTnLst>
                                </p:cTn>
                              </p:par>
                            </p:childTnLst>
                          </p:cTn>
                        </p:par>
                        <p:par>
                          <p:cTn id="335" fill="hold">
                            <p:stCondLst>
                              <p:cond delay="38500"/>
                            </p:stCondLst>
                            <p:childTnLst>
                              <p:par>
                                <p:cTn id="336" presetID="2" presetClass="entr" presetSubtype="4" fill="hold" grpId="0" nodeType="afterEffect">
                                  <p:stCondLst>
                                    <p:cond delay="0"/>
                                  </p:stCondLst>
                                  <p:childTnLst>
                                    <p:set>
                                      <p:cBhvr>
                                        <p:cTn id="337" dur="1" fill="hold">
                                          <p:stCondLst>
                                            <p:cond delay="0"/>
                                          </p:stCondLst>
                                        </p:cTn>
                                        <p:tgtEl>
                                          <p:spTgt spid="128025"/>
                                        </p:tgtEl>
                                        <p:attrNameLst>
                                          <p:attrName>style.visibility</p:attrName>
                                        </p:attrNameLst>
                                      </p:cBhvr>
                                      <p:to>
                                        <p:strVal val="visible"/>
                                      </p:to>
                                    </p:set>
                                    <p:anim calcmode="lin" valueType="num">
                                      <p:cBhvr additive="base">
                                        <p:cTn id="338" dur="500" fill="hold"/>
                                        <p:tgtEl>
                                          <p:spTgt spid="128025"/>
                                        </p:tgtEl>
                                        <p:attrNameLst>
                                          <p:attrName>ppt_x</p:attrName>
                                        </p:attrNameLst>
                                      </p:cBhvr>
                                      <p:tavLst>
                                        <p:tav tm="0">
                                          <p:val>
                                            <p:strVal val="#ppt_x"/>
                                          </p:val>
                                        </p:tav>
                                        <p:tav tm="100000">
                                          <p:val>
                                            <p:strVal val="#ppt_x"/>
                                          </p:val>
                                        </p:tav>
                                      </p:tavLst>
                                    </p:anim>
                                    <p:anim calcmode="lin" valueType="num">
                                      <p:cBhvr additive="base">
                                        <p:cTn id="339" dur="500" fill="hold"/>
                                        <p:tgtEl>
                                          <p:spTgt spid="128025"/>
                                        </p:tgtEl>
                                        <p:attrNameLst>
                                          <p:attrName>ppt_y</p:attrName>
                                        </p:attrNameLst>
                                      </p:cBhvr>
                                      <p:tavLst>
                                        <p:tav tm="0">
                                          <p:val>
                                            <p:strVal val="1+#ppt_h/2"/>
                                          </p:val>
                                        </p:tav>
                                        <p:tav tm="100000">
                                          <p:val>
                                            <p:strVal val="#ppt_y"/>
                                          </p:val>
                                        </p:tav>
                                      </p:tavLst>
                                    </p:anim>
                                  </p:childTnLst>
                                </p:cTn>
                              </p:par>
                            </p:childTnLst>
                          </p:cTn>
                        </p:par>
                        <p:par>
                          <p:cTn id="340" fill="hold">
                            <p:stCondLst>
                              <p:cond delay="39000"/>
                            </p:stCondLst>
                            <p:childTnLst>
                              <p:par>
                                <p:cTn id="341" presetID="2" presetClass="entr" presetSubtype="4" fill="hold" grpId="0" nodeType="afterEffect">
                                  <p:stCondLst>
                                    <p:cond delay="0"/>
                                  </p:stCondLst>
                                  <p:childTnLst>
                                    <p:set>
                                      <p:cBhvr>
                                        <p:cTn id="342" dur="1" fill="hold">
                                          <p:stCondLst>
                                            <p:cond delay="0"/>
                                          </p:stCondLst>
                                        </p:cTn>
                                        <p:tgtEl>
                                          <p:spTgt spid="128035"/>
                                        </p:tgtEl>
                                        <p:attrNameLst>
                                          <p:attrName>style.visibility</p:attrName>
                                        </p:attrNameLst>
                                      </p:cBhvr>
                                      <p:to>
                                        <p:strVal val="visible"/>
                                      </p:to>
                                    </p:set>
                                    <p:anim calcmode="lin" valueType="num">
                                      <p:cBhvr additive="base">
                                        <p:cTn id="343" dur="500" fill="hold"/>
                                        <p:tgtEl>
                                          <p:spTgt spid="128035"/>
                                        </p:tgtEl>
                                        <p:attrNameLst>
                                          <p:attrName>ppt_x</p:attrName>
                                        </p:attrNameLst>
                                      </p:cBhvr>
                                      <p:tavLst>
                                        <p:tav tm="0">
                                          <p:val>
                                            <p:strVal val="#ppt_x"/>
                                          </p:val>
                                        </p:tav>
                                        <p:tav tm="100000">
                                          <p:val>
                                            <p:strVal val="#ppt_x"/>
                                          </p:val>
                                        </p:tav>
                                      </p:tavLst>
                                    </p:anim>
                                    <p:anim calcmode="lin" valueType="num">
                                      <p:cBhvr additive="base">
                                        <p:cTn id="344" dur="500" fill="hold"/>
                                        <p:tgtEl>
                                          <p:spTgt spid="128035"/>
                                        </p:tgtEl>
                                        <p:attrNameLst>
                                          <p:attrName>ppt_y</p:attrName>
                                        </p:attrNameLst>
                                      </p:cBhvr>
                                      <p:tavLst>
                                        <p:tav tm="0">
                                          <p:val>
                                            <p:strVal val="1+#ppt_h/2"/>
                                          </p:val>
                                        </p:tav>
                                        <p:tav tm="100000">
                                          <p:val>
                                            <p:strVal val="#ppt_y"/>
                                          </p:val>
                                        </p:tav>
                                      </p:tavLst>
                                    </p:anim>
                                  </p:childTnLst>
                                </p:cTn>
                              </p:par>
                            </p:childTnLst>
                          </p:cTn>
                        </p:par>
                        <p:par>
                          <p:cTn id="345" fill="hold">
                            <p:stCondLst>
                              <p:cond delay="39500"/>
                            </p:stCondLst>
                            <p:childTnLst>
                              <p:par>
                                <p:cTn id="346" presetID="2" presetClass="entr" presetSubtype="4" fill="hold" grpId="0" nodeType="afterEffect">
                                  <p:stCondLst>
                                    <p:cond delay="0"/>
                                  </p:stCondLst>
                                  <p:childTnLst>
                                    <p:set>
                                      <p:cBhvr>
                                        <p:cTn id="347" dur="1" fill="hold">
                                          <p:stCondLst>
                                            <p:cond delay="0"/>
                                          </p:stCondLst>
                                        </p:cTn>
                                        <p:tgtEl>
                                          <p:spTgt spid="128065"/>
                                        </p:tgtEl>
                                        <p:attrNameLst>
                                          <p:attrName>style.visibility</p:attrName>
                                        </p:attrNameLst>
                                      </p:cBhvr>
                                      <p:to>
                                        <p:strVal val="visible"/>
                                      </p:to>
                                    </p:set>
                                    <p:anim calcmode="lin" valueType="num">
                                      <p:cBhvr additive="base">
                                        <p:cTn id="348" dur="500" fill="hold"/>
                                        <p:tgtEl>
                                          <p:spTgt spid="128065"/>
                                        </p:tgtEl>
                                        <p:attrNameLst>
                                          <p:attrName>ppt_x</p:attrName>
                                        </p:attrNameLst>
                                      </p:cBhvr>
                                      <p:tavLst>
                                        <p:tav tm="0">
                                          <p:val>
                                            <p:strVal val="#ppt_x"/>
                                          </p:val>
                                        </p:tav>
                                        <p:tav tm="100000">
                                          <p:val>
                                            <p:strVal val="#ppt_x"/>
                                          </p:val>
                                        </p:tav>
                                      </p:tavLst>
                                    </p:anim>
                                    <p:anim calcmode="lin" valueType="num">
                                      <p:cBhvr additive="base">
                                        <p:cTn id="349" dur="500" fill="hold"/>
                                        <p:tgtEl>
                                          <p:spTgt spid="128065"/>
                                        </p:tgtEl>
                                        <p:attrNameLst>
                                          <p:attrName>ppt_y</p:attrName>
                                        </p:attrNameLst>
                                      </p:cBhvr>
                                      <p:tavLst>
                                        <p:tav tm="0">
                                          <p:val>
                                            <p:strVal val="1+#ppt_h/2"/>
                                          </p:val>
                                        </p:tav>
                                        <p:tav tm="100000">
                                          <p:val>
                                            <p:strVal val="#ppt_y"/>
                                          </p:val>
                                        </p:tav>
                                      </p:tavLst>
                                    </p:anim>
                                  </p:childTnLst>
                                </p:cTn>
                              </p:par>
                            </p:childTnLst>
                          </p:cTn>
                        </p:par>
                        <p:par>
                          <p:cTn id="350" fill="hold">
                            <p:stCondLst>
                              <p:cond delay="40000"/>
                            </p:stCondLst>
                            <p:childTnLst>
                              <p:par>
                                <p:cTn id="351" presetID="2" presetClass="entr" presetSubtype="4" fill="hold" grpId="0" nodeType="afterEffect">
                                  <p:stCondLst>
                                    <p:cond delay="0"/>
                                  </p:stCondLst>
                                  <p:childTnLst>
                                    <p:set>
                                      <p:cBhvr>
                                        <p:cTn id="352" dur="1" fill="hold">
                                          <p:stCondLst>
                                            <p:cond delay="0"/>
                                          </p:stCondLst>
                                        </p:cTn>
                                        <p:tgtEl>
                                          <p:spTgt spid="128060"/>
                                        </p:tgtEl>
                                        <p:attrNameLst>
                                          <p:attrName>style.visibility</p:attrName>
                                        </p:attrNameLst>
                                      </p:cBhvr>
                                      <p:to>
                                        <p:strVal val="visible"/>
                                      </p:to>
                                    </p:set>
                                    <p:anim calcmode="lin" valueType="num">
                                      <p:cBhvr additive="base">
                                        <p:cTn id="353" dur="500" fill="hold"/>
                                        <p:tgtEl>
                                          <p:spTgt spid="128060"/>
                                        </p:tgtEl>
                                        <p:attrNameLst>
                                          <p:attrName>ppt_x</p:attrName>
                                        </p:attrNameLst>
                                      </p:cBhvr>
                                      <p:tavLst>
                                        <p:tav tm="0">
                                          <p:val>
                                            <p:strVal val="#ppt_x"/>
                                          </p:val>
                                        </p:tav>
                                        <p:tav tm="100000">
                                          <p:val>
                                            <p:strVal val="#ppt_x"/>
                                          </p:val>
                                        </p:tav>
                                      </p:tavLst>
                                    </p:anim>
                                    <p:anim calcmode="lin" valueType="num">
                                      <p:cBhvr additive="base">
                                        <p:cTn id="354" dur="500" fill="hold"/>
                                        <p:tgtEl>
                                          <p:spTgt spid="128060"/>
                                        </p:tgtEl>
                                        <p:attrNameLst>
                                          <p:attrName>ppt_y</p:attrName>
                                        </p:attrNameLst>
                                      </p:cBhvr>
                                      <p:tavLst>
                                        <p:tav tm="0">
                                          <p:val>
                                            <p:strVal val="1+#ppt_h/2"/>
                                          </p:val>
                                        </p:tav>
                                        <p:tav tm="100000">
                                          <p:val>
                                            <p:strVal val="#ppt_y"/>
                                          </p:val>
                                        </p:tav>
                                      </p:tavLst>
                                    </p:anim>
                                  </p:childTnLst>
                                </p:cTn>
                              </p:par>
                            </p:childTnLst>
                          </p:cTn>
                        </p:par>
                        <p:par>
                          <p:cTn id="355" fill="hold">
                            <p:stCondLst>
                              <p:cond delay="40500"/>
                            </p:stCondLst>
                            <p:childTnLst>
                              <p:par>
                                <p:cTn id="356" presetID="2" presetClass="entr" presetSubtype="4" fill="hold" grpId="0" nodeType="afterEffect">
                                  <p:stCondLst>
                                    <p:cond delay="0"/>
                                  </p:stCondLst>
                                  <p:childTnLst>
                                    <p:set>
                                      <p:cBhvr>
                                        <p:cTn id="357" dur="1" fill="hold">
                                          <p:stCondLst>
                                            <p:cond delay="0"/>
                                          </p:stCondLst>
                                        </p:cTn>
                                        <p:tgtEl>
                                          <p:spTgt spid="128047"/>
                                        </p:tgtEl>
                                        <p:attrNameLst>
                                          <p:attrName>style.visibility</p:attrName>
                                        </p:attrNameLst>
                                      </p:cBhvr>
                                      <p:to>
                                        <p:strVal val="visible"/>
                                      </p:to>
                                    </p:set>
                                    <p:anim calcmode="lin" valueType="num">
                                      <p:cBhvr additive="base">
                                        <p:cTn id="358" dur="500" fill="hold"/>
                                        <p:tgtEl>
                                          <p:spTgt spid="128047"/>
                                        </p:tgtEl>
                                        <p:attrNameLst>
                                          <p:attrName>ppt_x</p:attrName>
                                        </p:attrNameLst>
                                      </p:cBhvr>
                                      <p:tavLst>
                                        <p:tav tm="0">
                                          <p:val>
                                            <p:strVal val="#ppt_x"/>
                                          </p:val>
                                        </p:tav>
                                        <p:tav tm="100000">
                                          <p:val>
                                            <p:strVal val="#ppt_x"/>
                                          </p:val>
                                        </p:tav>
                                      </p:tavLst>
                                    </p:anim>
                                    <p:anim calcmode="lin" valueType="num">
                                      <p:cBhvr additive="base">
                                        <p:cTn id="359" dur="500" fill="hold"/>
                                        <p:tgtEl>
                                          <p:spTgt spid="128047"/>
                                        </p:tgtEl>
                                        <p:attrNameLst>
                                          <p:attrName>ppt_y</p:attrName>
                                        </p:attrNameLst>
                                      </p:cBhvr>
                                      <p:tavLst>
                                        <p:tav tm="0">
                                          <p:val>
                                            <p:strVal val="1+#ppt_h/2"/>
                                          </p:val>
                                        </p:tav>
                                        <p:tav tm="100000">
                                          <p:val>
                                            <p:strVal val="#ppt_y"/>
                                          </p:val>
                                        </p:tav>
                                      </p:tavLst>
                                    </p:anim>
                                  </p:childTnLst>
                                </p:cTn>
                              </p:par>
                            </p:childTnLst>
                          </p:cTn>
                        </p:par>
                        <p:par>
                          <p:cTn id="360" fill="hold">
                            <p:stCondLst>
                              <p:cond delay="41000"/>
                            </p:stCondLst>
                            <p:childTnLst>
                              <p:par>
                                <p:cTn id="361" presetID="2" presetClass="entr" presetSubtype="4" fill="hold" grpId="0" nodeType="afterEffect">
                                  <p:stCondLst>
                                    <p:cond delay="0"/>
                                  </p:stCondLst>
                                  <p:childTnLst>
                                    <p:set>
                                      <p:cBhvr>
                                        <p:cTn id="362" dur="1" fill="hold">
                                          <p:stCondLst>
                                            <p:cond delay="0"/>
                                          </p:stCondLst>
                                        </p:cTn>
                                        <p:tgtEl>
                                          <p:spTgt spid="128075"/>
                                        </p:tgtEl>
                                        <p:attrNameLst>
                                          <p:attrName>style.visibility</p:attrName>
                                        </p:attrNameLst>
                                      </p:cBhvr>
                                      <p:to>
                                        <p:strVal val="visible"/>
                                      </p:to>
                                    </p:set>
                                    <p:anim calcmode="lin" valueType="num">
                                      <p:cBhvr additive="base">
                                        <p:cTn id="363" dur="500" fill="hold"/>
                                        <p:tgtEl>
                                          <p:spTgt spid="128075"/>
                                        </p:tgtEl>
                                        <p:attrNameLst>
                                          <p:attrName>ppt_x</p:attrName>
                                        </p:attrNameLst>
                                      </p:cBhvr>
                                      <p:tavLst>
                                        <p:tav tm="0">
                                          <p:val>
                                            <p:strVal val="#ppt_x"/>
                                          </p:val>
                                        </p:tav>
                                        <p:tav tm="100000">
                                          <p:val>
                                            <p:strVal val="#ppt_x"/>
                                          </p:val>
                                        </p:tav>
                                      </p:tavLst>
                                    </p:anim>
                                    <p:anim calcmode="lin" valueType="num">
                                      <p:cBhvr additive="base">
                                        <p:cTn id="364" dur="500" fill="hold"/>
                                        <p:tgtEl>
                                          <p:spTgt spid="128075"/>
                                        </p:tgtEl>
                                        <p:attrNameLst>
                                          <p:attrName>ppt_y</p:attrName>
                                        </p:attrNameLst>
                                      </p:cBhvr>
                                      <p:tavLst>
                                        <p:tav tm="0">
                                          <p:val>
                                            <p:strVal val="1+#ppt_h/2"/>
                                          </p:val>
                                        </p:tav>
                                        <p:tav tm="100000">
                                          <p:val>
                                            <p:strVal val="#ppt_y"/>
                                          </p:val>
                                        </p:tav>
                                      </p:tavLst>
                                    </p:anim>
                                  </p:childTnLst>
                                </p:cTn>
                              </p:par>
                            </p:childTnLst>
                          </p:cTn>
                        </p:par>
                        <p:par>
                          <p:cTn id="365" fill="hold">
                            <p:stCondLst>
                              <p:cond delay="41500"/>
                            </p:stCondLst>
                            <p:childTnLst>
                              <p:par>
                                <p:cTn id="366" presetID="2" presetClass="entr" presetSubtype="4" fill="hold" grpId="0" nodeType="afterEffect">
                                  <p:stCondLst>
                                    <p:cond delay="0"/>
                                  </p:stCondLst>
                                  <p:childTnLst>
                                    <p:set>
                                      <p:cBhvr>
                                        <p:cTn id="367" dur="1" fill="hold">
                                          <p:stCondLst>
                                            <p:cond delay="0"/>
                                          </p:stCondLst>
                                        </p:cTn>
                                        <p:tgtEl>
                                          <p:spTgt spid="128026"/>
                                        </p:tgtEl>
                                        <p:attrNameLst>
                                          <p:attrName>style.visibility</p:attrName>
                                        </p:attrNameLst>
                                      </p:cBhvr>
                                      <p:to>
                                        <p:strVal val="visible"/>
                                      </p:to>
                                    </p:set>
                                    <p:anim calcmode="lin" valueType="num">
                                      <p:cBhvr additive="base">
                                        <p:cTn id="368" dur="500" fill="hold"/>
                                        <p:tgtEl>
                                          <p:spTgt spid="128026"/>
                                        </p:tgtEl>
                                        <p:attrNameLst>
                                          <p:attrName>ppt_x</p:attrName>
                                        </p:attrNameLst>
                                      </p:cBhvr>
                                      <p:tavLst>
                                        <p:tav tm="0">
                                          <p:val>
                                            <p:strVal val="#ppt_x"/>
                                          </p:val>
                                        </p:tav>
                                        <p:tav tm="100000">
                                          <p:val>
                                            <p:strVal val="#ppt_x"/>
                                          </p:val>
                                        </p:tav>
                                      </p:tavLst>
                                    </p:anim>
                                    <p:anim calcmode="lin" valueType="num">
                                      <p:cBhvr additive="base">
                                        <p:cTn id="369" dur="500" fill="hold"/>
                                        <p:tgtEl>
                                          <p:spTgt spid="128026"/>
                                        </p:tgtEl>
                                        <p:attrNameLst>
                                          <p:attrName>ppt_y</p:attrName>
                                        </p:attrNameLst>
                                      </p:cBhvr>
                                      <p:tavLst>
                                        <p:tav tm="0">
                                          <p:val>
                                            <p:strVal val="1+#ppt_h/2"/>
                                          </p:val>
                                        </p:tav>
                                        <p:tav tm="100000">
                                          <p:val>
                                            <p:strVal val="#ppt_y"/>
                                          </p:val>
                                        </p:tav>
                                      </p:tavLst>
                                    </p:anim>
                                  </p:childTnLst>
                                </p:cTn>
                              </p:par>
                            </p:childTnLst>
                          </p:cTn>
                        </p:par>
                        <p:par>
                          <p:cTn id="370" fill="hold">
                            <p:stCondLst>
                              <p:cond delay="42000"/>
                            </p:stCondLst>
                            <p:childTnLst>
                              <p:par>
                                <p:cTn id="371" presetID="2" presetClass="entr" presetSubtype="4" fill="hold" grpId="0" nodeType="afterEffect">
                                  <p:stCondLst>
                                    <p:cond delay="0"/>
                                  </p:stCondLst>
                                  <p:childTnLst>
                                    <p:set>
                                      <p:cBhvr>
                                        <p:cTn id="372" dur="1" fill="hold">
                                          <p:stCondLst>
                                            <p:cond delay="0"/>
                                          </p:stCondLst>
                                        </p:cTn>
                                        <p:tgtEl>
                                          <p:spTgt spid="128024"/>
                                        </p:tgtEl>
                                        <p:attrNameLst>
                                          <p:attrName>style.visibility</p:attrName>
                                        </p:attrNameLst>
                                      </p:cBhvr>
                                      <p:to>
                                        <p:strVal val="visible"/>
                                      </p:to>
                                    </p:set>
                                    <p:anim calcmode="lin" valueType="num">
                                      <p:cBhvr additive="base">
                                        <p:cTn id="373" dur="500" fill="hold"/>
                                        <p:tgtEl>
                                          <p:spTgt spid="128024"/>
                                        </p:tgtEl>
                                        <p:attrNameLst>
                                          <p:attrName>ppt_x</p:attrName>
                                        </p:attrNameLst>
                                      </p:cBhvr>
                                      <p:tavLst>
                                        <p:tav tm="0">
                                          <p:val>
                                            <p:strVal val="#ppt_x"/>
                                          </p:val>
                                        </p:tav>
                                        <p:tav tm="100000">
                                          <p:val>
                                            <p:strVal val="#ppt_x"/>
                                          </p:val>
                                        </p:tav>
                                      </p:tavLst>
                                    </p:anim>
                                    <p:anim calcmode="lin" valueType="num">
                                      <p:cBhvr additive="base">
                                        <p:cTn id="374" dur="500" fill="hold"/>
                                        <p:tgtEl>
                                          <p:spTgt spid="128024"/>
                                        </p:tgtEl>
                                        <p:attrNameLst>
                                          <p:attrName>ppt_y</p:attrName>
                                        </p:attrNameLst>
                                      </p:cBhvr>
                                      <p:tavLst>
                                        <p:tav tm="0">
                                          <p:val>
                                            <p:strVal val="1+#ppt_h/2"/>
                                          </p:val>
                                        </p:tav>
                                        <p:tav tm="100000">
                                          <p:val>
                                            <p:strVal val="#ppt_y"/>
                                          </p:val>
                                        </p:tav>
                                      </p:tavLst>
                                    </p:anim>
                                  </p:childTnLst>
                                </p:cTn>
                              </p:par>
                            </p:childTnLst>
                          </p:cTn>
                        </p:par>
                        <p:par>
                          <p:cTn id="375" fill="hold">
                            <p:stCondLst>
                              <p:cond delay="42500"/>
                            </p:stCondLst>
                            <p:childTnLst>
                              <p:par>
                                <p:cTn id="376" presetID="2" presetClass="entr" presetSubtype="4" fill="hold" grpId="0" nodeType="afterEffect">
                                  <p:stCondLst>
                                    <p:cond delay="0"/>
                                  </p:stCondLst>
                                  <p:childTnLst>
                                    <p:set>
                                      <p:cBhvr>
                                        <p:cTn id="377" dur="1" fill="hold">
                                          <p:stCondLst>
                                            <p:cond delay="0"/>
                                          </p:stCondLst>
                                        </p:cTn>
                                        <p:tgtEl>
                                          <p:spTgt spid="128048"/>
                                        </p:tgtEl>
                                        <p:attrNameLst>
                                          <p:attrName>style.visibility</p:attrName>
                                        </p:attrNameLst>
                                      </p:cBhvr>
                                      <p:to>
                                        <p:strVal val="visible"/>
                                      </p:to>
                                    </p:set>
                                    <p:anim calcmode="lin" valueType="num">
                                      <p:cBhvr additive="base">
                                        <p:cTn id="378" dur="500" fill="hold"/>
                                        <p:tgtEl>
                                          <p:spTgt spid="128048"/>
                                        </p:tgtEl>
                                        <p:attrNameLst>
                                          <p:attrName>ppt_x</p:attrName>
                                        </p:attrNameLst>
                                      </p:cBhvr>
                                      <p:tavLst>
                                        <p:tav tm="0">
                                          <p:val>
                                            <p:strVal val="#ppt_x"/>
                                          </p:val>
                                        </p:tav>
                                        <p:tav tm="100000">
                                          <p:val>
                                            <p:strVal val="#ppt_x"/>
                                          </p:val>
                                        </p:tav>
                                      </p:tavLst>
                                    </p:anim>
                                    <p:anim calcmode="lin" valueType="num">
                                      <p:cBhvr additive="base">
                                        <p:cTn id="379" dur="500" fill="hold"/>
                                        <p:tgtEl>
                                          <p:spTgt spid="128048"/>
                                        </p:tgtEl>
                                        <p:attrNameLst>
                                          <p:attrName>ppt_y</p:attrName>
                                        </p:attrNameLst>
                                      </p:cBhvr>
                                      <p:tavLst>
                                        <p:tav tm="0">
                                          <p:val>
                                            <p:strVal val="1+#ppt_h/2"/>
                                          </p:val>
                                        </p:tav>
                                        <p:tav tm="100000">
                                          <p:val>
                                            <p:strVal val="#ppt_y"/>
                                          </p:val>
                                        </p:tav>
                                      </p:tavLst>
                                    </p:anim>
                                  </p:childTnLst>
                                </p:cTn>
                              </p:par>
                            </p:childTnLst>
                          </p:cTn>
                        </p:par>
                        <p:par>
                          <p:cTn id="380" fill="hold">
                            <p:stCondLst>
                              <p:cond delay="43000"/>
                            </p:stCondLst>
                            <p:childTnLst>
                              <p:par>
                                <p:cTn id="381" presetID="2" presetClass="entr" presetSubtype="4" fill="hold" grpId="0" nodeType="afterEffect">
                                  <p:stCondLst>
                                    <p:cond delay="0"/>
                                  </p:stCondLst>
                                  <p:childTnLst>
                                    <p:set>
                                      <p:cBhvr>
                                        <p:cTn id="382" dur="1" fill="hold">
                                          <p:stCondLst>
                                            <p:cond delay="0"/>
                                          </p:stCondLst>
                                        </p:cTn>
                                        <p:tgtEl>
                                          <p:spTgt spid="128013"/>
                                        </p:tgtEl>
                                        <p:attrNameLst>
                                          <p:attrName>style.visibility</p:attrName>
                                        </p:attrNameLst>
                                      </p:cBhvr>
                                      <p:to>
                                        <p:strVal val="visible"/>
                                      </p:to>
                                    </p:set>
                                    <p:anim calcmode="lin" valueType="num">
                                      <p:cBhvr additive="base">
                                        <p:cTn id="383" dur="500" fill="hold"/>
                                        <p:tgtEl>
                                          <p:spTgt spid="128013"/>
                                        </p:tgtEl>
                                        <p:attrNameLst>
                                          <p:attrName>ppt_x</p:attrName>
                                        </p:attrNameLst>
                                      </p:cBhvr>
                                      <p:tavLst>
                                        <p:tav tm="0">
                                          <p:val>
                                            <p:strVal val="#ppt_x"/>
                                          </p:val>
                                        </p:tav>
                                        <p:tav tm="100000">
                                          <p:val>
                                            <p:strVal val="#ppt_x"/>
                                          </p:val>
                                        </p:tav>
                                      </p:tavLst>
                                    </p:anim>
                                    <p:anim calcmode="lin" valueType="num">
                                      <p:cBhvr additive="base">
                                        <p:cTn id="384" dur="500" fill="hold"/>
                                        <p:tgtEl>
                                          <p:spTgt spid="128013"/>
                                        </p:tgtEl>
                                        <p:attrNameLst>
                                          <p:attrName>ppt_y</p:attrName>
                                        </p:attrNameLst>
                                      </p:cBhvr>
                                      <p:tavLst>
                                        <p:tav tm="0">
                                          <p:val>
                                            <p:strVal val="1+#ppt_h/2"/>
                                          </p:val>
                                        </p:tav>
                                        <p:tav tm="100000">
                                          <p:val>
                                            <p:strVal val="#ppt_y"/>
                                          </p:val>
                                        </p:tav>
                                      </p:tavLst>
                                    </p:anim>
                                  </p:childTnLst>
                                </p:cTn>
                              </p:par>
                            </p:childTnLst>
                          </p:cTn>
                        </p:par>
                        <p:par>
                          <p:cTn id="385" fill="hold">
                            <p:stCondLst>
                              <p:cond delay="43500"/>
                            </p:stCondLst>
                            <p:childTnLst>
                              <p:par>
                                <p:cTn id="386" presetID="2" presetClass="entr" presetSubtype="4" fill="hold" grpId="0" nodeType="afterEffect">
                                  <p:stCondLst>
                                    <p:cond delay="0"/>
                                  </p:stCondLst>
                                  <p:childTnLst>
                                    <p:set>
                                      <p:cBhvr>
                                        <p:cTn id="387" dur="1" fill="hold">
                                          <p:stCondLst>
                                            <p:cond delay="0"/>
                                          </p:stCondLst>
                                        </p:cTn>
                                        <p:tgtEl>
                                          <p:spTgt spid="128036"/>
                                        </p:tgtEl>
                                        <p:attrNameLst>
                                          <p:attrName>style.visibility</p:attrName>
                                        </p:attrNameLst>
                                      </p:cBhvr>
                                      <p:to>
                                        <p:strVal val="visible"/>
                                      </p:to>
                                    </p:set>
                                    <p:anim calcmode="lin" valueType="num">
                                      <p:cBhvr additive="base">
                                        <p:cTn id="388" dur="500" fill="hold"/>
                                        <p:tgtEl>
                                          <p:spTgt spid="128036"/>
                                        </p:tgtEl>
                                        <p:attrNameLst>
                                          <p:attrName>ppt_x</p:attrName>
                                        </p:attrNameLst>
                                      </p:cBhvr>
                                      <p:tavLst>
                                        <p:tav tm="0">
                                          <p:val>
                                            <p:strVal val="#ppt_x"/>
                                          </p:val>
                                        </p:tav>
                                        <p:tav tm="100000">
                                          <p:val>
                                            <p:strVal val="#ppt_x"/>
                                          </p:val>
                                        </p:tav>
                                      </p:tavLst>
                                    </p:anim>
                                    <p:anim calcmode="lin" valueType="num">
                                      <p:cBhvr additive="base">
                                        <p:cTn id="389" dur="500" fill="hold"/>
                                        <p:tgtEl>
                                          <p:spTgt spid="128036"/>
                                        </p:tgtEl>
                                        <p:attrNameLst>
                                          <p:attrName>ppt_y</p:attrName>
                                        </p:attrNameLst>
                                      </p:cBhvr>
                                      <p:tavLst>
                                        <p:tav tm="0">
                                          <p:val>
                                            <p:strVal val="1+#ppt_h/2"/>
                                          </p:val>
                                        </p:tav>
                                        <p:tav tm="100000">
                                          <p:val>
                                            <p:strVal val="#ppt_y"/>
                                          </p:val>
                                        </p:tav>
                                      </p:tavLst>
                                    </p:anim>
                                  </p:childTnLst>
                                </p:cTn>
                              </p:par>
                            </p:childTnLst>
                          </p:cTn>
                        </p:par>
                        <p:par>
                          <p:cTn id="390" fill="hold">
                            <p:stCondLst>
                              <p:cond delay="44000"/>
                            </p:stCondLst>
                            <p:childTnLst>
                              <p:par>
                                <p:cTn id="391" presetID="2" presetClass="entr" presetSubtype="4" fill="hold" grpId="0" nodeType="afterEffect">
                                  <p:stCondLst>
                                    <p:cond delay="0"/>
                                  </p:stCondLst>
                                  <p:childTnLst>
                                    <p:set>
                                      <p:cBhvr>
                                        <p:cTn id="392" dur="1" fill="hold">
                                          <p:stCondLst>
                                            <p:cond delay="0"/>
                                          </p:stCondLst>
                                        </p:cTn>
                                        <p:tgtEl>
                                          <p:spTgt spid="128027"/>
                                        </p:tgtEl>
                                        <p:attrNameLst>
                                          <p:attrName>style.visibility</p:attrName>
                                        </p:attrNameLst>
                                      </p:cBhvr>
                                      <p:to>
                                        <p:strVal val="visible"/>
                                      </p:to>
                                    </p:set>
                                    <p:anim calcmode="lin" valueType="num">
                                      <p:cBhvr additive="base">
                                        <p:cTn id="393" dur="500" fill="hold"/>
                                        <p:tgtEl>
                                          <p:spTgt spid="128027"/>
                                        </p:tgtEl>
                                        <p:attrNameLst>
                                          <p:attrName>ppt_x</p:attrName>
                                        </p:attrNameLst>
                                      </p:cBhvr>
                                      <p:tavLst>
                                        <p:tav tm="0">
                                          <p:val>
                                            <p:strVal val="#ppt_x"/>
                                          </p:val>
                                        </p:tav>
                                        <p:tav tm="100000">
                                          <p:val>
                                            <p:strVal val="#ppt_x"/>
                                          </p:val>
                                        </p:tav>
                                      </p:tavLst>
                                    </p:anim>
                                    <p:anim calcmode="lin" valueType="num">
                                      <p:cBhvr additive="base">
                                        <p:cTn id="394" dur="500" fill="hold"/>
                                        <p:tgtEl>
                                          <p:spTgt spid="128027"/>
                                        </p:tgtEl>
                                        <p:attrNameLst>
                                          <p:attrName>ppt_y</p:attrName>
                                        </p:attrNameLst>
                                      </p:cBhvr>
                                      <p:tavLst>
                                        <p:tav tm="0">
                                          <p:val>
                                            <p:strVal val="1+#ppt_h/2"/>
                                          </p:val>
                                        </p:tav>
                                        <p:tav tm="100000">
                                          <p:val>
                                            <p:strVal val="#ppt_y"/>
                                          </p:val>
                                        </p:tav>
                                      </p:tavLst>
                                    </p:anim>
                                  </p:childTnLst>
                                </p:cTn>
                              </p:par>
                            </p:childTnLst>
                          </p:cTn>
                        </p:par>
                        <p:par>
                          <p:cTn id="395" fill="hold">
                            <p:stCondLst>
                              <p:cond delay="44500"/>
                            </p:stCondLst>
                            <p:childTnLst>
                              <p:par>
                                <p:cTn id="396" presetID="2" presetClass="entr" presetSubtype="4" fill="hold" nodeType="afterEffect">
                                  <p:stCondLst>
                                    <p:cond delay="0"/>
                                  </p:stCondLst>
                                  <p:childTnLst>
                                    <p:set>
                                      <p:cBhvr>
                                        <p:cTn id="397" dur="1" fill="hold">
                                          <p:stCondLst>
                                            <p:cond delay="0"/>
                                          </p:stCondLst>
                                        </p:cTn>
                                        <p:tgtEl>
                                          <p:spTgt spid="6"/>
                                        </p:tgtEl>
                                        <p:attrNameLst>
                                          <p:attrName>style.visibility</p:attrName>
                                        </p:attrNameLst>
                                      </p:cBhvr>
                                      <p:to>
                                        <p:strVal val="visible"/>
                                      </p:to>
                                    </p:set>
                                    <p:anim calcmode="lin" valueType="num">
                                      <p:cBhvr additive="base">
                                        <p:cTn id="398" dur="1000" fill="hold"/>
                                        <p:tgtEl>
                                          <p:spTgt spid="6"/>
                                        </p:tgtEl>
                                        <p:attrNameLst>
                                          <p:attrName>ppt_x</p:attrName>
                                        </p:attrNameLst>
                                      </p:cBhvr>
                                      <p:tavLst>
                                        <p:tav tm="0">
                                          <p:val>
                                            <p:strVal val="#ppt_x"/>
                                          </p:val>
                                        </p:tav>
                                        <p:tav tm="100000">
                                          <p:val>
                                            <p:strVal val="#ppt_x"/>
                                          </p:val>
                                        </p:tav>
                                      </p:tavLst>
                                    </p:anim>
                                    <p:anim calcmode="lin" valueType="num">
                                      <p:cBhvr additive="base">
                                        <p:cTn id="399" dur="1000" fill="hold"/>
                                        <p:tgtEl>
                                          <p:spTgt spid="6"/>
                                        </p:tgtEl>
                                        <p:attrNameLst>
                                          <p:attrName>ppt_y</p:attrName>
                                        </p:attrNameLst>
                                      </p:cBhvr>
                                      <p:tavLst>
                                        <p:tav tm="0">
                                          <p:val>
                                            <p:strVal val="1+#ppt_h/2"/>
                                          </p:val>
                                        </p:tav>
                                        <p:tav tm="100000">
                                          <p:val>
                                            <p:strVal val="#ppt_y"/>
                                          </p:val>
                                        </p:tav>
                                      </p:tavLst>
                                    </p:anim>
                                  </p:childTnLst>
                                </p:cTn>
                              </p:par>
                            </p:childTnLst>
                          </p:cTn>
                        </p:par>
                        <p:par>
                          <p:cTn id="400" fill="hold">
                            <p:stCondLst>
                              <p:cond delay="45500"/>
                            </p:stCondLst>
                            <p:childTnLst>
                              <p:par>
                                <p:cTn id="401" presetID="2" presetClass="entr" presetSubtype="4" fill="hold" nodeType="afterEffect">
                                  <p:stCondLst>
                                    <p:cond delay="0"/>
                                  </p:stCondLst>
                                  <p:childTnLst>
                                    <p:set>
                                      <p:cBhvr>
                                        <p:cTn id="402" dur="1" fill="hold">
                                          <p:stCondLst>
                                            <p:cond delay="0"/>
                                          </p:stCondLst>
                                        </p:cTn>
                                        <p:tgtEl>
                                          <p:spTgt spid="3"/>
                                        </p:tgtEl>
                                        <p:attrNameLst>
                                          <p:attrName>style.visibility</p:attrName>
                                        </p:attrNameLst>
                                      </p:cBhvr>
                                      <p:to>
                                        <p:strVal val="visible"/>
                                      </p:to>
                                    </p:set>
                                    <p:anim calcmode="lin" valueType="num">
                                      <p:cBhvr additive="base">
                                        <p:cTn id="403" dur="1000" fill="hold"/>
                                        <p:tgtEl>
                                          <p:spTgt spid="3"/>
                                        </p:tgtEl>
                                        <p:attrNameLst>
                                          <p:attrName>ppt_x</p:attrName>
                                        </p:attrNameLst>
                                      </p:cBhvr>
                                      <p:tavLst>
                                        <p:tav tm="0">
                                          <p:val>
                                            <p:strVal val="#ppt_x"/>
                                          </p:val>
                                        </p:tav>
                                        <p:tav tm="100000">
                                          <p:val>
                                            <p:strVal val="#ppt_x"/>
                                          </p:val>
                                        </p:tav>
                                      </p:tavLst>
                                    </p:anim>
                                    <p:anim calcmode="lin" valueType="num">
                                      <p:cBhvr additive="base">
                                        <p:cTn id="404" dur="1000" fill="hold"/>
                                        <p:tgtEl>
                                          <p:spTgt spid="3"/>
                                        </p:tgtEl>
                                        <p:attrNameLst>
                                          <p:attrName>ppt_y</p:attrName>
                                        </p:attrNameLst>
                                      </p:cBhvr>
                                      <p:tavLst>
                                        <p:tav tm="0">
                                          <p:val>
                                            <p:strVal val="1+#ppt_h/2"/>
                                          </p:val>
                                        </p:tav>
                                        <p:tav tm="100000">
                                          <p:val>
                                            <p:strVal val="#ppt_y"/>
                                          </p:val>
                                        </p:tav>
                                      </p:tavLst>
                                    </p:anim>
                                  </p:childTnLst>
                                </p:cTn>
                              </p:par>
                            </p:childTnLst>
                          </p:cTn>
                        </p:par>
                        <p:par>
                          <p:cTn id="405" fill="hold">
                            <p:stCondLst>
                              <p:cond delay="46500"/>
                            </p:stCondLst>
                            <p:childTnLst>
                              <p:par>
                                <p:cTn id="406" presetID="2" presetClass="entr" presetSubtype="4" fill="hold" nodeType="afterEffect">
                                  <p:stCondLst>
                                    <p:cond delay="0"/>
                                  </p:stCondLst>
                                  <p:childTnLst>
                                    <p:set>
                                      <p:cBhvr>
                                        <p:cTn id="407" dur="1" fill="hold">
                                          <p:stCondLst>
                                            <p:cond delay="0"/>
                                          </p:stCondLst>
                                        </p:cTn>
                                        <p:tgtEl>
                                          <p:spTgt spid="9"/>
                                        </p:tgtEl>
                                        <p:attrNameLst>
                                          <p:attrName>style.visibility</p:attrName>
                                        </p:attrNameLst>
                                      </p:cBhvr>
                                      <p:to>
                                        <p:strVal val="visible"/>
                                      </p:to>
                                    </p:set>
                                    <p:anim calcmode="lin" valueType="num">
                                      <p:cBhvr additive="base">
                                        <p:cTn id="408" dur="1000" fill="hold"/>
                                        <p:tgtEl>
                                          <p:spTgt spid="9"/>
                                        </p:tgtEl>
                                        <p:attrNameLst>
                                          <p:attrName>ppt_x</p:attrName>
                                        </p:attrNameLst>
                                      </p:cBhvr>
                                      <p:tavLst>
                                        <p:tav tm="0">
                                          <p:val>
                                            <p:strVal val="#ppt_x"/>
                                          </p:val>
                                        </p:tav>
                                        <p:tav tm="100000">
                                          <p:val>
                                            <p:strVal val="#ppt_x"/>
                                          </p:val>
                                        </p:tav>
                                      </p:tavLst>
                                    </p:anim>
                                    <p:anim calcmode="lin" valueType="num">
                                      <p:cBhvr additive="base">
                                        <p:cTn id="409" dur="1000" fill="hold"/>
                                        <p:tgtEl>
                                          <p:spTgt spid="9"/>
                                        </p:tgtEl>
                                        <p:attrNameLst>
                                          <p:attrName>ppt_y</p:attrName>
                                        </p:attrNameLst>
                                      </p:cBhvr>
                                      <p:tavLst>
                                        <p:tav tm="0">
                                          <p:val>
                                            <p:strVal val="1+#ppt_h/2"/>
                                          </p:val>
                                        </p:tav>
                                        <p:tav tm="100000">
                                          <p:val>
                                            <p:strVal val="#ppt_y"/>
                                          </p:val>
                                        </p:tav>
                                      </p:tavLst>
                                    </p:anim>
                                  </p:childTnLst>
                                </p:cTn>
                              </p:par>
                            </p:childTnLst>
                          </p:cTn>
                        </p:par>
                        <p:par>
                          <p:cTn id="410" fill="hold">
                            <p:stCondLst>
                              <p:cond delay="47500"/>
                            </p:stCondLst>
                            <p:childTnLst>
                              <p:par>
                                <p:cTn id="411" presetID="2" presetClass="entr" presetSubtype="6" fill="hold" nodeType="afterEffect">
                                  <p:stCondLst>
                                    <p:cond delay="0"/>
                                  </p:stCondLst>
                                  <p:childTnLst>
                                    <p:set>
                                      <p:cBhvr>
                                        <p:cTn id="412" dur="1" fill="hold">
                                          <p:stCondLst>
                                            <p:cond delay="0"/>
                                          </p:stCondLst>
                                        </p:cTn>
                                        <p:tgtEl>
                                          <p:spTgt spid="5"/>
                                        </p:tgtEl>
                                        <p:attrNameLst>
                                          <p:attrName>style.visibility</p:attrName>
                                        </p:attrNameLst>
                                      </p:cBhvr>
                                      <p:to>
                                        <p:strVal val="visible"/>
                                      </p:to>
                                    </p:set>
                                    <p:anim calcmode="lin" valueType="num">
                                      <p:cBhvr additive="base">
                                        <p:cTn id="413" dur="1000" fill="hold"/>
                                        <p:tgtEl>
                                          <p:spTgt spid="5"/>
                                        </p:tgtEl>
                                        <p:attrNameLst>
                                          <p:attrName>ppt_x</p:attrName>
                                        </p:attrNameLst>
                                      </p:cBhvr>
                                      <p:tavLst>
                                        <p:tav tm="0">
                                          <p:val>
                                            <p:strVal val="1+#ppt_w/2"/>
                                          </p:val>
                                        </p:tav>
                                        <p:tav tm="100000">
                                          <p:val>
                                            <p:strVal val="#ppt_x"/>
                                          </p:val>
                                        </p:tav>
                                      </p:tavLst>
                                    </p:anim>
                                    <p:anim calcmode="lin" valueType="num">
                                      <p:cBhvr additive="base">
                                        <p:cTn id="414" dur="1000" fill="hold"/>
                                        <p:tgtEl>
                                          <p:spTgt spid="5"/>
                                        </p:tgtEl>
                                        <p:attrNameLst>
                                          <p:attrName>ppt_y</p:attrName>
                                        </p:attrNameLst>
                                      </p:cBhvr>
                                      <p:tavLst>
                                        <p:tav tm="0">
                                          <p:val>
                                            <p:strVal val="1+#ppt_h/2"/>
                                          </p:val>
                                        </p:tav>
                                        <p:tav tm="100000">
                                          <p:val>
                                            <p:strVal val="#ppt_y"/>
                                          </p:val>
                                        </p:tav>
                                      </p:tavLst>
                                    </p:anim>
                                  </p:childTnLst>
                                </p:cTn>
                              </p:par>
                            </p:childTnLst>
                          </p:cTn>
                        </p:par>
                        <p:par>
                          <p:cTn id="415" fill="hold">
                            <p:stCondLst>
                              <p:cond delay="48500"/>
                            </p:stCondLst>
                            <p:childTnLst>
                              <p:par>
                                <p:cTn id="416" presetID="2" presetClass="entr" presetSubtype="6" fill="hold" nodeType="afterEffect">
                                  <p:stCondLst>
                                    <p:cond delay="0"/>
                                  </p:stCondLst>
                                  <p:childTnLst>
                                    <p:set>
                                      <p:cBhvr>
                                        <p:cTn id="417" dur="1" fill="hold">
                                          <p:stCondLst>
                                            <p:cond delay="0"/>
                                          </p:stCondLst>
                                        </p:cTn>
                                        <p:tgtEl>
                                          <p:spTgt spid="4"/>
                                        </p:tgtEl>
                                        <p:attrNameLst>
                                          <p:attrName>style.visibility</p:attrName>
                                        </p:attrNameLst>
                                      </p:cBhvr>
                                      <p:to>
                                        <p:strVal val="visible"/>
                                      </p:to>
                                    </p:set>
                                    <p:anim calcmode="lin" valueType="num">
                                      <p:cBhvr additive="base">
                                        <p:cTn id="418" dur="1000" fill="hold"/>
                                        <p:tgtEl>
                                          <p:spTgt spid="4"/>
                                        </p:tgtEl>
                                        <p:attrNameLst>
                                          <p:attrName>ppt_x</p:attrName>
                                        </p:attrNameLst>
                                      </p:cBhvr>
                                      <p:tavLst>
                                        <p:tav tm="0">
                                          <p:val>
                                            <p:strVal val="1+#ppt_w/2"/>
                                          </p:val>
                                        </p:tav>
                                        <p:tav tm="100000">
                                          <p:val>
                                            <p:strVal val="#ppt_x"/>
                                          </p:val>
                                        </p:tav>
                                      </p:tavLst>
                                    </p:anim>
                                    <p:anim calcmode="lin" valueType="num">
                                      <p:cBhvr additive="base">
                                        <p:cTn id="419" dur="1000" fill="hold"/>
                                        <p:tgtEl>
                                          <p:spTgt spid="4"/>
                                        </p:tgtEl>
                                        <p:attrNameLst>
                                          <p:attrName>ppt_y</p:attrName>
                                        </p:attrNameLst>
                                      </p:cBhvr>
                                      <p:tavLst>
                                        <p:tav tm="0">
                                          <p:val>
                                            <p:strVal val="1+#ppt_h/2"/>
                                          </p:val>
                                        </p:tav>
                                        <p:tav tm="100000">
                                          <p:val>
                                            <p:strVal val="#ppt_y"/>
                                          </p:val>
                                        </p:tav>
                                      </p:tavLst>
                                    </p:anim>
                                  </p:childTnLst>
                                </p:cTn>
                              </p:par>
                            </p:childTnLst>
                          </p:cTn>
                        </p:par>
                        <p:par>
                          <p:cTn id="420" fill="hold">
                            <p:stCondLst>
                              <p:cond delay="49500"/>
                            </p:stCondLst>
                            <p:childTnLst>
                              <p:par>
                                <p:cTn id="421" presetID="2" presetClass="entr" presetSubtype="6" fill="hold" nodeType="afterEffect">
                                  <p:stCondLst>
                                    <p:cond delay="0"/>
                                  </p:stCondLst>
                                  <p:childTnLst>
                                    <p:set>
                                      <p:cBhvr>
                                        <p:cTn id="422" dur="1" fill="hold">
                                          <p:stCondLst>
                                            <p:cond delay="0"/>
                                          </p:stCondLst>
                                        </p:cTn>
                                        <p:tgtEl>
                                          <p:spTgt spid="2"/>
                                        </p:tgtEl>
                                        <p:attrNameLst>
                                          <p:attrName>style.visibility</p:attrName>
                                        </p:attrNameLst>
                                      </p:cBhvr>
                                      <p:to>
                                        <p:strVal val="visible"/>
                                      </p:to>
                                    </p:set>
                                    <p:anim calcmode="lin" valueType="num">
                                      <p:cBhvr additive="base">
                                        <p:cTn id="423" dur="1000" fill="hold"/>
                                        <p:tgtEl>
                                          <p:spTgt spid="2"/>
                                        </p:tgtEl>
                                        <p:attrNameLst>
                                          <p:attrName>ppt_x</p:attrName>
                                        </p:attrNameLst>
                                      </p:cBhvr>
                                      <p:tavLst>
                                        <p:tav tm="0">
                                          <p:val>
                                            <p:strVal val="1+#ppt_w/2"/>
                                          </p:val>
                                        </p:tav>
                                        <p:tav tm="100000">
                                          <p:val>
                                            <p:strVal val="#ppt_x"/>
                                          </p:val>
                                        </p:tav>
                                      </p:tavLst>
                                    </p:anim>
                                    <p:anim calcmode="lin" valueType="num">
                                      <p:cBhvr additive="base">
                                        <p:cTn id="424" dur="1000" fill="hold"/>
                                        <p:tgtEl>
                                          <p:spTgt spid="2"/>
                                        </p:tgtEl>
                                        <p:attrNameLst>
                                          <p:attrName>ppt_y</p:attrName>
                                        </p:attrNameLst>
                                      </p:cBhvr>
                                      <p:tavLst>
                                        <p:tav tm="0">
                                          <p:val>
                                            <p:strVal val="1+#ppt_h/2"/>
                                          </p:val>
                                        </p:tav>
                                        <p:tav tm="100000">
                                          <p:val>
                                            <p:strVal val="#ppt_y"/>
                                          </p:val>
                                        </p:tav>
                                      </p:tavLst>
                                    </p:anim>
                                  </p:childTnLst>
                                </p:cTn>
                              </p:par>
                            </p:childTnLst>
                          </p:cTn>
                        </p:par>
                        <p:par>
                          <p:cTn id="425" fill="hold">
                            <p:stCondLst>
                              <p:cond delay="50500"/>
                            </p:stCondLst>
                            <p:childTnLst>
                              <p:par>
                                <p:cTn id="426" presetID="2" presetClass="entr" presetSubtype="6" fill="hold" nodeType="afterEffect">
                                  <p:stCondLst>
                                    <p:cond delay="0"/>
                                  </p:stCondLst>
                                  <p:childTnLst>
                                    <p:set>
                                      <p:cBhvr>
                                        <p:cTn id="427" dur="1" fill="hold">
                                          <p:stCondLst>
                                            <p:cond delay="0"/>
                                          </p:stCondLst>
                                        </p:cTn>
                                        <p:tgtEl>
                                          <p:spTgt spid="13"/>
                                        </p:tgtEl>
                                        <p:attrNameLst>
                                          <p:attrName>style.visibility</p:attrName>
                                        </p:attrNameLst>
                                      </p:cBhvr>
                                      <p:to>
                                        <p:strVal val="visible"/>
                                      </p:to>
                                    </p:set>
                                    <p:anim calcmode="lin" valueType="num">
                                      <p:cBhvr additive="base">
                                        <p:cTn id="428" dur="1000" fill="hold"/>
                                        <p:tgtEl>
                                          <p:spTgt spid="13"/>
                                        </p:tgtEl>
                                        <p:attrNameLst>
                                          <p:attrName>ppt_x</p:attrName>
                                        </p:attrNameLst>
                                      </p:cBhvr>
                                      <p:tavLst>
                                        <p:tav tm="0">
                                          <p:val>
                                            <p:strVal val="1+#ppt_w/2"/>
                                          </p:val>
                                        </p:tav>
                                        <p:tav tm="100000">
                                          <p:val>
                                            <p:strVal val="#ppt_x"/>
                                          </p:val>
                                        </p:tav>
                                      </p:tavLst>
                                    </p:anim>
                                    <p:anim calcmode="lin" valueType="num">
                                      <p:cBhvr additive="base">
                                        <p:cTn id="429"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30" fill="hold">
                      <p:stCondLst>
                        <p:cond delay="indefinite"/>
                      </p:stCondLst>
                      <p:childTnLst>
                        <p:par>
                          <p:cTn id="431" fill="hold">
                            <p:stCondLst>
                              <p:cond delay="0"/>
                            </p:stCondLst>
                            <p:childTnLst>
                              <p:par>
                                <p:cTn id="432" presetID="0" presetClass="path" presetSubtype="0" accel="50000" decel="50000" fill="hold" nodeType="clickEffect">
                                  <p:stCondLst>
                                    <p:cond delay="0"/>
                                  </p:stCondLst>
                                  <p:childTnLst>
                                    <p:animMotion origin="layout" path="M -8.33333E-7 -2.96296E-6 C 0.00313 0.00695 0.00747 0.01366 0.0125 0.01806 C 0.01754 0.02824 0.02361 0.03426 0.03021 0.04306 C 0.03576 0.05047 0.04427 0.06505 0.04792 0.07223 C 0.05278 0.08195 0.04913 0.075 0.05938 0.09167 C 0.06285 0.09746 0.06528 0.10533 0.06875 0.11111 C 0.07743 0.12547 0.08715 0.13982 0.09688 0.15278 C 0.10851 0.16829 0.12309 0.18033 0.13646 0.19306 C 0.14601 0.20209 0.15504 0.21297 0.16354 0.22361 C 0.18056 0.24468 0.16285 0.22523 0.18125 0.24445 C 0.18229 0.24537 0.18247 0.24746 0.18333 0.24861 C 0.1849 0.25047 0.18698 0.25116 0.18854 0.25278 C 0.19306 0.25718 0.19688 0.2632 0.20104 0.26806 C 0.20833 0.27639 0.21597 0.2838 0.22292 0.29306 C 0.22813 0.3 0.23455 0.30996 0.24063 0.31528 C 0.24271 0.31713 0.24479 0.31898 0.24688 0.32084 C 0.24792 0.32176 0.25 0.32361 0.25 0.32385 C 0.26424 0.35209 0.23611 0.33635 0.20625 0.3375 C 0.19792 0.33773 0.18958 0.33843 0.18125 0.33889 C 0.17066 0.34074 0.15938 0.34236 0.14896 0.34584 C 0.09965 0.34537 0.05035 0.34537 0.00104 0.34445 C -0.00642 0.34422 -0.01354 0.34028 -0.02083 0.33889 C -0.03802 0.33542 -0.05555 0.3338 -0.07292 0.33056 C -0.09809 0.3257 -0.12517 0.32709 -0.15 0.32639 C -0.18264 0.32084 -0.2151 0.3132 -0.24792 0.30834 C -0.25208 0.30695 -0.25625 0.30602 -0.26042 0.30417 C -0.26233 0.30162 -0.26528 0.30023 -0.26667 0.29723 C -0.2691 0.29213 -0.26996 0.28218 -0.27083 0.27639 C -0.27031 0.26528 -0.27118 0.25371 -0.26875 0.24306 C -0.26753 0.2375 -0.25642 0.2301 -0.25208 0.22639 C -0.24444 0.22014 -0.23663 0.21505 -0.22917 0.20834 C -0.22639 0.20579 -0.22274 0.2051 -0.21979 0.20278 C -0.21493 0.19885 -0.20937 0.19121 -0.20417 0.18889 C -0.19774 0.18033 -0.18958 0.17269 -0.18229 0.16528 C -0.17899 0.16204 -0.17674 0.15718 -0.17292 0.15556 C -0.16059 0.14306 -0.17621 0.15787 -0.16458 0.15 C -0.16302 0.14908 -0.16198 0.14676 -0.16042 0.14584 C -0.15278 0.14074 -0.14479 0.13982 -0.13646 0.13889 C -0.13437 0.13797 -0.13212 0.13773 -0.13021 0.13611 C -0.12917 0.13519 -0.1283 0.13403 -0.12708 0.13334 C -0.11979 0.12917 -0.11163 0.12685 -0.10417 0.12361 C -0.09861 0.12107 -0.09427 0.11505 -0.08854 0.1125 C -0.0934 0.10764 -0.09114 0.10926 -0.09479 0.10695 L -0.08542 0.10834 " pathEditMode="relative" rAng="0" ptsTypes="ffffffffffffffffffffffffffffffffffffffffffAA">
                                      <p:cBhvr>
                                        <p:cTn id="433" dur="5000" fill="hold"/>
                                        <p:tgtEl>
                                          <p:spTgt spid="28"/>
                                        </p:tgtEl>
                                        <p:attrNameLst>
                                          <p:attrName>ppt_x</p:attrName>
                                          <p:attrName>ppt_y</p:attrName>
                                        </p:attrNameLst>
                                      </p:cBhvr>
                                      <p:rCtr x="-3" y="176"/>
                                    </p:animMotion>
                                  </p:childTnLst>
                                </p:cTn>
                              </p:par>
                              <p:par>
                                <p:cTn id="434" presetID="0" presetClass="path" presetSubtype="0" accel="50000" decel="50000" fill="hold" grpId="1" nodeType="withEffect">
                                  <p:stCondLst>
                                    <p:cond delay="4000"/>
                                  </p:stCondLst>
                                  <p:childTnLst>
                                    <p:animMotion origin="layout" path="M 3.33333E-6 -4.07407E-6 C -0.00504 0.00232 -0.00834 0.00672 -0.01354 0.00834 C -0.02917 0.0213 -0.04601 0.0338 -0.06354 0.04167 C -0.07344 0.05162 -0.0849 0.05741 -0.09584 0.06528 C -0.09879 0.06737 -0.10191 0.06922 -0.10417 0.07223 C -0.10521 0.07362 -0.10608 0.07547 -0.10729 0.07639 C -0.10886 0.07778 -0.11094 0.07801 -0.1125 0.07917 C -0.11927 0.08403 -0.125 0.09121 -0.13229 0.09445 C -0.14219 0.1044 -0.154 0.10949 -0.16459 0.11806 C -0.17032 0.12269 -0.17518 0.12547 -0.18125 0.12917 C -0.18681 0.13264 -0.19098 0.13774 -0.19688 0.14028 C -0.20209 0.14561 -0.20799 0.14954 -0.21354 0.15417 C -0.21771 0.15764 -0.22136 0.16389 -0.225 0.16806 C -0.23907 0.18449 -0.2217 0.16227 -0.23125 0.17639 C -0.23316 0.1794 -0.2375 0.18473 -0.2375 0.18496 C -0.23889 0.19005 -0.24132 0.19051 -0.24271 0.19584 C -0.24236 0.20602 -0.2441 0.21713 -0.24063 0.22639 C -0.23473 0.24213 -0.22066 0.25278 -0.21042 0.2625 C -0.20677 0.26598 -0.20539 0.26899 -0.20104 0.27084 C -0.18299 0.28889 -0.15382 0.29537 -0.13229 0.29584 C -0.09098 0.29676 -0.04966 0.29676 -0.00834 0.29723 C 0.04461 0.29885 0.09826 0.30278 0.15104 0.29584 C 0.16927 0.28774 0.18975 0.28797 0.20833 0.28056 C 0.22187 0.275 0.23559 0.26922 0.24896 0.2625 C 0.25798 0.25811 0.26771 0.25209 0.27708 0.25 C 0.2835 0.24653 0.29114 0.24121 0.29791 0.23889 C 0.3 0.23704 0.30208 0.23519 0.30416 0.23334 C 0.30521 0.23241 0.30729 0.23056 0.30729 0.23079 C 0.31111 0.21551 0.30191 0.20672 0.29583 0.19584 C 0.29271 0.19028 0.28541 0.18056 0.28541 0.18079 C 0.2835 0.17269 0.27604 0.16019 0.27083 0.15556 C 0.26927 0.14931 0.26649 0.14699 0.2625 0.14306 C 0.25868 0.13287 0.25277 0.12431 0.24791 0.11528 C 0.24409 0.10811 0.24045 0.10024 0.23646 0.09306 C 0.23576 0.09167 0.23437 0.09144 0.23333 0.09028 C 0.22968 0.08635 0.22621 0.08079 0.22291 0.07639 C 0.21771 0.06945 0.21354 0.05973 0.20729 0.05417 C 0.20382 0.04723 0.20017 0.0419 0.19583 0.03612 C 0.19375 0.03334 0.19271 0.0294 0.19062 0.02639 C 0.18836 0.02292 0.18489 0.02084 0.18333 0.01667 C 0.18264 0.01482 0.18229 0.01274 0.18125 0.01112 C 0.17604 0.00232 0.16979 -0.00509 0.16458 -0.01388 C 0.16267 -0.01713 0.15503 -0.03287 0.15312 -0.03472 C 0.1493 -0.03796 0.14652 -0.04004 0.14375 -0.04583 C 0.13975 -0.0537 0.13611 -0.05856 0.13021 -0.06388 C 0.12847 -0.06759 0.12239 -0.07662 0.11979 -0.07916 C 0.11788 -0.08125 0.11354 -0.08472 0.11354 -0.08449 C 0.1092 -0.09328 0.10677 -0.09791 0.10104 -0.10416 C 0.09791 -0.10763 0.09062 -0.10694 0.09062 -0.1125 " pathEditMode="relative" rAng="0" ptsTypes="ffffffffffffffffffffffffffffffffffffffffffffffffA">
                                      <p:cBhvr>
                                        <p:cTn id="435" dur="5000" fill="hold"/>
                                        <p:tgtEl>
                                          <p:spTgt spid="128062"/>
                                        </p:tgtEl>
                                        <p:attrNameLst>
                                          <p:attrName>ppt_x</p:attrName>
                                          <p:attrName>ppt_y</p:attrName>
                                        </p:attrNameLst>
                                      </p:cBhvr>
                                      <p:rCtr x="34" y="95"/>
                                    </p:animMotion>
                                  </p:childTnLst>
                                </p:cTn>
                              </p:par>
                            </p:childTnLst>
                          </p:cTn>
                        </p:par>
                        <p:par>
                          <p:cTn id="436" fill="hold">
                            <p:stCondLst>
                              <p:cond delay="9000"/>
                            </p:stCondLst>
                            <p:childTnLst>
                              <p:par>
                                <p:cTn id="437" presetID="0" presetClass="path" presetSubtype="0" accel="50000" decel="50000" fill="hold" nodeType="afterEffect">
                                  <p:stCondLst>
                                    <p:cond delay="2000"/>
                                  </p:stCondLst>
                                  <p:childTnLst>
                                    <p:animMotion origin="layout" path="M 5.55556E-6 2.59259E-6 C -0.00781 0.00255 -0.00121 -0.00116 -0.00624 0.00694 C -0.01197 0.0162 -0.01805 0.02176 -0.02499 0.02917 C -0.02951 0.03403 -0.03177 0.0419 -0.03749 0.04444 C -0.04479 0.05417 -0.05815 0.06574 -0.0677 0.07083 C -0.07725 0.08356 -0.06406 0.06736 -0.07499 0.07639 C -0.07829 0.07917 -0.08124 0.08287 -0.08437 0.08611 C -0.09444 0.09653 -0.10434 0.10694 -0.11458 0.11667 C -0.12013 0.12199 -0.1243 0.1287 -0.1302 0.13333 C -0.13402 0.14005 -0.13802 0.14051 -0.1427 0.14583 C -0.1493 0.1537 -0.15677 0.16018 -0.16354 0.16805 C -0.17812 0.18472 -0.19392 0.20046 -0.20937 0.21528 C -0.2217 0.22708 -0.23315 0.24375 -0.24687 0.25278 C -0.24947 0.2581 -0.2526 0.2588 -0.25624 0.2625 C -0.2677 0.27384 -0.28055 0.28403 -0.28854 0.3 C -0.28993 0.30717 -0.29236 0.31366 -0.29374 0.32083 C -0.29305 0.33634 -0.29479 0.35 -0.28645 0.36111 C -0.28524 0.36736 -0.27326 0.38727 -0.26979 0.39444 C -0.26684 0.40046 -0.26458 0.40671 -0.26145 0.4125 C -0.24427 0.44467 -0.21753 0.46458 -0.19166 0.48194 C -0.18368 0.48727 -0.16666 0.49699 -0.15833 0.49722 C -0.13472 0.49815 -0.11111 0.49815 -0.08749 0.49861 C -0.07274 0.50139 -0.05763 0.50278 -0.0427 0.50417 C -0.03402 0.5088 -0.02482 0.50903 -0.01562 0.51111 C -0.01145 0.51204 -0.00729 0.51296 -0.00312 0.51389 C -0.00104 0.51435 0.00313 0.51528 0.00313 0.51528 C 0.03299 0.51389 0.06337 0.51065 0.09271 0.50278 C 0.09862 0.49745 0.09462 0.50046 0.10521 0.49583 C 0.1073 0.49491 0.11146 0.49305 0.11146 0.49305 C 0.11407 0.49051 0.11737 0.48912 0.1198 0.48611 C 0.12535 0.4787 0.11563 0.48426 0.12396 0.48055 C 0.12952 0.4706 0.13455 0.45995 0.14271 0.45278 C 0.14584 0.44467 0.14428 0.44907 0.14688 0.43889 C 0.14723 0.4375 0.14792 0.43472 0.14792 0.43472 C 0.14757 0.41018 0.14792 0.38565 0.14688 0.36111 C 0.14653 0.3544 0.14167 0.3463 0.13959 0.34028 C 0.13455 0.32592 0.13021 0.30972 0.12188 0.29861 C 0.11997 0.29097 0.12205 0.29722 0.11667 0.28889 C 0.1132 0.28356 0.11094 0.27569 0.1073 0.27083 C 0.10504 0.26782 0.10226 0.26551 0.10001 0.2625 C 0.09306 0.25324 0.0882 0.2412 0.08126 0.23194 C 0.07362 0.22176 0.06337 0.21435 0.05417 0.20694 C 0.04862 0.20255 0.04358 0.19722 0.03751 0.19444 C 0.03247 0.18449 0.03959 0.19676 0.02917 0.1875 C 0.02466 0.18356 0.02084 0.1787 0.01563 0.17639 C 0.01216 0.17292 0.00816 0.1706 0.00521 0.16667 C 0.00122 0.16134 -0.00069 0.15671 -0.00624 0.15417 C -0.01163 0.14699 -0.01892 0.13958 -0.02499 0.13333 C -0.02795 0.13032 -0.03177 0.12847 -0.03437 0.125 C -0.03611 0.12268 -0.04045 0.11574 -0.04374 0.11389 C -0.04652 0.11227 -0.05434 0.11134 -0.05624 0.11111 C -0.06493 0.10717 -0.06059 0.10995 -0.06874 0.10278 C -0.07586 0.0963 -0.06944 0.10463 -0.07291 0.1 " pathEditMode="relative" rAng="0" ptsTypes="ffffffffffffffffffffffffffffffffffffffffffffffffffffA">
                                      <p:cBhvr>
                                        <p:cTn id="438" dur="5000" fill="hold"/>
                                        <p:tgtEl>
                                          <p:spTgt spid="27"/>
                                        </p:tgtEl>
                                        <p:attrNameLst>
                                          <p:attrName>ppt_x</p:attrName>
                                          <p:attrName>ppt_y</p:attrName>
                                        </p:attrNameLst>
                                      </p:cBhvr>
                                      <p:rCtr x="0" y="0"/>
                                    </p:animMotion>
                                  </p:childTnLst>
                                </p:cTn>
                              </p:par>
                              <p:par>
                                <p:cTn id="439" presetID="0" presetClass="path" presetSubtype="0" accel="50000" decel="50000" fill="hold" grpId="1" nodeType="withEffect">
                                  <p:stCondLst>
                                    <p:cond delay="4000"/>
                                  </p:stCondLst>
                                  <p:childTnLst>
                                    <p:animMotion origin="layout" path="M 9.44444E-6 4.81481E-6 C 0.00712 0.00116 0.01441 0.00116 0.02084 0.00555 C 0.02431 0.00787 0.02935 0.01204 0.0323 0.01528 C 0.04341 0.02731 0.03542 0.02315 0.04271 0.02639 C 0.0533 0.04051 0.06494 0.05092 0.07709 0.0625 C 0.08646 0.07153 0.09705 0.0838 0.10834 0.0875 C 0.11789 0.09699 0.11337 0.09467 0.12084 0.09722 C 0.13282 0.10995 0.14671 0.11921 0.15938 0.13055 C 0.16233 0.1331 0.16441 0.1375 0.16771 0.13889 C 0.17153 0.14051 0.17205 0.14051 0.17605 0.14444 C 0.17987 0.14838 0.18264 0.15208 0.18751 0.15417 C 0.19462 0.16157 0.20174 0.16875 0.20938 0.175 C 0.21042 0.17685 0.21112 0.17917 0.21251 0.18055 C 0.21337 0.18148 0.21476 0.18102 0.21563 0.18194 C 0.21667 0.1831 0.21685 0.18472 0.21771 0.18611 C 0.22084 0.1912 0.22483 0.19514 0.22813 0.2 C 0.23073 0.20393 0.23646 0.21111 0.23646 0.21111 C 0.23889 0.22083 0.23542 0.21065 0.24063 0.21667 C 0.24237 0.21852 0.24341 0.2213 0.2448 0.22361 C 0.24983 0.23241 0.25278 0.24236 0.2573 0.25139 C 0.25695 0.25741 0.25747 0.26366 0.25626 0.26944 C 0.25521 0.27477 0.24827 0.28287 0.24584 0.28611 C 0.23976 0.29421 0.23455 0.30602 0.22605 0.30972 C 0.21476 0.32153 0.20261 0.33148 0.18855 0.33611 C 0.18108 0.34259 0.1691 0.34352 0.16042 0.34583 C 0.1198 0.35671 0.08195 0.35486 0.03959 0.35555 C -0.06701 0.35463 -0.06788 0.36458 -0.12812 0.34861 C -0.13246 0.3456 -0.13697 0.34375 -0.14166 0.34167 C -0.14409 0.34051 -0.14583 0.33796 -0.14791 0.33611 C -0.14895 0.33518 -0.15104 0.33333 -0.15104 0.33333 C -0.15729 0.32106 -0.16874 0.31273 -0.17708 0.30278 C -0.18142 0.29768 -0.18541 0.29167 -0.18958 0.28611 C -0.19131 0.2838 -0.19374 0.27778 -0.19374 0.27778 C -0.1934 0.25903 -0.196 0.22616 -0.18645 0.20694 C -0.18368 0.18518 -0.171 0.16967 -0.16145 0.15278 C -0.15833 0.14722 -0.15607 0.14051 -0.15312 0.13472 C -0.15069 0.13009 -0.14652 0.12523 -0.14374 0.12083 C -0.13923 0.11389 -0.13541 0.10579 -0.13124 0.09861 C -0.12361 0.08542 -0.12013 0.06782 -0.10937 0.05833 C -0.1019 0.04352 -0.09027 0.03171 -0.0802 0.02083 C -0.07552 0.01597 -0.07013 0.0081 -0.06458 0.00555 C -0.05937 -0.00139 -0.05225 -0.00648 -0.04583 -0.01111 C -0.04079 -0.01482 -0.03645 -0.02014 -0.03124 -0.02361 C -0.02673 -0.02662 -0.02118 -0.02685 -0.01666 -0.03056 C -0.01197 -0.03426 -0.00781 -0.03912 -0.00312 -0.04306 C 0.00226 -0.04745 0.00886 -0.04931 0.01355 -0.05556 C 0.02744 -0.07408 0.04011 -0.0838 0.05938 -0.08611 C 0.06372 -0.0919 0.06598 -0.09329 0.07188 -0.09583 C 0.07292 -0.0963 0.07501 -0.09722 0.07501 -0.09722 " pathEditMode="relative" rAng="0" ptsTypes="ffffffffffffffffffffffffffffffffffffffffffffffffA">
                                      <p:cBhvr>
                                        <p:cTn id="440" dur="5000" fill="hold"/>
                                        <p:tgtEl>
                                          <p:spTgt spid="128036"/>
                                        </p:tgtEl>
                                        <p:attrNameLst>
                                          <p:attrName>ppt_x</p:attrName>
                                          <p:attrName>ppt_y</p:attrName>
                                        </p:attrNameLst>
                                      </p:cBhvr>
                                      <p:rCtr x="0" y="0"/>
                                    </p:animMotion>
                                  </p:childTnLst>
                                </p:cTn>
                              </p:par>
                            </p:childTnLst>
                          </p:cTn>
                        </p:par>
                        <p:par>
                          <p:cTn id="441" fill="hold">
                            <p:stCondLst>
                              <p:cond delay="18000"/>
                            </p:stCondLst>
                            <p:childTnLst>
                              <p:par>
                                <p:cTn id="442" presetID="0" presetClass="path" presetSubtype="0" accel="50000" decel="50000" fill="hold" nodeType="afterEffect">
                                  <p:stCondLst>
                                    <p:cond delay="2000"/>
                                  </p:stCondLst>
                                  <p:childTnLst>
                                    <p:animMotion origin="layout" path="M -4.44444E-6 -1.11111E-6 C 0.00278 0.01134 -0.00017 -0.00185 0.00209 0.02361 C 0.00313 0.03495 0.00886 0.0456 0.0125 0.05556 C 0.01389 0.05903 0.01424 0.0632 0.01563 0.06667 C 0.01858 0.07431 0.02223 0.08333 0.02605 0.09028 C 0.0283 0.09445 0.03334 0.10278 0.03334 0.10301 C 0.03507 0.10972 0.03959 0.11366 0.04271 0.11945 C 0.04896 0.13125 0.05487 0.1412 0.0625 0.15139 C 0.0724 0.16458 0.08143 0.18171 0.0948 0.18889 C 0.10191 0.19838 0.1099 0.20602 0.11771 0.21389 C 0.12483 0.22107 0.13143 0.23033 0.13855 0.2375 C 0.14132 0.24028 0.14514 0.24167 0.14792 0.24445 C 0.154 0.25046 0.15886 0.25648 0.16563 0.26111 C 0.17587 0.26783 0.18455 0.28033 0.19584 0.28333 C 0.20678 0.29421 0.22309 0.30023 0.23646 0.30278 C 0.24237 0.30533 0.24792 0.30695 0.25417 0.30833 C 0.26389 0.30787 0.27362 0.30764 0.28334 0.30695 C 0.28559 0.30671 0.29237 0.30324 0.29375 0.30278 C 0.31233 0.29653 0.32796 0.28195 0.34375 0.26806 C 0.34844 0.2588 0.34619 0.25093 0.34271 0.24167 C 0.3408 0.22894 0.33299 0.20509 0.32605 0.19583 C 0.3198 0.17107 0.30278 0.14028 0.28959 0.12083 C 0.28525 0.11458 0.279 0.10833 0.275 0.10139 C 0.2698 0.09213 0.2625 0.08009 0.25521 0.07361 C 0.25452 0.07222 0.254 0.0706 0.25313 0.06945 C 0.25191 0.06736 0.25018 0.06597 0.24896 0.06389 C 0.24827 0.06273 0.24862 0.06088 0.24792 0.05972 C 0.24584 0.05648 0.24271 0.05463 0.24063 0.05139 C 0.23681 0.04537 0.23351 0.03958 0.23021 0.03333 C 0.22605 0.02546 0.2198 0.01898 0.21563 0.01111 C 0.21146 0.00347 0.2158 0.00579 0.20938 -0.00278 C 0.2 -0.01528 0.20591 -0.00764 0.2 -0.01944 C 0.19566 -0.02824 0.18698 -0.04097 0.18125 -0.04861 C 0.17882 -0.05856 0.1823 -0.04653 0.17709 -0.05694 C 0.17362 -0.06366 0.17882 -0.0588 0.17396 -0.06528 C 0.1691 -0.07176 0.16424 -0.07824 0.15938 -0.08472 C 0.15747 -0.09236 0.15191 -0.09977 0.14688 -0.10417 C 0.14428 -0.10926 0.14028 -0.11458 0.13646 -0.11805 C 0.13386 -0.12315 0.12987 -0.12847 0.12605 -0.13194 C 0.12535 -0.13333 0.12483 -0.13495 0.12396 -0.13611 C 0.12309 -0.13727 0.12171 -0.1375 0.12084 -0.13889 C 0.12014 -0.14005 0.12049 -0.1419 0.1198 -0.14305 C 0.11303 -0.15417 0.1191 -0.13958 0.11563 -0.14861 " pathEditMode="relative" rAng="0" ptsTypes="ffffffffffffffffffffffffffffffffffffffffffA">
                                      <p:cBhvr>
                                        <p:cTn id="443" dur="5000" fill="hold"/>
                                        <p:tgtEl>
                                          <p:spTgt spid="21"/>
                                        </p:tgtEl>
                                        <p:attrNameLst>
                                          <p:attrName>ppt_x</p:attrName>
                                          <p:attrName>ppt_y</p:attrName>
                                        </p:attrNameLst>
                                      </p:cBhvr>
                                      <p:rCtr x="174" y="77"/>
                                    </p:animMotion>
                                  </p:childTnLst>
                                </p:cTn>
                              </p:par>
                              <p:par>
                                <p:cTn id="444" presetID="0" presetClass="path" presetSubtype="0" accel="50000" decel="50000" fill="hold" grpId="1" nodeType="withEffect">
                                  <p:stCondLst>
                                    <p:cond delay="4000"/>
                                  </p:stCondLst>
                                  <p:childTnLst>
                                    <p:animMotion origin="layout" path="M 1.11111E-6 2.96296E-6 C 0.00868 0.00394 0.01268 0.00949 0.01771 0.01945 C 0.0191 0.02222 0.02049 0.025 0.02188 0.02778 C 0.02257 0.02917 0.02396 0.03195 0.02396 0.03195 C 0.02605 0.04283 0.03334 0.04977 0.03855 0.05833 C 0.04306 0.06574 0.04653 0.07384 0.05 0.08195 C 0.05417 0.09167 0.06129 0.09977 0.06667 0.10833 C 0.07084 0.11505 0.07344 0.12292 0.07813 0.12917 C 0.07986 0.13588 0.08299 0.14236 0.08542 0.14861 C 0.08802 0.15556 0.08837 0.16296 0.09167 0.16945 C 0.09254 0.17546 0.09393 0.18148 0.0948 0.1875 C 0.09566 0.19306 0.09688 0.20417 0.09688 0.20417 C 0.09757 0.21759 0.09914 0.22986 0.1 0.24306 C 0.10087 0.25648 0.10209 0.28333 0.10209 0.28333 C 0.10157 0.30972 0.1033 0.33704 0.09688 0.3625 C 0.09289 0.37847 0.08386 0.39074 0.07396 0.4 C 0.0717 0.40208 0.06771 0.40764 0.06459 0.40972 C 0.05955 0.41296 0.05243 0.41551 0.04792 0.41945 C 0.03941 0.42708 0.02466 0.43195 0.01459 0.43333 C 0.00452 0.43773 -0.02517 0.43218 -0.03645 0.42222 C -0.04027 0.41435 -0.04809 0.41227 -0.05312 0.40556 C -0.05885 0.39792 -0.05347 0.40116 -0.05937 0.39861 C -0.06458 0.38935 -0.06128 0.39468 -0.06979 0.38333 C -0.07274 0.3794 -0.07291 0.375 -0.07604 0.37083 C -0.08073 0.35208 -0.0908 0.33634 -0.09375 0.31667 C -0.09444 0.29352 -0.09479 0.2713 -0.09791 0.24861 C -0.09878 0.24167 -0.09895 0.23472 -0.1 0.22778 C -0.10034 0.225 -0.10208 0.21945 -0.10208 0.21945 C -0.10243 0.21296 -0.10243 0.20648 -0.10312 0.2 C -0.10503 0.1831 -0.1125 0.16713 -0.1125 0.14861 " pathEditMode="relative" rAng="0" ptsTypes="fffffffffffffffffffffffffffffA">
                                      <p:cBhvr>
                                        <p:cTn id="445" dur="5000" fill="hold"/>
                                        <p:tgtEl>
                                          <p:spTgt spid="128035"/>
                                        </p:tgtEl>
                                        <p:attrNameLst>
                                          <p:attrName>ppt_x</p:attrName>
                                          <p:attrName>ppt_y</p:attrName>
                                        </p:attrNameLst>
                                      </p:cBhvr>
                                      <p:rCtr x="0" y="0"/>
                                    </p:animMotion>
                                  </p:childTnLst>
                                </p:cTn>
                              </p:par>
                            </p:childTnLst>
                          </p:cTn>
                        </p:par>
                        <p:par>
                          <p:cTn id="446" fill="hold">
                            <p:stCondLst>
                              <p:cond delay="27000"/>
                            </p:stCondLst>
                            <p:childTnLst>
                              <p:par>
                                <p:cTn id="447" presetID="0" presetClass="path" presetSubtype="0" accel="50000" decel="50000" fill="hold" nodeType="afterEffect">
                                  <p:stCondLst>
                                    <p:cond delay="2000"/>
                                  </p:stCondLst>
                                  <p:childTnLst>
                                    <p:animMotion origin="layout" path="M -4.16667E-6 -3.7037E-7 C 0.00382 0.00347 0.01511 0.01805 0.01667 0.02222 C 0.01736 0.02407 0.01771 0.02616 0.01875 0.02778 C 0.02084 0.03102 0.02396 0.03287 0.02605 0.03611 C 0.03611 0.05185 0.04289 0.06829 0.05417 0.08333 C 0.05521 0.08472 0.05539 0.08704 0.05625 0.08889 C 0.05903 0.09491 0.06441 0.10162 0.06875 0.10555 C 0.07136 0.11597 0.06754 0.10347 0.07292 0.1125 C 0.07361 0.11366 0.07344 0.11528 0.07396 0.11667 C 0.07448 0.11805 0.07518 0.11944 0.07605 0.12083 C 0.07882 0.12546 0.08264 0.12917 0.08542 0.13333 C 0.0908 0.1412 0.09618 0.15116 0.10105 0.15972 C 0.10382 0.16435 0.1066 0.16898 0.10938 0.17361 C 0.11042 0.17546 0.11146 0.17731 0.1125 0.17917 C 0.11355 0.18102 0.11459 0.18287 0.11563 0.18472 C 0.11667 0.18657 0.11875 0.19028 0.11875 0.19028 C 0.12066 0.2 0.1191 0.19421 0.125 0.20694 C 0.12761 0.21227 0.12795 0.2206 0.13021 0.22639 C 0.12986 0.23426 0.12969 0.24213 0.12917 0.25 C 0.12882 0.25555 0.12587 0.26018 0.12396 0.26528 C 0.12049 0.27454 0.11736 0.28403 0.11355 0.29305 C 0.11025 0.30069 0.10938 0.3081 0.10521 0.31528 C 0.1033 0.32569 0.0967 0.33773 0.09167 0.34583 C 0.08924 0.34977 0.08993 0.35116 0.08646 0.35417 C 0.07709 0.3625 0.09011 0.34745 0.08021 0.35833 C 0.079 0.35949 0.07848 0.36157 0.07709 0.3625 C 0.07552 0.36366 0.07361 0.36342 0.07188 0.36389 C 0.06511 0.3662 0.05764 0.37037 0.05105 0.37361 C 0.04723 0.37546 0.04341 0.37893 0.03959 0.38055 C 0.03282 0.38356 0.0257 0.38518 0.01875 0.3875 C -0.00659 0.38704 -0.03194 0.3875 -0.05729 0.38611 C -0.06059 0.38588 -0.06666 0.38194 -0.06666 0.38194 C -0.06927 0.37685 -0.07326 0.37153 -0.07708 0.36805 C -0.08264 0.35694 -0.07534 0.37037 -0.08229 0.36111 C -0.08715 0.35463 -0.08993 0.34699 -0.09583 0.34167 C -0.09757 0.33472 -0.10625 0.32315 -0.11041 0.31667 C -0.1158 0.30787 -0.11684 0.2956 -0.12291 0.2875 C -0.12395 0.28333 -0.125 0.27917 -0.12604 0.275 C -0.12639 0.27361 -0.12708 0.27083 -0.12708 0.27083 C -0.1283 0.25532 -0.12708 0.26227 -0.1302 0.25 C -0.13107 0.2463 -0.13368 0.24467 -0.13541 0.24167 C -0.13698 0.23912 -0.13784 0.23565 -0.13958 0.23333 C -0.14253 0.2294 -0.14618 0.22662 -0.14895 0.22222 C -0.15156 0.21805 -0.15347 0.20972 -0.15833 0.20972 " pathEditMode="relative" rAng="0" ptsTypes="fffffffffffffffffffffffffffffffffffffffffffA">
                                      <p:cBhvr>
                                        <p:cTn id="448" dur="5000" fill="hold"/>
                                        <p:tgtEl>
                                          <p:spTgt spid="7"/>
                                        </p:tgtEl>
                                        <p:attrNameLst>
                                          <p:attrName>ppt_x</p:attrName>
                                          <p:attrName>ppt_y</p:attrName>
                                        </p:attrNameLst>
                                      </p:cBhvr>
                                      <p:rCtr x="0" y="0"/>
                                    </p:animMotion>
                                  </p:childTnLst>
                                </p:cTn>
                              </p:par>
                              <p:par>
                                <p:cTn id="449" presetID="0" presetClass="path" presetSubtype="0" accel="50000" decel="50000" fill="hold" grpId="1" nodeType="withEffect">
                                  <p:stCondLst>
                                    <p:cond delay="4000"/>
                                  </p:stCondLst>
                                  <p:childTnLst>
                                    <p:animMotion origin="layout" path="M -0.00417 0.00139 C -0.00087 0.00579 0.00156 0.01111 0.00521 0.01528 C 0.00816 0.01875 0.01215 0.02084 0.01458 0.025 C 0.02135 0.03635 0.02882 0.04676 0.03646 0.05695 C 0.04167 0.06389 0.04549 0.07408 0.05 0.08195 C 0.05434 0.08959 0.0599 0.09607 0.06354 0.10417 C 0.06684 0.11158 0.06979 0.11713 0.075 0.12223 C 0.08003 0.13542 0.08924 0.14398 0.09688 0.15417 C 0.10365 0.1632 0.09601 0.15718 0.10417 0.1625 C 0.11094 0.17454 0.12222 0.18264 0.13229 0.18889 C 0.14983 0.19954 0.16667 0.20764 0.18542 0.21389 C 0.20382 0.21343 0.22222 0.2132 0.24063 0.2125 C 0.24861 0.21227 0.26458 0.20834 0.26458 0.20857 C 0.27222 0.20486 0.28351 0.20209 0.29063 0.19723 C 0.29514 0.19422 0.29931 0.19098 0.30417 0.18889 C 0.30885 0.18264 0.31441 0.18056 0.31979 0.175 C 0.33073 0.16366 0.32552 0.16713 0.33438 0.1625 C 0.3375 0.15834 0.34201 0.15602 0.34479 0.15139 C 0.34826 0.1456 0.35087 0.13982 0.35625 0.1375 C 0.36128 0.12871 0.36788 0.12153 0.37292 0.1125 C 0.38177 0.07685 0.36806 0.03519 0.35521 0.00417 C 0.35156 -0.00463 0.34809 -0.01527 0.34167 -0.02083 C 0.33872 -0.03264 0.32778 -0.04583 0.32083 -0.05416 C 0.31441 -0.0618 0.30868 -0.0706 0.30208 -0.07777 C 0.3 -0.08009 0.29896 -0.08379 0.29688 -0.08611 C 0.29601 -0.08703 0.29479 -0.0868 0.29375 -0.0875 C 0.28924 -0.09074 0.28472 -0.09514 0.28021 -0.09861 C 0.27257 -0.10486 0.26493 -0.1118 0.25729 -0.11805 C 0.25087 -0.12338 0.24375 -0.13148 0.23646 -0.13472 C 0.23507 -0.13611 0.23368 -0.1375 0.23229 -0.13889 C 0.23021 -0.14074 0.22604 -0.14444 0.22604 -0.14421 C 0.22361 -0.1493 0.22031 -0.15092 0.21771 -0.15555 C 0.21615 -0.1581 0.21493 -0.16111 0.21354 -0.16389 C 0.21042 -0.17037 0.20573 -0.17361 0.20104 -0.17777 C 0.19288 -0.18518 0.18542 -0.19166 0.17604 -0.19583 C 0.17066 -0.19815 0.1658 -0.20185 0.16042 -0.20416 C 0.15833 -0.20509 0.15417 -0.20602 0.15417 -0.20972 " pathEditMode="relative" rAng="0" ptsTypes="ffffffffffffffffffffffffffffffffffffA">
                                      <p:cBhvr>
                                        <p:cTn id="450" dur="5000" fill="hold"/>
                                        <p:tgtEl>
                                          <p:spTgt spid="128075"/>
                                        </p:tgtEl>
                                        <p:attrNameLst>
                                          <p:attrName>ppt_x</p:attrName>
                                          <p:attrName>ppt_y</p:attrName>
                                        </p:attrNameLst>
                                      </p:cBhvr>
                                      <p:rCtr x="193" y="1"/>
                                    </p:animMotion>
                                  </p:childTnLst>
                                </p:cTn>
                              </p:par>
                            </p:childTnLst>
                          </p:cTn>
                        </p:par>
                        <p:par>
                          <p:cTn id="451" fill="hold">
                            <p:stCondLst>
                              <p:cond delay="36000"/>
                            </p:stCondLst>
                            <p:childTnLst>
                              <p:par>
                                <p:cTn id="452" presetID="0" presetClass="path" presetSubtype="0" accel="50000" decel="50000" fill="hold" nodeType="afterEffect">
                                  <p:stCondLst>
                                    <p:cond delay="0"/>
                                  </p:stCondLst>
                                  <p:childTnLst>
                                    <p:animMotion origin="layout" path="M 8.05556E-6 -7.03704E-6 C 0.00383 0.00323 0.00383 0.00624 0.00626 0.0111 C 0.00643 0.01226 0.0073 0.02383 0.00834 0.02638 C 0.01355 0.04004 0.0231 0.04837 0.03126 0.05833 C 0.04254 0.07198 0.03456 0.06458 0.04167 0.07083 C 0.04567 0.07893 0.04272 0.07407 0.05209 0.08333 C 0.06112 0.09235 0.0691 0.10346 0.07813 0.11249 C 0.08369 0.11805 0.08907 0.12615 0.09584 0.12916 C 0.09897 0.13217 0.10383 0.1368 0.1073 0.13888 C 0.11147 0.14143 0.11563 0.14166 0.1198 0.14444 C 0.12796 0.14166 0.12379 0.13633 0.12709 0.12777 C 0.12865 0.1236 0.13126 0.11527 0.13126 0.11527 C 0.13091 0.09374 0.13664 0.05508 0.12501 0.03194 C 0.12466 0.0287 0.12449 0.02546 0.12397 0.02221 C 0.12344 0.01944 0.12188 0.01388 0.12188 0.01388 C 0.12223 -0.00371 0.12153 -0.0213 0.12292 -0.0389 C 0.1231 -0.04052 0.12518 -0.04052 0.12605 -0.04167 C 0.12848 -0.04538 0.1323 -0.05417 0.1323 -0.05417 C 0.13473 -0.06714 0.14358 -0.07802 0.14897 -0.0889 C 0.15035 -0.09167 0.15157 -0.10417 0.15313 -0.10556 C 0.16042 -0.11204 0.1691 -0.12617 0.17188 -0.13751 C 0.1731 -0.16575 0.17223 -0.15533 0.17605 -0.17084 C 0.17153 -0.1801 0.17258 -0.18867 0.17397 -0.20001 C 0.17431 -0.20279 0.17605 -0.20834 0.17605 -0.20834 C 0.1764 -0.20695 0.17761 -0.20556 0.17709 -0.20417 C 0.17657 -0.20279 0.17431 -0.20417 0.17397 -0.20279 C 0.17379 -0.20163 0.17796 -0.19607 0.17501 -0.20001 " pathEditMode="relative" rAng="0" ptsTypes="ffffffffffffffffffffffffffA">
                                      <p:cBhvr>
                                        <p:cTn id="453" dur="5000" fill="hold"/>
                                        <p:tgtEl>
                                          <p:spTgt spid="9"/>
                                        </p:tgtEl>
                                        <p:attrNameLst>
                                          <p:attrName>ppt_x</p:attrName>
                                          <p:attrName>ppt_y</p:attrName>
                                        </p:attrNameLst>
                                      </p:cBhvr>
                                      <p:rCtr x="0" y="0"/>
                                    </p:animMotion>
                                  </p:childTnLst>
                                </p:cTn>
                              </p:par>
                              <p:par>
                                <p:cTn id="454" presetID="0" presetClass="path" presetSubtype="0" accel="50000" decel="50000" fill="hold" nodeType="withEffect">
                                  <p:stCondLst>
                                    <p:cond delay="0"/>
                                  </p:stCondLst>
                                  <p:childTnLst>
                                    <p:animMotion origin="layout" path="M -2.5E-6 5.18519E-6 C 0.00018 0.00209 0.00087 0.01783 0.00313 0.02084 C 0.01007 0.0301 0.01528 0.04167 0.02188 0.05139 C 0.02379 0.0544 0.02656 0.05649 0.02813 0.05973 C 0.03125 0.06575 0.03403 0.07223 0.03854 0.07639 C 0.04566 0.09075 0.05695 0.1044 0.06771 0.11389 C 0.06997 0.11575 0.07274 0.11621 0.075 0.11806 C 0.08229 0.12454 0.0875 0.12964 0.09584 0.13334 C 0.10851 0.13264 0.11511 0.1345 0.125 0.13056 C 0.12709 0.12964 0.12934 0.1294 0.13125 0.12778 C 0.13334 0.12593 0.1375 0.12223 0.1375 0.12223 C 0.13993 0.11274 0.13663 0.12292 0.14167 0.11528 C 0.14584 0.10903 0.14809 0.10139 0.15104 0.09445 C 0.15226 0.09144 0.15434 0.08936 0.15521 0.08612 C 0.1559 0.08334 0.15729 0.07778 0.15729 0.07778 C 0.15764 0.07315 0.15764 0.06852 0.15834 0.06389 C 0.15868 0.06112 0.15972 0.05834 0.16042 0.05556 C 0.16077 0.05417 0.16146 0.05139 0.16146 0.05139 C 0.16268 0.04075 0.16528 0.03496 0.16771 0.02501 C 0.16858 0.02176 0.17101 0.01991 0.17188 0.01667 C 0.17257 0.01389 0.17396 0.00834 0.17396 0.00834 C 0.17448 -0.01203 0.17118 -0.02222 0.17813 -0.03611 C 0.17882 -0.04999 0.17778 -0.05995 0.18334 -0.07083 C 0.18542 -0.0824 0.1875 -0.08263 0.1875 -0.09583 " pathEditMode="relative" rAng="0" ptsTypes="fffffffffffffffffffffffA">
                                      <p:cBhvr>
                                        <p:cTn id="455" dur="5000" fill="hold"/>
                                        <p:tgtEl>
                                          <p:spTgt spid="3"/>
                                        </p:tgtEl>
                                        <p:attrNameLst>
                                          <p:attrName>ppt_x</p:attrName>
                                          <p:attrName>ppt_y</p:attrName>
                                        </p:attrNameLst>
                                      </p:cBhvr>
                                      <p:rCtr x="0" y="0"/>
                                    </p:animMotion>
                                  </p:childTnLst>
                                </p:cTn>
                              </p:par>
                            </p:childTnLst>
                          </p:cTn>
                        </p:par>
                        <p:par>
                          <p:cTn id="456" fill="hold">
                            <p:stCondLst>
                              <p:cond delay="41000"/>
                            </p:stCondLst>
                            <p:childTnLst>
                              <p:par>
                                <p:cTn id="457" presetID="0" presetClass="path" presetSubtype="0" accel="50000" decel="50000" fill="hold" nodeType="afterEffect">
                                  <p:stCondLst>
                                    <p:cond delay="2000"/>
                                  </p:stCondLst>
                                  <p:childTnLst>
                                    <p:animMotion origin="layout" path="M -5.55556E-7 5.92593E-6 C -0.00452 0.00394 -0.00816 0.00857 -0.0125 0.01251 C -0.01719 0.03103 -0.01511 0.0632 -0.01042 0.08195 C -0.0099 0.08843 -0.00834 0.09491 -0.00834 0.1014 C -0.00834 0.11621 -0.00886 0.13103 -0.00938 0.14584 C -0.01042 0.17478 -0.03039 0.18265 -0.04688 0.19445 C -0.054 0.19954 -0.05799 0.2044 -0.06563 0.20695 C -0.06962 0.21065 -0.07361 0.21158 -0.07813 0.2139 C -0.08438 0.21714 -0.09028 0.22153 -0.09688 0.22362 C -0.09966 0.22454 -0.10243 0.22547 -0.10521 0.2264 C -0.1066 0.22686 -0.10938 0.22778 -0.10938 0.22778 C -0.12743 0.22732 -0.14549 0.22755 -0.16354 0.2264 C -0.16789 0.22616 -0.17604 0.22084 -0.17604 0.22084 C -0.17709 0.21945 -0.17795 0.21783 -0.17917 0.21667 C -0.18108 0.21459 -0.18542 0.21112 -0.18542 0.21112 C -0.18872 0.20464 -0.19393 0.19607 -0.19896 0.19167 C -0.20191 0.18589 -0.20643 0.1838 -0.20834 0.1764 C -0.20973 0.17084 -0.21094 0.16065 -0.21354 0.15556 C -0.21684 0.14885 -0.21528 0.15302 -0.21771 0.14306 C -0.21858 0.13982 -0.22188 0.13473 -0.22188 0.13473 C -0.22309 0.12802 -0.225 0.12269 -0.22709 0.11667 C -0.22795 0.1139 -0.22865 0.11112 -0.22917 0.10834 C -0.22952 0.10649 -0.23021 0.10278 -0.23021 0.10278 " pathEditMode="relative" rAng="0" ptsTypes="ffffffffffffffffffffffA">
                                      <p:cBhvr>
                                        <p:cTn id="458" dur="5000" fill="hold"/>
                                        <p:tgtEl>
                                          <p:spTgt spid="4"/>
                                        </p:tgtEl>
                                        <p:attrNameLst>
                                          <p:attrName>ppt_x</p:attrName>
                                          <p:attrName>ppt_y</p:attrName>
                                        </p:attrNameLst>
                                      </p:cBhvr>
                                      <p:rCtr x="0" y="0"/>
                                    </p:animMotion>
                                  </p:childTnLst>
                                </p:cTn>
                              </p:par>
                              <p:par>
                                <p:cTn id="459" presetID="0" presetClass="path" presetSubtype="0" accel="50000" decel="50000" fill="hold" nodeType="withEffect">
                                  <p:stCondLst>
                                    <p:cond delay="2000"/>
                                  </p:stCondLst>
                                  <p:childTnLst>
                                    <p:animMotion origin="layout" path="M 1.94444E-6 7.03704E-6 C 0.00035 0.02176 0.00035 0.04352 0.00104 0.06528 C 0.00174 0.08635 0.00938 0.10602 0.0125 0.12639 C 0.01215 0.15464 0.01389 0.18334 0.01042 0.21112 C 0.00903 0.222 0.00382 0.23635 -0.00104 0.24445 C -0.00312 0.24792 -0.00833 0.25417 -0.00833 0.25417 C -0.01076 0.26413 -0.00729 0.25209 -0.0125 0.26251 C -0.01319 0.26366 -0.01285 0.26551 -0.01354 0.26667 C -0.01753 0.27339 -0.02257 0.27778 -0.02708 0.28334 C -0.02934 0.28589 -0.0309 0.28959 -0.03333 0.29167 C -0.03541 0.29352 -0.03958 0.29723 -0.03958 0.29723 C -0.04722 0.29676 -0.05503 0.29769 -0.0625 0.29584 C -0.06649 0.29491 -0.0717 0.28635 -0.075 0.28334 C -0.07621 0.27825 -0.08125 0.27223 -0.08437 0.26806 C -0.08976 0.2463 -0.08541 0.26621 -0.0875 0.21945 C -0.08802 0.20903 -0.09062 0.19792 -0.09166 0.18751 C -0.09444 0.1257 -0.09166 0.0632 -0.09166 0.00139 " pathEditMode="relative" rAng="0" ptsTypes="ffffffffffffffffA">
                                      <p:cBhvr>
                                        <p:cTn id="460" dur="5000" fill="hold"/>
                                        <p:tgtEl>
                                          <p:spTgt spid="5"/>
                                        </p:tgtEl>
                                        <p:attrNameLst>
                                          <p:attrName>ppt_x</p:attrName>
                                          <p:attrName>ppt_y</p:attrName>
                                        </p:attrNameLst>
                                      </p:cBhvr>
                                      <p:rCtr x="0" y="0"/>
                                    </p:animMotion>
                                  </p:childTnLst>
                                </p:cTn>
                              </p:par>
                            </p:childTnLst>
                          </p:cTn>
                        </p:par>
                        <p:par>
                          <p:cTn id="461" fill="hold">
                            <p:stCondLst>
                              <p:cond delay="48000"/>
                            </p:stCondLst>
                            <p:childTnLst>
                              <p:par>
                                <p:cTn id="462" presetID="0" presetClass="path" presetSubtype="0" accel="50000" decel="50000" fill="hold" nodeType="afterEffect">
                                  <p:stCondLst>
                                    <p:cond delay="1000"/>
                                  </p:stCondLst>
                                  <p:childTnLst>
                                    <p:animMotion origin="layout" path="M -5.55556E-7 8.14815E-6 C 0.00104 0.00927 0.00208 0.01853 0.00312 0.02778 C 0.00364 0.06552 0.00121 0.12825 0.01146 0.16945 C 0.01319 0.18728 0.01441 0.2044 0.0125 0.22223 C 0.01128 0.23288 0.00382 0.24491 -5.55556E-7 0.25417 C -0.00434 0.26436 -0.0092 0.27732 -0.01667 0.28473 C -0.01997 0.2882 -0.02465 0.28982 -0.02813 0.29306 C -0.03438 0.29908 -0.03768 0.30232 -0.04479 0.30556 C -0.04792 0.3051 -0.05122 0.30556 -0.05417 0.30417 C -0.0566 0.30302 -0.06042 0.29862 -0.06042 0.29862 C -0.06476 0.28982 -0.07136 0.28565 -0.07604 0.27778 C -0.08108 0.26945 -0.08195 0.26135 -0.08438 0.2514 C -0.08333 0.22038 -0.07761 0.1764 -0.08646 0.15001 C -0.08906 0.14214 -0.0882 0.13959 -0.09375 0.13473 C -0.09514 0.12917 -0.0974 0.12686 -0.10104 0.12362 C -0.10347 0.11413 -0.10208 0.12084 -0.10208 0.10278 " pathEditMode="relative" rAng="0" ptsTypes="fffffffffffffffA">
                                      <p:cBhvr>
                                        <p:cTn id="463" dur="5000" fill="hold"/>
                                        <p:tgtEl>
                                          <p:spTgt spid="2"/>
                                        </p:tgtEl>
                                        <p:attrNameLst>
                                          <p:attrName>ppt_x</p:attrName>
                                          <p:attrName>ppt_y</p:attrName>
                                        </p:attrNameLst>
                                      </p:cBhvr>
                                      <p:rCtr x="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11" grpId="0" animBg="1"/>
      <p:bldP spid="128012" grpId="0" animBg="1"/>
      <p:bldP spid="128013" grpId="0" animBg="1"/>
      <p:bldP spid="128014" grpId="0" animBg="1"/>
      <p:bldP spid="128015" grpId="0" animBg="1"/>
      <p:bldP spid="128016" grpId="0" animBg="1"/>
      <p:bldP spid="128017" grpId="0" animBg="1"/>
      <p:bldP spid="128018" grpId="0" animBg="1"/>
      <p:bldP spid="128022" grpId="0" animBg="1"/>
      <p:bldP spid="128023" grpId="0" animBg="1"/>
      <p:bldP spid="128024" grpId="0" animBg="1"/>
      <p:bldP spid="128025" grpId="0" animBg="1"/>
      <p:bldP spid="128026" grpId="0" animBg="1"/>
      <p:bldP spid="128027" grpId="0" animBg="1"/>
      <p:bldP spid="128031" grpId="0" animBg="1"/>
      <p:bldP spid="128032" grpId="0" animBg="1"/>
      <p:bldP spid="128033" grpId="0" animBg="1"/>
      <p:bldP spid="128034" grpId="0" animBg="1"/>
      <p:bldP spid="128035" grpId="0" animBg="1"/>
      <p:bldP spid="128035" grpId="1" animBg="1"/>
      <p:bldP spid="128036" grpId="0" animBg="1"/>
      <p:bldP spid="128036" grpId="1" animBg="1"/>
      <p:bldP spid="128047" grpId="0" animBg="1"/>
      <p:bldP spid="128048" grpId="0" animBg="1"/>
      <p:bldP spid="128049" grpId="0" animBg="1"/>
      <p:bldP spid="128050" grpId="0" animBg="1"/>
      <p:bldP spid="128057" grpId="0" animBg="1"/>
      <p:bldP spid="128058" grpId="0" animBg="1"/>
      <p:bldP spid="128059" grpId="0" animBg="1"/>
      <p:bldP spid="128060" grpId="0" animBg="1"/>
      <p:bldP spid="128061" grpId="0" animBg="1"/>
      <p:bldP spid="128062" grpId="0" animBg="1"/>
      <p:bldP spid="128062" grpId="1" animBg="1"/>
      <p:bldP spid="128063" grpId="0" animBg="1"/>
      <p:bldP spid="128064" grpId="0" animBg="1"/>
      <p:bldP spid="128065" grpId="0" animBg="1"/>
      <p:bldP spid="128066" grpId="0" animBg="1"/>
      <p:bldP spid="128067" grpId="0" animBg="1"/>
      <p:bldP spid="128072" grpId="0" animBg="1"/>
      <p:bldP spid="128073" grpId="0" animBg="1"/>
      <p:bldP spid="128074" grpId="0" animBg="1"/>
      <p:bldP spid="128075" grpId="0" animBg="1"/>
      <p:bldP spid="128075" grpId="1" animBg="1"/>
      <p:bldP spid="128076" grpId="0" animBg="1"/>
      <p:bldP spid="128077" grpId="0" animBg="1"/>
      <p:bldP spid="128078" grpId="0" animBg="1"/>
      <p:bldP spid="128079" grpId="0" animBg="1"/>
      <p:bldP spid="128080" grpId="0" animBg="1"/>
      <p:bldP spid="128081" grpId="0" animBg="1"/>
      <p:bldP spid="128104" grpId="0" animBg="1"/>
      <p:bldP spid="128105" grpId="0" animBg="1"/>
      <p:bldP spid="128106" grpId="0" animBg="1"/>
      <p:bldP spid="128107" grpId="0" animBg="1"/>
      <p:bldP spid="128117" grpId="0" animBg="1"/>
      <p:bldP spid="128126" grpId="0" animBg="1"/>
      <p:bldP spid="128127" grpId="0" animBg="1"/>
      <p:bldP spid="128134" grpId="0" animBg="1"/>
      <p:bldP spid="128135" grpId="0" animBg="1"/>
      <p:bldP spid="128136" grpId="0" animBg="1"/>
      <p:bldP spid="128137" grpId="0" animBg="1"/>
      <p:bldP spid="128138" grpId="0" animBg="1"/>
      <p:bldP spid="128139" grpId="0" animBg="1"/>
      <p:bldP spid="128145" grpId="0" animBg="1"/>
      <p:bldP spid="128146" grpId="0" animBg="1"/>
      <p:bldP spid="12814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bwMode="auto">
          <a:xfrm>
            <a:off x="376509" y="72433"/>
            <a:ext cx="8632616" cy="457200"/>
          </a:xfr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square" anchor="ctr">
            <a:spAutoFit/>
          </a:bodyPr>
          <a:lstStyle/>
          <a:p>
            <a:pPr eaLnBrk="0" fontAlgn="base" hangingPunct="0">
              <a:lnSpc>
                <a:spcPct val="114000"/>
              </a:lnSpc>
              <a:spcAft>
                <a:spcPct val="0"/>
              </a:spcAft>
              <a:defRPr/>
            </a:pPr>
            <a:r>
              <a:rPr lang="en-US" sz="2200" kern="1200" dirty="0" smtClean="0">
                <a:latin typeface="Arial" charset="0"/>
                <a:ea typeface="+mn-ea"/>
                <a:cs typeface="+mn-cs"/>
              </a:rPr>
              <a:t>Low Voltage DC Is Key</a:t>
            </a:r>
            <a:endParaRPr lang="en-US" sz="2200" b="1" dirty="0" smtClean="0">
              <a:solidFill>
                <a:srgbClr val="00B050"/>
              </a:solidFill>
              <a:ea typeface="Geneva" charset="-128"/>
              <a:cs typeface="+mn-cs"/>
            </a:endParaRPr>
          </a:p>
        </p:txBody>
      </p:sp>
      <p:sp>
        <p:nvSpPr>
          <p:cNvPr id="13" name="Text Box 7"/>
          <p:cNvSpPr txBox="1">
            <a:spLocks noChangeArrowheads="1"/>
          </p:cNvSpPr>
          <p:nvPr/>
        </p:nvSpPr>
        <p:spPr bwMode="auto">
          <a:xfrm>
            <a:off x="469486" y="1298325"/>
            <a:ext cx="5720644" cy="4832092"/>
          </a:xfrm>
          <a:prstGeom prst="rect">
            <a:avLst/>
          </a:prstGeom>
          <a:noFill/>
          <a:ln w="9525">
            <a:noFill/>
            <a:miter lim="800000"/>
            <a:headEnd/>
            <a:tailEnd/>
          </a:ln>
        </p:spPr>
        <p:txBody>
          <a:bodyPr wrap="square">
            <a:spAutoFit/>
          </a:bodyPr>
          <a:lstStyle/>
          <a:p>
            <a:pPr marL="169863" indent="-169863" defTabSz="457200">
              <a:lnSpc>
                <a:spcPct val="150000"/>
              </a:lnSpc>
              <a:spcBef>
                <a:spcPts val="1200"/>
              </a:spcBef>
            </a:pPr>
            <a:r>
              <a:rPr lang="en-US" b="1" dirty="0" smtClean="0">
                <a:solidFill>
                  <a:srgbClr val="00B050"/>
                </a:solidFill>
                <a:latin typeface="+mj-lt"/>
                <a:ea typeface="Geneva" charset="-128"/>
              </a:rPr>
              <a:t>Flexibility</a:t>
            </a:r>
          </a:p>
          <a:p>
            <a:pPr marL="169863" indent="-169863" defTabSz="457200">
              <a:spcBef>
                <a:spcPct val="20000"/>
              </a:spcBef>
              <a:buFont typeface="Arial" pitchFamily="34" charset="0"/>
              <a:buChar char="•"/>
            </a:pPr>
            <a:r>
              <a:rPr lang="en-US" sz="1800" dirty="0" smtClean="0">
                <a:latin typeface="+mj-lt"/>
                <a:ea typeface="Geneva" charset="-128"/>
              </a:rPr>
              <a:t>Plug &amp; play use of devices, upgradeable</a:t>
            </a:r>
          </a:p>
          <a:p>
            <a:pPr marL="169863" indent="-169863" defTabSz="457200">
              <a:spcBef>
                <a:spcPct val="20000"/>
              </a:spcBef>
              <a:buFont typeface="Arial" pitchFamily="34" charset="0"/>
              <a:buChar char="•"/>
            </a:pPr>
            <a:r>
              <a:rPr lang="en-US" sz="1800" dirty="0" smtClean="0">
                <a:latin typeface="+mj-lt"/>
                <a:ea typeface="Geneva" charset="-128"/>
              </a:rPr>
              <a:t>Faster, easier, cheaper for moves, adds &amp; changes</a:t>
            </a:r>
          </a:p>
          <a:p>
            <a:pPr marL="169863" indent="-169863" defTabSz="457200">
              <a:lnSpc>
                <a:spcPct val="150000"/>
              </a:lnSpc>
              <a:spcBef>
                <a:spcPts val="1200"/>
              </a:spcBef>
            </a:pPr>
            <a:r>
              <a:rPr lang="en-US" b="1" dirty="0" smtClean="0">
                <a:solidFill>
                  <a:srgbClr val="00B050"/>
                </a:solidFill>
                <a:latin typeface="+mj-lt"/>
                <a:ea typeface="Geneva" charset="-128"/>
              </a:rPr>
              <a:t>Energy Savings</a:t>
            </a:r>
          </a:p>
          <a:p>
            <a:pPr marL="169863" indent="-169863" defTabSz="457200">
              <a:spcBef>
                <a:spcPct val="20000"/>
              </a:spcBef>
              <a:buFont typeface="Arial" pitchFamily="34" charset="0"/>
              <a:buChar char="•"/>
            </a:pPr>
            <a:r>
              <a:rPr lang="en-US" sz="1800" dirty="0" smtClean="0">
                <a:latin typeface="+mj-lt"/>
                <a:ea typeface="Geneva" charset="-128"/>
              </a:rPr>
              <a:t>Less conversions in DC sources &amp; loads</a:t>
            </a:r>
          </a:p>
          <a:p>
            <a:pPr marL="169863" indent="-169863" defTabSz="457200">
              <a:spcBef>
                <a:spcPct val="20000"/>
              </a:spcBef>
              <a:buFont typeface="Arial" pitchFamily="34" charset="0"/>
              <a:buChar char="•"/>
            </a:pPr>
            <a:r>
              <a:rPr lang="en-US" sz="1800" dirty="0" smtClean="0">
                <a:latin typeface="+mj-lt"/>
                <a:ea typeface="Geneva" charset="-128"/>
              </a:rPr>
              <a:t>LED lighting: 5-15% more efficient, driven by DC</a:t>
            </a:r>
          </a:p>
          <a:p>
            <a:pPr marL="169863" indent="-169863" defTabSz="457200">
              <a:lnSpc>
                <a:spcPct val="150000"/>
              </a:lnSpc>
              <a:spcBef>
                <a:spcPts val="1200"/>
              </a:spcBef>
            </a:pPr>
            <a:r>
              <a:rPr lang="en-US" b="1" dirty="0" smtClean="0">
                <a:solidFill>
                  <a:srgbClr val="00B050"/>
                </a:solidFill>
                <a:latin typeface="+mj-lt"/>
                <a:ea typeface="Geneva" charset="-128"/>
              </a:rPr>
              <a:t>Sustainability/Reliability</a:t>
            </a:r>
          </a:p>
          <a:p>
            <a:pPr marL="169863" indent="-169863" defTabSz="457200">
              <a:spcBef>
                <a:spcPct val="20000"/>
              </a:spcBef>
              <a:buFont typeface="Arial" pitchFamily="34" charset="0"/>
              <a:buChar char="•"/>
            </a:pPr>
            <a:r>
              <a:rPr lang="en-US" sz="1800" dirty="0" smtClean="0">
                <a:latin typeface="+mj-lt"/>
                <a:ea typeface="Geneva" charset="-128"/>
              </a:rPr>
              <a:t>Re-use/Re-configurability of buildings &amp;equipment</a:t>
            </a:r>
          </a:p>
          <a:p>
            <a:pPr marL="169863" indent="-169863" defTabSz="457200">
              <a:spcBef>
                <a:spcPct val="20000"/>
              </a:spcBef>
              <a:buFont typeface="Arial" pitchFamily="34" charset="0"/>
              <a:buChar char="•"/>
            </a:pPr>
            <a:r>
              <a:rPr lang="en-US" sz="1800" dirty="0" smtClean="0">
                <a:latin typeface="+mj-lt"/>
                <a:ea typeface="Geneva" charset="-128"/>
              </a:rPr>
              <a:t>Improved Reliability of clean energy &amp; DC devices</a:t>
            </a:r>
          </a:p>
          <a:p>
            <a:pPr marL="169863" indent="-169863" defTabSz="457200">
              <a:spcBef>
                <a:spcPct val="20000"/>
              </a:spcBef>
              <a:buFont typeface="Arial" pitchFamily="34" charset="0"/>
              <a:buChar char="•"/>
            </a:pPr>
            <a:r>
              <a:rPr lang="en-US" sz="1800" dirty="0" smtClean="0">
                <a:latin typeface="+mj-lt"/>
                <a:ea typeface="Geneva" charset="-128"/>
              </a:rPr>
              <a:t>Smarter buildings for Smart Grid Integration</a:t>
            </a:r>
          </a:p>
          <a:p>
            <a:pPr marL="627063" lvl="1" indent="-169863" defTabSz="457200">
              <a:spcBef>
                <a:spcPct val="20000"/>
              </a:spcBef>
            </a:pPr>
            <a:endParaRPr lang="en-US" b="1" dirty="0" smtClean="0">
              <a:solidFill>
                <a:srgbClr val="00B050"/>
              </a:solidFill>
              <a:latin typeface="+mj-lt"/>
              <a:ea typeface="Geneva" charset="-128"/>
            </a:endParaRPr>
          </a:p>
        </p:txBody>
      </p:sp>
      <p:pic>
        <p:nvPicPr>
          <p:cNvPr id="6" name="Picture 2" descr="\\lccfs008\RedirectT2\sarhoade\My Documents\09 Neocon\2x2 photos\Taking 2x2 out of ceiling.JPG"/>
          <p:cNvPicPr>
            <a:picLocks noChangeAspect="1" noChangeArrowheads="1"/>
          </p:cNvPicPr>
          <p:nvPr/>
        </p:nvPicPr>
        <p:blipFill>
          <a:blip r:embed="rId3" cstate="screen"/>
          <a:stretch>
            <a:fillRect/>
          </a:stretch>
        </p:blipFill>
        <p:spPr bwMode="auto">
          <a:xfrm>
            <a:off x="6236206" y="1357266"/>
            <a:ext cx="2192094" cy="145594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074" name="Picture 2"/>
          <p:cNvPicPr>
            <a:picLocks noChangeAspect="1" noChangeArrowheads="1"/>
          </p:cNvPicPr>
          <p:nvPr/>
        </p:nvPicPr>
        <p:blipFill>
          <a:blip r:embed="rId4" cstate="screen"/>
          <a:srcRect/>
          <a:stretch>
            <a:fillRect/>
          </a:stretch>
        </p:blipFill>
        <p:spPr bwMode="auto">
          <a:xfrm>
            <a:off x="6096000" y="3719466"/>
            <a:ext cx="2689017" cy="1976265"/>
          </a:xfrm>
          <a:prstGeom prst="rect">
            <a:avLst/>
          </a:prstGeom>
          <a:noFill/>
          <a:ln w="9525">
            <a:noFill/>
            <a:miter lim="800000"/>
            <a:headEnd/>
            <a:tailEnd/>
          </a:ln>
        </p:spPr>
      </p:pic>
      <p:sp>
        <p:nvSpPr>
          <p:cNvPr id="7" name="TextBox 6"/>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LVDC technology can help make it happen</a:t>
            </a:r>
            <a:endParaRPr lang="en-US" sz="1800" dirty="0">
              <a:latin typeface="+mj-l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1" name="Footer Placeholder 6"/>
          <p:cNvSpPr txBox="1">
            <a:spLocks/>
          </p:cNvSpPr>
          <p:nvPr/>
        </p:nvSpPr>
        <p:spPr bwMode="auto">
          <a:xfrm>
            <a:off x="0" y="6629400"/>
            <a:ext cx="2514600" cy="228600"/>
          </a:xfrm>
          <a:prstGeom prst="rect">
            <a:avLst/>
          </a:prstGeom>
          <a:noFill/>
          <a:ln w="9525">
            <a:noFill/>
            <a:miter lim="800000"/>
            <a:headEnd/>
            <a:tailEnd/>
          </a:ln>
        </p:spPr>
        <p:txBody>
          <a:bodyPr/>
          <a:lstStyle/>
          <a:p>
            <a:pPr defTabSz="914400"/>
            <a:r>
              <a:rPr lang="en-US" sz="1000" dirty="0">
                <a:solidFill>
                  <a:schemeClr val="bg1"/>
                </a:solidFill>
                <a:latin typeface="Calibri" pitchFamily="34" charset="0"/>
              </a:rPr>
              <a:t>EMerge Alliance Corp - </a:t>
            </a:r>
            <a:r>
              <a:rPr lang="en-US" sz="1000" dirty="0">
                <a:solidFill>
                  <a:schemeClr val="bg1"/>
                </a:solidFill>
                <a:latin typeface="Calibri" pitchFamily="34" charset="0"/>
                <a:cs typeface="Arial" pitchFamily="34" charset="0"/>
              </a:rPr>
              <a:t>©</a:t>
            </a:r>
            <a:r>
              <a:rPr lang="en-US" sz="1000" dirty="0">
                <a:solidFill>
                  <a:schemeClr val="bg1"/>
                </a:solidFill>
                <a:latin typeface="Calibri" pitchFamily="34" charset="0"/>
              </a:rPr>
              <a:t>2009-2010</a:t>
            </a:r>
          </a:p>
        </p:txBody>
      </p:sp>
      <p:sp>
        <p:nvSpPr>
          <p:cNvPr id="28" name="Text Box 18"/>
          <p:cNvSpPr txBox="1">
            <a:spLocks noChangeArrowheads="1"/>
          </p:cNvSpPr>
          <p:nvPr/>
        </p:nvSpPr>
        <p:spPr bwMode="auto">
          <a:xfrm>
            <a:off x="355600" y="73152"/>
            <a:ext cx="6815138" cy="457200"/>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eaLnBrk="0" hangingPunct="0">
              <a:lnSpc>
                <a:spcPct val="114000"/>
              </a:lnSpc>
              <a:defRPr/>
            </a:pPr>
            <a:r>
              <a:rPr lang="en-US" sz="2200" b="1" dirty="0" smtClean="0">
                <a:latin typeface="Arial" charset="0"/>
              </a:rPr>
              <a:t>Getting Started Now with Interiors  </a:t>
            </a:r>
            <a:endParaRPr lang="en-US" sz="2200" b="1" dirty="0">
              <a:latin typeface="Arial" charset="0"/>
            </a:endParaRPr>
          </a:p>
        </p:txBody>
      </p:sp>
      <p:grpSp>
        <p:nvGrpSpPr>
          <p:cNvPr id="2" name="Group 21"/>
          <p:cNvGrpSpPr>
            <a:grpSpLocks/>
          </p:cNvGrpSpPr>
          <p:nvPr/>
        </p:nvGrpSpPr>
        <p:grpSpPr bwMode="auto">
          <a:xfrm>
            <a:off x="6837093" y="505341"/>
            <a:ext cx="1517650" cy="1000173"/>
            <a:chOff x="7295668" y="1159308"/>
            <a:chExt cx="1516289" cy="999712"/>
          </a:xfrm>
          <a:solidFill>
            <a:schemeClr val="accent3">
              <a:lumMod val="20000"/>
              <a:lumOff val="80000"/>
            </a:schemeClr>
          </a:solidFill>
        </p:grpSpPr>
        <p:sp>
          <p:nvSpPr>
            <p:cNvPr id="30" name="AutoShape 11"/>
            <p:cNvSpPr>
              <a:spLocks noChangeArrowheads="1"/>
            </p:cNvSpPr>
            <p:nvPr/>
          </p:nvSpPr>
          <p:spPr bwMode="auto">
            <a:xfrm rot="1974203">
              <a:off x="7532373" y="1159308"/>
              <a:ext cx="1097521" cy="999712"/>
            </a:xfrm>
            <a:prstGeom prst="roundRect">
              <a:avLst>
                <a:gd name="adj" fmla="val 16667"/>
              </a:avLst>
            </a:prstGeom>
            <a:grpFill/>
            <a:ln w="9525">
              <a:noFill/>
              <a:round/>
              <a:headEnd/>
              <a:tailEnd/>
            </a:ln>
            <a:scene3d>
              <a:camera prst="orthographicFront"/>
              <a:lightRig rig="threePt" dir="t"/>
            </a:scene3d>
            <a:sp3d>
              <a:bevelT/>
            </a:sp3d>
          </p:spPr>
          <p:txBody>
            <a:bodyPr wrap="none" anchor="ctr"/>
            <a:lstStyle/>
            <a:p>
              <a:pPr eaLnBrk="0" hangingPunct="0">
                <a:defRPr/>
              </a:pPr>
              <a:endParaRPr lang="en-US" dirty="0">
                <a:latin typeface="Times" pitchFamily="18" charset="0"/>
              </a:endParaRPr>
            </a:p>
          </p:txBody>
        </p:sp>
        <p:sp>
          <p:nvSpPr>
            <p:cNvPr id="31" name="Text Box 12"/>
            <p:cNvSpPr txBox="1">
              <a:spLocks noChangeArrowheads="1"/>
            </p:cNvSpPr>
            <p:nvPr/>
          </p:nvSpPr>
          <p:spPr bwMode="auto">
            <a:xfrm>
              <a:off x="7295668" y="1343715"/>
              <a:ext cx="1516289" cy="492216"/>
            </a:xfrm>
            <a:prstGeom prst="rect">
              <a:avLst/>
            </a:prstGeom>
            <a:noFill/>
            <a:ln w="9525">
              <a:noFill/>
              <a:miter lim="800000"/>
              <a:headEnd/>
              <a:tailEnd/>
            </a:ln>
          </p:spPr>
          <p:txBody>
            <a:bodyPr>
              <a:spAutoFit/>
            </a:bodyPr>
            <a:lstStyle/>
            <a:p>
              <a:pPr algn="ctr"/>
              <a:r>
                <a:rPr lang="en-US" sz="1300" b="1" dirty="0" smtClean="0">
                  <a:latin typeface="Arial" charset="0"/>
                </a:rPr>
                <a:t>Buildings</a:t>
              </a:r>
            </a:p>
            <a:p>
              <a:pPr algn="ctr"/>
              <a:r>
                <a:rPr lang="en-US" sz="1300" b="1" dirty="0" smtClean="0">
                  <a:latin typeface="Arial" charset="0"/>
                </a:rPr>
                <a:t>3.0</a:t>
              </a:r>
              <a:endParaRPr lang="en-US" sz="1300" b="1" dirty="0">
                <a:latin typeface="Arial" charset="0"/>
              </a:endParaRPr>
            </a:p>
          </p:txBody>
        </p:sp>
      </p:grpSp>
      <p:sp>
        <p:nvSpPr>
          <p:cNvPr id="18" name="TextBox 17">
            <a:hlinkClick r:id="rId3"/>
          </p:cNvPr>
          <p:cNvSpPr txBox="1"/>
          <p:nvPr/>
        </p:nvSpPr>
        <p:spPr>
          <a:xfrm>
            <a:off x="3377901" y="2936838"/>
            <a:ext cx="2302137" cy="461665"/>
          </a:xfrm>
          <a:prstGeom prst="rect">
            <a:avLst/>
          </a:prstGeom>
          <a:noFill/>
        </p:spPr>
        <p:txBody>
          <a:bodyPr wrap="square" rtlCol="0">
            <a:spAutoFit/>
          </a:bodyPr>
          <a:lstStyle/>
          <a:p>
            <a:endParaRPr lang="en-US" dirty="0"/>
          </a:p>
        </p:txBody>
      </p:sp>
      <p:sp>
        <p:nvSpPr>
          <p:cNvPr id="9" name="Content Placeholder 2"/>
          <p:cNvSpPr>
            <a:spLocks noGrp="1"/>
          </p:cNvSpPr>
          <p:nvPr>
            <p:ph idx="1"/>
          </p:nvPr>
        </p:nvSpPr>
        <p:spPr>
          <a:xfrm>
            <a:off x="425106" y="1280783"/>
            <a:ext cx="8345406" cy="4192732"/>
          </a:xfrm>
        </p:spPr>
        <p:txBody>
          <a:bodyPr/>
          <a:lstStyle/>
          <a:p>
            <a:pPr>
              <a:lnSpc>
                <a:spcPct val="100000"/>
              </a:lnSpc>
              <a:spcBef>
                <a:spcPts val="0"/>
              </a:spcBef>
              <a:spcAft>
                <a:spcPts val="1200"/>
              </a:spcAft>
            </a:pPr>
            <a:r>
              <a:rPr lang="en-US" sz="2400" b="1" dirty="0" smtClean="0">
                <a:solidFill>
                  <a:srgbClr val="00B050"/>
                </a:solidFill>
                <a:ea typeface="Geneva" charset="-128"/>
              </a:rPr>
              <a:t>Start Small</a:t>
            </a:r>
          </a:p>
          <a:p>
            <a:pPr lvl="1">
              <a:lnSpc>
                <a:spcPct val="100000"/>
              </a:lnSpc>
              <a:spcBef>
                <a:spcPts val="0"/>
              </a:spcBef>
              <a:spcAft>
                <a:spcPts val="1200"/>
              </a:spcAft>
            </a:pPr>
            <a:r>
              <a:rPr lang="en-US" dirty="0" smtClean="0"/>
              <a:t>No space is too small to begin your move to Net Zero</a:t>
            </a:r>
          </a:p>
          <a:p>
            <a:pPr lvl="1">
              <a:lnSpc>
                <a:spcPct val="100000"/>
              </a:lnSpc>
              <a:spcBef>
                <a:spcPts val="0"/>
              </a:spcBef>
              <a:spcAft>
                <a:spcPts val="1200"/>
              </a:spcAft>
            </a:pPr>
            <a:r>
              <a:rPr lang="en-US" dirty="0" smtClean="0"/>
              <a:t>Start with Suspended Ceilings: </a:t>
            </a:r>
          </a:p>
          <a:p>
            <a:pPr lvl="3">
              <a:spcBef>
                <a:spcPts val="0"/>
              </a:spcBef>
              <a:spcAft>
                <a:spcPts val="1200"/>
              </a:spcAft>
              <a:buNone/>
            </a:pPr>
            <a:r>
              <a:rPr lang="en-US" dirty="0" smtClean="0"/>
              <a:t>70% of buildings use them</a:t>
            </a:r>
          </a:p>
          <a:p>
            <a:pPr lvl="1">
              <a:lnSpc>
                <a:spcPct val="100000"/>
              </a:lnSpc>
              <a:spcBef>
                <a:spcPts val="0"/>
              </a:spcBef>
              <a:spcAft>
                <a:spcPts val="1200"/>
              </a:spcAft>
            </a:pPr>
            <a:r>
              <a:rPr lang="en-US" dirty="0" smtClean="0"/>
              <a:t>UL recognized product is readily available</a:t>
            </a:r>
          </a:p>
          <a:p>
            <a:pPr>
              <a:lnSpc>
                <a:spcPct val="100000"/>
              </a:lnSpc>
              <a:spcBef>
                <a:spcPts val="0"/>
              </a:spcBef>
              <a:spcAft>
                <a:spcPts val="1200"/>
              </a:spcAft>
            </a:pPr>
            <a:r>
              <a:rPr lang="en-US" sz="2400" b="1" dirty="0" smtClean="0">
                <a:solidFill>
                  <a:srgbClr val="00B050"/>
                </a:solidFill>
                <a:ea typeface="Geneva" charset="-128"/>
              </a:rPr>
              <a:t>Finish Big</a:t>
            </a:r>
          </a:p>
          <a:p>
            <a:pPr lvl="1">
              <a:lnSpc>
                <a:spcPct val="100000"/>
              </a:lnSpc>
              <a:spcBef>
                <a:spcPts val="0"/>
              </a:spcBef>
              <a:spcAft>
                <a:spcPts val="1200"/>
              </a:spcAft>
            </a:pPr>
            <a:r>
              <a:rPr lang="en-US" dirty="0" smtClean="0"/>
              <a:t>Scaling flexibility allows you to be “opportunistic” with timing</a:t>
            </a:r>
          </a:p>
          <a:p>
            <a:pPr lvl="1">
              <a:lnSpc>
                <a:spcPct val="100000"/>
              </a:lnSpc>
              <a:spcBef>
                <a:spcPts val="0"/>
              </a:spcBef>
              <a:spcAft>
                <a:spcPts val="1200"/>
              </a:spcAft>
            </a:pPr>
            <a:r>
              <a:rPr lang="en-US" dirty="0" smtClean="0"/>
              <a:t>Focus on both new construction and Renovations/New Fit-outs</a:t>
            </a:r>
          </a:p>
          <a:p>
            <a:pPr lvl="1">
              <a:lnSpc>
                <a:spcPct val="100000"/>
              </a:lnSpc>
              <a:spcBef>
                <a:spcPts val="0"/>
              </a:spcBef>
              <a:spcAft>
                <a:spcPts val="1200"/>
              </a:spcAft>
            </a:pPr>
            <a:r>
              <a:rPr lang="en-US" dirty="0" smtClean="0"/>
              <a:t>Site-based generation and storage can be added at any time</a:t>
            </a:r>
          </a:p>
          <a:p>
            <a:endParaRPr lang="en-US" dirty="0" smtClean="0"/>
          </a:p>
          <a:p>
            <a:endParaRPr lang="en-US" dirty="0"/>
          </a:p>
        </p:txBody>
      </p:sp>
      <p:sp>
        <p:nvSpPr>
          <p:cNvPr id="12" name="TextBox 11"/>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Start by setting up DC microgrids at the room level</a:t>
            </a:r>
            <a:endParaRPr lang="en-US" sz="1800" dirty="0">
              <a:latin typeface="+mj-lt"/>
            </a:endParaRPr>
          </a:p>
        </p:txBody>
      </p:sp>
      <p:pic>
        <p:nvPicPr>
          <p:cNvPr id="10" name="Picture 3"/>
          <p:cNvPicPr>
            <a:picLocks noChangeAspect="1" noChangeArrowheads="1"/>
          </p:cNvPicPr>
          <p:nvPr/>
        </p:nvPicPr>
        <p:blipFill>
          <a:blip r:embed="rId4" cstate="screen"/>
          <a:srcRect/>
          <a:stretch>
            <a:fillRect/>
          </a:stretch>
        </p:blipFill>
        <p:spPr bwMode="auto">
          <a:xfrm>
            <a:off x="6284890" y="2459865"/>
            <a:ext cx="2498502" cy="1339403"/>
          </a:xfrm>
          <a:prstGeom prst="rect">
            <a:avLst/>
          </a:prstGeom>
          <a:noFill/>
          <a:ln w="9525">
            <a:solidFill>
              <a:schemeClr val="accent6"/>
            </a:solidFill>
            <a:miter lim="800000"/>
            <a:headEnd/>
            <a:tailEnd/>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p:cNvPicPr>
            <a:picLocks noChangeArrowheads="1"/>
          </p:cNvPicPr>
          <p:nvPr/>
        </p:nvPicPr>
        <p:blipFill>
          <a:blip r:embed="rId3" cstate="screen"/>
          <a:srcRect/>
          <a:stretch>
            <a:fillRect/>
          </a:stretch>
        </p:blipFill>
        <p:spPr bwMode="auto">
          <a:xfrm>
            <a:off x="393859" y="2200317"/>
            <a:ext cx="3108960" cy="2468880"/>
          </a:xfrm>
          <a:prstGeom prst="rect">
            <a:avLst/>
          </a:prstGeom>
          <a:noFill/>
          <a:ln w="9525">
            <a:noFill/>
            <a:miter lim="800000"/>
            <a:headEnd/>
            <a:tailEnd/>
          </a:ln>
        </p:spPr>
      </p:pic>
      <p:pic>
        <p:nvPicPr>
          <p:cNvPr id="115716" name="Picture 4"/>
          <p:cNvPicPr>
            <a:picLocks noChangeArrowheads="1"/>
          </p:cNvPicPr>
          <p:nvPr/>
        </p:nvPicPr>
        <p:blipFill>
          <a:blip r:embed="rId4" cstate="screen"/>
          <a:srcRect/>
          <a:stretch>
            <a:fillRect/>
          </a:stretch>
        </p:blipFill>
        <p:spPr bwMode="auto">
          <a:xfrm>
            <a:off x="5614794" y="2212438"/>
            <a:ext cx="3108960" cy="2468880"/>
          </a:xfrm>
          <a:prstGeom prst="rect">
            <a:avLst/>
          </a:prstGeom>
          <a:noFill/>
          <a:ln w="9525">
            <a:noFill/>
            <a:miter lim="800000"/>
            <a:headEnd/>
            <a:tailEnd/>
          </a:ln>
        </p:spPr>
      </p:pic>
      <p:sp>
        <p:nvSpPr>
          <p:cNvPr id="2" name="Title 1"/>
          <p:cNvSpPr>
            <a:spLocks noGrp="1"/>
          </p:cNvSpPr>
          <p:nvPr>
            <p:ph type="title"/>
          </p:nvPr>
        </p:nvSpPr>
        <p:spPr>
          <a:xfrm>
            <a:off x="367065" y="69314"/>
            <a:ext cx="8234362" cy="457200"/>
          </a:xfr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a:lnSpc>
                <a:spcPct val="114000"/>
              </a:lnSpc>
              <a:defRPr/>
            </a:pPr>
            <a:r>
              <a:rPr lang="en-US" sz="2200" kern="1200" dirty="0" smtClean="0">
                <a:latin typeface="Arial" charset="0"/>
                <a:ea typeface="+mn-ea"/>
                <a:cs typeface="+mn-cs"/>
              </a:rPr>
              <a:t>The Occupied Space Solution is Unique</a:t>
            </a:r>
            <a:endParaRPr lang="en-US" sz="2200" kern="1200" dirty="0">
              <a:latin typeface="Arial" charset="0"/>
              <a:ea typeface="+mn-ea"/>
              <a:cs typeface="+mn-cs"/>
            </a:endParaRPr>
          </a:p>
        </p:txBody>
      </p:sp>
      <p:pic>
        <p:nvPicPr>
          <p:cNvPr id="115715" name="Picture 3"/>
          <p:cNvPicPr>
            <a:picLocks noChangeArrowheads="1"/>
          </p:cNvPicPr>
          <p:nvPr/>
        </p:nvPicPr>
        <p:blipFill>
          <a:blip r:embed="rId5" cstate="screen"/>
          <a:srcRect/>
          <a:stretch>
            <a:fillRect/>
          </a:stretch>
        </p:blipFill>
        <p:spPr bwMode="auto">
          <a:xfrm>
            <a:off x="3018370" y="3379294"/>
            <a:ext cx="3108960" cy="2468880"/>
          </a:xfrm>
          <a:prstGeom prst="rect">
            <a:avLst/>
          </a:prstGeom>
          <a:noFill/>
          <a:ln w="9525">
            <a:noFill/>
            <a:miter lim="800000"/>
            <a:headEnd/>
            <a:tailEnd/>
          </a:ln>
          <a:effectLst/>
        </p:spPr>
      </p:pic>
      <p:sp>
        <p:nvSpPr>
          <p:cNvPr id="13" name="Text Placeholder 2"/>
          <p:cNvSpPr txBox="1">
            <a:spLocks/>
          </p:cNvSpPr>
          <p:nvPr/>
        </p:nvSpPr>
        <p:spPr>
          <a:xfrm>
            <a:off x="363066" y="4756702"/>
            <a:ext cx="2735133" cy="326243"/>
          </a:xfrm>
          <a:prstGeom prst="rect">
            <a:avLst/>
          </a:prstGeom>
        </p:spPr>
        <p:txBody>
          <a:bodyPr wrap="square">
            <a:spAutoFit/>
          </a:bodyPr>
          <a:lstStyle/>
          <a:p>
            <a:pPr marL="342900" marR="0" lvl="0" indent="-342900" algn="ctr" defTabSz="914400" rtl="0" eaLnBrk="0" fontAlgn="base" latinLnBrk="0" hangingPunct="0">
              <a:lnSpc>
                <a:spcPct val="95000"/>
              </a:lnSpc>
              <a:spcBef>
                <a:spcPct val="35000"/>
              </a:spcBef>
              <a:spcAft>
                <a:spcPct val="0"/>
              </a:spcAft>
              <a:buClrTx/>
              <a:buSzTx/>
              <a:buFont typeface="Wingdings" pitchFamily="2" charset="2"/>
              <a:buNone/>
              <a:tabLst/>
              <a:defRPr/>
            </a:pPr>
            <a:r>
              <a:rPr kumimoji="0" lang="en-US" sz="1600" b="0"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Architectural Design Guides</a:t>
            </a:r>
            <a:endParaRPr kumimoji="0" lang="en-US" sz="1600" b="0"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
        <p:nvSpPr>
          <p:cNvPr id="14" name="Text Placeholder 2"/>
          <p:cNvSpPr txBox="1">
            <a:spLocks/>
          </p:cNvSpPr>
          <p:nvPr/>
        </p:nvSpPr>
        <p:spPr>
          <a:xfrm>
            <a:off x="6131856" y="4758480"/>
            <a:ext cx="2560320" cy="326243"/>
          </a:xfrm>
          <a:prstGeom prst="rect">
            <a:avLst/>
          </a:prstGeom>
        </p:spPr>
        <p:txBody>
          <a:bodyPr wrap="square">
            <a:spAutoFit/>
          </a:bodyPr>
          <a:lstStyle/>
          <a:p>
            <a:pPr marL="342900" marR="0" lvl="0" indent="-342900" algn="ctr" defTabSz="914400" rtl="0" eaLnBrk="0" fontAlgn="base" latinLnBrk="0" hangingPunct="0">
              <a:lnSpc>
                <a:spcPct val="95000"/>
              </a:lnSpc>
              <a:spcBef>
                <a:spcPct val="35000"/>
              </a:spcBef>
              <a:spcAft>
                <a:spcPct val="0"/>
              </a:spcAft>
              <a:buClrTx/>
              <a:buSzTx/>
              <a:buFont typeface="Wingdings" pitchFamily="2" charset="2"/>
              <a:buNone/>
              <a:tabLst/>
              <a:defRPr/>
            </a:pPr>
            <a:r>
              <a:rPr kumimoji="0" lang="en-US" sz="1600" b="0"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Electrical Design Guides</a:t>
            </a:r>
            <a:endParaRPr kumimoji="0" lang="en-US" sz="1600" b="0"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
        <p:nvSpPr>
          <p:cNvPr id="18" name="Text Placeholder 2"/>
          <p:cNvSpPr txBox="1">
            <a:spLocks/>
          </p:cNvSpPr>
          <p:nvPr/>
        </p:nvSpPr>
        <p:spPr>
          <a:xfrm>
            <a:off x="3485474" y="2531654"/>
            <a:ext cx="2108499" cy="646331"/>
          </a:xfrm>
          <a:prstGeom prst="rect">
            <a:avLst/>
          </a:prstGeom>
        </p:spPr>
        <p:txBody>
          <a:bodyPr wrap="square">
            <a:spAutoFit/>
          </a:bodyPr>
          <a:lstStyle/>
          <a:p>
            <a:pPr marL="342900" marR="0" lvl="0" indent="-342900" algn="ctr" defTabSz="914400" rtl="0" eaLnBrk="0" fontAlgn="base" latinLnBrk="0" hangingPunct="0">
              <a:lnSpc>
                <a:spcPct val="95000"/>
              </a:lnSpc>
              <a:spcBef>
                <a:spcPct val="35000"/>
              </a:spcBef>
              <a:spcAft>
                <a:spcPct val="0"/>
              </a:spcAft>
              <a:buClrTx/>
              <a:buSzTx/>
              <a:buFont typeface="Wingdings" pitchFamily="2" charset="2"/>
              <a:buNone/>
              <a:tabLst/>
              <a:defRPr/>
            </a:pPr>
            <a:r>
              <a:rPr kumimoji="0" lang="en-US" sz="1600" b="0"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Product Information</a:t>
            </a:r>
          </a:p>
          <a:p>
            <a:pPr marL="342900" marR="0" lvl="0" indent="-342900" algn="ctr" defTabSz="914400" rtl="0" eaLnBrk="0" fontAlgn="base" latinLnBrk="0" hangingPunct="0">
              <a:lnSpc>
                <a:spcPct val="95000"/>
              </a:lnSpc>
              <a:spcBef>
                <a:spcPct val="35000"/>
              </a:spcBef>
              <a:spcAft>
                <a:spcPct val="0"/>
              </a:spcAft>
              <a:buClrTx/>
              <a:buSzTx/>
              <a:buFont typeface="Wingdings" pitchFamily="2" charset="2"/>
              <a:buNone/>
              <a:tabLst/>
              <a:defRPr/>
            </a:pPr>
            <a:r>
              <a:rPr lang="en-US" sz="1600" kern="0" dirty="0" smtClean="0">
                <a:effectLst>
                  <a:outerShdw blurRad="38100" dist="38100" dir="2700000" algn="tl">
                    <a:srgbClr val="000000">
                      <a:alpha val="43137"/>
                    </a:srgbClr>
                  </a:outerShdw>
                </a:effectLst>
                <a:latin typeface="+mn-lt"/>
              </a:rPr>
              <a:t>Is Readily Available</a:t>
            </a:r>
            <a:endParaRPr kumimoji="0" lang="en-US" sz="1600" b="0"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
        <p:nvSpPr>
          <p:cNvPr id="11" name="TextBox 10"/>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Embedded power is “invisible” in ceilings</a:t>
            </a:r>
            <a:endParaRPr lang="en-US" sz="1800" dirty="0">
              <a:latin typeface="+mj-lt"/>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67065" y="73152"/>
            <a:ext cx="8234362" cy="457200"/>
          </a:xfr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a:lnSpc>
                <a:spcPct val="114000"/>
              </a:lnSpc>
              <a:defRPr/>
            </a:pPr>
            <a:r>
              <a:rPr lang="en-US" sz="2200" kern="1200" dirty="0" smtClean="0">
                <a:latin typeface="Arial" charset="0"/>
                <a:ea typeface="+mn-ea"/>
                <a:cs typeface="+mn-cs"/>
              </a:rPr>
              <a:t>The Solution Is Well Supported</a:t>
            </a:r>
            <a:endParaRPr lang="en-US" sz="2200" kern="1200" dirty="0">
              <a:latin typeface="Arial" charset="0"/>
              <a:ea typeface="+mn-ea"/>
              <a:cs typeface="+mn-cs"/>
            </a:endParaRPr>
          </a:p>
        </p:txBody>
      </p:sp>
      <p:grpSp>
        <p:nvGrpSpPr>
          <p:cNvPr id="27" name="Group 26"/>
          <p:cNvGrpSpPr/>
          <p:nvPr/>
        </p:nvGrpSpPr>
        <p:grpSpPr>
          <a:xfrm>
            <a:off x="793003" y="1659123"/>
            <a:ext cx="6096000" cy="4331970"/>
            <a:chOff x="774700" y="1828800"/>
            <a:chExt cx="6096000" cy="4064000"/>
          </a:xfrm>
        </p:grpSpPr>
        <p:graphicFrame>
          <p:nvGraphicFramePr>
            <p:cNvPr id="25" name="Diagram 24"/>
            <p:cNvGraphicFramePr/>
            <p:nvPr/>
          </p:nvGraphicFramePr>
          <p:xfrm>
            <a:off x="774700" y="18288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6" name="TextBox 25"/>
            <p:cNvSpPr txBox="1"/>
            <p:nvPr/>
          </p:nvSpPr>
          <p:spPr>
            <a:xfrm>
              <a:off x="1460500" y="5368284"/>
              <a:ext cx="4762500" cy="288738"/>
            </a:xfrm>
            <a:prstGeom prst="rect">
              <a:avLst/>
            </a:prstGeom>
            <a:noFill/>
          </p:spPr>
          <p:txBody>
            <a:bodyPr wrap="square" rtlCol="0" anchor="ctr">
              <a:spAutoFit/>
            </a:bodyPr>
            <a:lstStyle/>
            <a:p>
              <a:pPr algn="ctr"/>
              <a:r>
                <a:rPr lang="en-US" sz="1400" dirty="0" smtClean="0">
                  <a:solidFill>
                    <a:schemeClr val="bg1"/>
                  </a:solidFill>
                  <a:latin typeface="Calibri" pitchFamily="34" charset="0"/>
                </a:rPr>
                <a:t>Basic System Components</a:t>
              </a:r>
              <a:endParaRPr lang="en-US" sz="1400" dirty="0">
                <a:solidFill>
                  <a:schemeClr val="bg1"/>
                </a:solidFill>
                <a:latin typeface="Calibri" pitchFamily="34" charset="0"/>
              </a:endParaRPr>
            </a:p>
          </p:txBody>
        </p:sp>
        <p:pic>
          <p:nvPicPr>
            <p:cNvPr id="19" name="Picture 10" descr="http://www.hemagazine.com/files/Crestron%20Lighting_Sensors.jpg"/>
            <p:cNvPicPr>
              <a:picLocks noChangeAspect="1" noChangeArrowheads="1"/>
            </p:cNvPicPr>
            <p:nvPr/>
          </p:nvPicPr>
          <p:blipFill>
            <a:blip r:embed="rId8" cstate="screen"/>
            <a:srcRect/>
            <a:stretch>
              <a:fillRect/>
            </a:stretch>
          </p:blipFill>
          <p:spPr bwMode="auto">
            <a:xfrm>
              <a:off x="5689600" y="2047213"/>
              <a:ext cx="889000" cy="678396"/>
            </a:xfrm>
            <a:prstGeom prst="rect">
              <a:avLst/>
            </a:prstGeom>
            <a:noFill/>
          </p:spPr>
        </p:pic>
      </p:grpSp>
      <p:sp>
        <p:nvSpPr>
          <p:cNvPr id="22" name="TextBox 21"/>
          <p:cNvSpPr txBox="1"/>
          <p:nvPr/>
        </p:nvSpPr>
        <p:spPr>
          <a:xfrm>
            <a:off x="6857468" y="2755927"/>
            <a:ext cx="2054710" cy="17212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lgn="ctr" eaLnBrk="0" hangingPunct="0">
              <a:lnSpc>
                <a:spcPct val="95000"/>
              </a:lnSpc>
              <a:spcBef>
                <a:spcPct val="35000"/>
              </a:spcBef>
            </a:pPr>
            <a:r>
              <a:rPr lang="en-US" sz="2000" b="1" dirty="0" smtClean="0">
                <a:latin typeface="+mn-lt"/>
              </a:rPr>
              <a:t>A</a:t>
            </a:r>
          </a:p>
          <a:p>
            <a:pPr marL="342900" indent="-342900" algn="ctr" eaLnBrk="0" hangingPunct="0">
              <a:lnSpc>
                <a:spcPct val="95000"/>
              </a:lnSpc>
              <a:spcBef>
                <a:spcPct val="35000"/>
              </a:spcBef>
            </a:pPr>
            <a:r>
              <a:rPr lang="en-US" sz="2000" b="1" dirty="0" smtClean="0">
                <a:latin typeface="+mn-lt"/>
              </a:rPr>
              <a:t>Systems</a:t>
            </a:r>
          </a:p>
          <a:p>
            <a:pPr marL="342900" indent="-342900" algn="ctr" eaLnBrk="0" hangingPunct="0">
              <a:lnSpc>
                <a:spcPct val="95000"/>
              </a:lnSpc>
              <a:spcBef>
                <a:spcPct val="35000"/>
              </a:spcBef>
            </a:pPr>
            <a:r>
              <a:rPr lang="en-US" sz="2000" b="1" dirty="0" smtClean="0">
                <a:latin typeface="+mn-lt"/>
              </a:rPr>
              <a:t>Portfolio</a:t>
            </a:r>
          </a:p>
        </p:txBody>
      </p:sp>
      <p:sp>
        <p:nvSpPr>
          <p:cNvPr id="23" name="TextBox 22"/>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The eco-system for DC is rapidly building</a:t>
            </a:r>
            <a:endParaRPr lang="en-US" sz="1800" dirty="0">
              <a:latin typeface="+mj-lt"/>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6888" y="73152"/>
            <a:ext cx="8229600" cy="457200"/>
          </a:xfr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a:lnSpc>
                <a:spcPct val="114000"/>
              </a:lnSpc>
              <a:defRPr/>
            </a:pPr>
            <a:r>
              <a:rPr lang="en-US" sz="2200" kern="1200" dirty="0" smtClean="0">
                <a:latin typeface="Arial" charset="0"/>
                <a:ea typeface="+mn-ea"/>
                <a:cs typeface="+mn-cs"/>
              </a:rPr>
              <a:t>The Ceilings’ Role</a:t>
            </a:r>
            <a:endParaRPr lang="en-US" sz="2200" kern="1200" dirty="0">
              <a:latin typeface="Arial" charset="0"/>
              <a:ea typeface="+mn-ea"/>
              <a:cs typeface="+mn-cs"/>
            </a:endParaRPr>
          </a:p>
        </p:txBody>
      </p:sp>
      <p:sp>
        <p:nvSpPr>
          <p:cNvPr id="3" name="Text Placeholder 2"/>
          <p:cNvSpPr>
            <a:spLocks noGrp="1"/>
          </p:cNvSpPr>
          <p:nvPr>
            <p:ph type="body" idx="1"/>
          </p:nvPr>
        </p:nvSpPr>
        <p:spPr>
          <a:xfrm>
            <a:off x="338667" y="5998795"/>
            <a:ext cx="8470482" cy="457200"/>
          </a:xfrm>
        </p:spPr>
        <p:txBody>
          <a:bodyPr>
            <a:normAutofit/>
          </a:bodyPr>
          <a:lstStyle/>
          <a:p>
            <a:pPr lvl="0" algn="ctr"/>
            <a:r>
              <a:rPr lang="en-US" sz="1800" b="0" dirty="0" smtClean="0">
                <a:solidFill>
                  <a:schemeClr val="tx1"/>
                </a:solidFill>
                <a:effectLst>
                  <a:outerShdw blurRad="38100" dist="38100" dir="2700000" algn="tl">
                    <a:srgbClr val="000000">
                      <a:alpha val="43137"/>
                    </a:srgbClr>
                  </a:outerShdw>
                </a:effectLst>
              </a:rPr>
              <a:t>Ceiling Grid Products</a:t>
            </a:r>
            <a:endParaRPr lang="en-US" sz="1800" b="0" dirty="0">
              <a:solidFill>
                <a:schemeClr val="tx1"/>
              </a:solidFill>
              <a:effectLst>
                <a:outerShdw blurRad="38100" dist="38100" dir="2700000" algn="tl">
                  <a:srgbClr val="000000">
                    <a:alpha val="43137"/>
                  </a:srgbClr>
                </a:outerShdw>
              </a:effectLst>
            </a:endParaRPr>
          </a:p>
        </p:txBody>
      </p:sp>
      <p:pic>
        <p:nvPicPr>
          <p:cNvPr id="8" name="Picture 3"/>
          <p:cNvPicPr>
            <a:picLocks noChangeAspect="1" noChangeArrowheads="1"/>
          </p:cNvPicPr>
          <p:nvPr/>
        </p:nvPicPr>
        <p:blipFill>
          <a:blip r:embed="rId3" cstate="screen"/>
          <a:srcRect b="11067"/>
          <a:stretch>
            <a:fillRect/>
          </a:stretch>
        </p:blipFill>
        <p:spPr bwMode="auto">
          <a:xfrm>
            <a:off x="4151502" y="1553556"/>
            <a:ext cx="2133600" cy="1905000"/>
          </a:xfrm>
          <a:prstGeom prst="rect">
            <a:avLst/>
          </a:prstGeom>
          <a:noFill/>
          <a:ln w="9525">
            <a:solidFill>
              <a:schemeClr val="accent1"/>
            </a:solidFill>
            <a:miter lim="800000"/>
            <a:headEnd/>
            <a:tailEnd/>
          </a:ln>
          <a:effectLst>
            <a:outerShdw blurRad="50800" dist="38100" algn="l" rotWithShape="0">
              <a:prstClr val="black">
                <a:alpha val="40000"/>
              </a:prstClr>
            </a:outerShdw>
          </a:effectLst>
        </p:spPr>
      </p:pic>
      <p:pic>
        <p:nvPicPr>
          <p:cNvPr id="9" name="Picture 2"/>
          <p:cNvPicPr>
            <a:picLocks noChangeAspect="1" noChangeArrowheads="1"/>
          </p:cNvPicPr>
          <p:nvPr/>
        </p:nvPicPr>
        <p:blipFill>
          <a:blip r:embed="rId4" cstate="screen"/>
          <a:srcRect b="11111"/>
          <a:stretch>
            <a:fillRect/>
          </a:stretch>
        </p:blipFill>
        <p:spPr bwMode="auto">
          <a:xfrm>
            <a:off x="4151502" y="3839556"/>
            <a:ext cx="2124996" cy="1828800"/>
          </a:xfrm>
          <a:prstGeom prst="rect">
            <a:avLst/>
          </a:prstGeom>
          <a:noFill/>
          <a:ln w="9525">
            <a:solidFill>
              <a:schemeClr val="accent1"/>
            </a:solidFill>
            <a:miter lim="800000"/>
            <a:headEnd/>
            <a:tailEnd/>
          </a:ln>
          <a:effectLst>
            <a:outerShdw blurRad="50800" dist="38100" algn="l" rotWithShape="0">
              <a:prstClr val="black">
                <a:alpha val="40000"/>
              </a:prstClr>
            </a:outerShdw>
          </a:effectLst>
        </p:spPr>
      </p:pic>
      <p:pic>
        <p:nvPicPr>
          <p:cNvPr id="10" name="Picture 6"/>
          <p:cNvPicPr>
            <a:picLocks noChangeAspect="1" noChangeArrowheads="1"/>
          </p:cNvPicPr>
          <p:nvPr/>
        </p:nvPicPr>
        <p:blipFill>
          <a:blip r:embed="rId5" cstate="screen"/>
          <a:srcRect/>
          <a:stretch>
            <a:fillRect/>
          </a:stretch>
        </p:blipFill>
        <p:spPr bwMode="auto">
          <a:xfrm>
            <a:off x="5802501" y="3393645"/>
            <a:ext cx="1955257" cy="1620122"/>
          </a:xfrm>
          <a:prstGeom prst="rect">
            <a:avLst/>
          </a:prstGeom>
          <a:noFill/>
          <a:ln w="9525">
            <a:solidFill>
              <a:schemeClr val="accent1"/>
            </a:solidFill>
            <a:miter lim="800000"/>
            <a:headEnd/>
            <a:tailEnd/>
          </a:ln>
          <a:effectLst>
            <a:outerShdw blurRad="50800" dist="38100" algn="l" rotWithShape="0">
              <a:prstClr val="black">
                <a:alpha val="40000"/>
              </a:prstClr>
            </a:outerShdw>
          </a:effectLst>
        </p:spPr>
      </p:pic>
      <p:pic>
        <p:nvPicPr>
          <p:cNvPr id="11" name="Picture 5"/>
          <p:cNvPicPr>
            <a:picLocks noChangeAspect="1" noChangeArrowheads="1"/>
          </p:cNvPicPr>
          <p:nvPr/>
        </p:nvPicPr>
        <p:blipFill>
          <a:blip r:embed="rId6" cstate="screen"/>
          <a:srcRect/>
          <a:stretch>
            <a:fillRect/>
          </a:stretch>
        </p:blipFill>
        <p:spPr bwMode="auto">
          <a:xfrm flipH="1">
            <a:off x="5813790" y="1107645"/>
            <a:ext cx="1909147" cy="1524000"/>
          </a:xfrm>
          <a:prstGeom prst="rect">
            <a:avLst/>
          </a:prstGeom>
          <a:noFill/>
          <a:ln w="9525">
            <a:solidFill>
              <a:schemeClr val="accent1"/>
            </a:solidFill>
            <a:miter lim="800000"/>
            <a:headEnd/>
            <a:tailEnd/>
          </a:ln>
          <a:effectLst>
            <a:outerShdw blurRad="50800" dist="38100" algn="l" rotWithShape="0">
              <a:prstClr val="black">
                <a:alpha val="40000"/>
              </a:prstClr>
            </a:outerShdw>
          </a:effectLst>
        </p:spPr>
      </p:pic>
      <p:pic>
        <p:nvPicPr>
          <p:cNvPr id="12" name="Picture 3"/>
          <p:cNvPicPr>
            <a:picLocks noChangeAspect="1" noChangeArrowheads="1"/>
          </p:cNvPicPr>
          <p:nvPr/>
        </p:nvPicPr>
        <p:blipFill>
          <a:blip r:embed="rId7" cstate="screen"/>
          <a:srcRect/>
          <a:stretch>
            <a:fillRect/>
          </a:stretch>
        </p:blipFill>
        <p:spPr bwMode="auto">
          <a:xfrm>
            <a:off x="6143978" y="4447745"/>
            <a:ext cx="2413000" cy="1460500"/>
          </a:xfrm>
          <a:prstGeom prst="rect">
            <a:avLst/>
          </a:prstGeom>
          <a:noFill/>
          <a:ln w="28575">
            <a:solidFill>
              <a:schemeClr val="accent1"/>
            </a:solidFill>
            <a:miter lim="800000"/>
            <a:headEnd/>
            <a:tailEnd/>
          </a:ln>
          <a:effectLst>
            <a:outerShdw blurRad="50800" dist="38100" algn="l" rotWithShape="0">
              <a:prstClr val="black">
                <a:alpha val="40000"/>
              </a:prstClr>
            </a:outerShdw>
          </a:effectLst>
        </p:spPr>
      </p:pic>
      <p:pic>
        <p:nvPicPr>
          <p:cNvPr id="13" name="Picture 2"/>
          <p:cNvPicPr>
            <a:picLocks noChangeAspect="1" noChangeArrowheads="1"/>
          </p:cNvPicPr>
          <p:nvPr/>
        </p:nvPicPr>
        <p:blipFill>
          <a:blip r:embed="rId8" cstate="screen"/>
          <a:srcRect/>
          <a:stretch>
            <a:fillRect/>
          </a:stretch>
        </p:blipFill>
        <p:spPr bwMode="auto">
          <a:xfrm>
            <a:off x="6321778" y="2047445"/>
            <a:ext cx="2357437" cy="1214401"/>
          </a:xfrm>
          <a:prstGeom prst="rect">
            <a:avLst/>
          </a:prstGeom>
          <a:noFill/>
          <a:ln w="28575">
            <a:solidFill>
              <a:schemeClr val="tx1"/>
            </a:solidFill>
            <a:miter lim="800000"/>
            <a:headEnd/>
            <a:tailEnd/>
          </a:ln>
        </p:spPr>
      </p:pic>
      <p:pic>
        <p:nvPicPr>
          <p:cNvPr id="14" name="Picture 2" descr="C:\Documents and Settings\dlhostet\Desktop\Pics for ISS training\Picture 027.jpg"/>
          <p:cNvPicPr>
            <a:picLocks noGrp="1" noChangeAspect="1" noChangeArrowheads="1"/>
          </p:cNvPicPr>
          <p:nvPr>
            <p:ph sz="quarter" idx="2"/>
          </p:nvPr>
        </p:nvPicPr>
        <p:blipFill>
          <a:blip r:embed="rId9" cstate="screen"/>
          <a:stretch>
            <a:fillRect/>
          </a:stretch>
        </p:blipFill>
        <p:spPr bwMode="auto">
          <a:xfrm>
            <a:off x="455691" y="1311223"/>
            <a:ext cx="1765126" cy="2012244"/>
          </a:xfrm>
          <a:prstGeom prst="rect">
            <a:avLst/>
          </a:prstGeom>
          <a:noFill/>
        </p:spPr>
      </p:pic>
      <p:pic>
        <p:nvPicPr>
          <p:cNvPr id="16" name="Picture 3"/>
          <p:cNvPicPr>
            <a:picLocks noChangeAspect="1" noChangeArrowheads="1"/>
          </p:cNvPicPr>
          <p:nvPr/>
        </p:nvPicPr>
        <p:blipFill>
          <a:blip r:embed="rId10" cstate="screen"/>
          <a:srcRect/>
          <a:stretch>
            <a:fillRect/>
          </a:stretch>
        </p:blipFill>
        <p:spPr bwMode="auto">
          <a:xfrm>
            <a:off x="451555" y="3159898"/>
            <a:ext cx="3064378" cy="2695911"/>
          </a:xfrm>
          <a:prstGeom prst="rect">
            <a:avLst/>
          </a:prstGeom>
          <a:noFill/>
          <a:ln w="9525">
            <a:solidFill>
              <a:schemeClr val="accent1"/>
            </a:solidFill>
            <a:miter lim="800000"/>
            <a:headEnd/>
            <a:tailEnd/>
          </a:ln>
          <a:effectLst>
            <a:outerShdw blurRad="50800" dist="38100" algn="l" rotWithShape="0">
              <a:prstClr val="black">
                <a:alpha val="40000"/>
              </a:prstClr>
            </a:outerShdw>
          </a:effectLst>
        </p:spPr>
      </p:pic>
      <p:pic>
        <p:nvPicPr>
          <p:cNvPr id="15" name="Picture 2" descr="C:\Documents and Settings\dlhostet\Desktop\Pics for ISS training\Picture 027.jpg"/>
          <p:cNvPicPr>
            <a:picLocks noGrp="1" noChangeAspect="1" noChangeArrowheads="1"/>
          </p:cNvPicPr>
          <p:nvPr>
            <p:ph sz="quarter" idx="4"/>
          </p:nvPr>
        </p:nvPicPr>
        <p:blipFill>
          <a:blip r:embed="rId11" cstate="screen"/>
          <a:stretch>
            <a:fillRect/>
          </a:stretch>
        </p:blipFill>
        <p:spPr bwMode="auto">
          <a:xfrm>
            <a:off x="1879440" y="2482565"/>
            <a:ext cx="1649372" cy="1776247"/>
          </a:xfrm>
          <a:prstGeom prst="rect">
            <a:avLst/>
          </a:prstGeom>
          <a:noFill/>
        </p:spPr>
      </p:pic>
      <p:sp>
        <p:nvSpPr>
          <p:cNvPr id="19" name="TextBox 18"/>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A suspended ceiling makes it easy</a:t>
            </a:r>
            <a:endParaRPr lang="en-US" sz="1800" dirty="0">
              <a:latin typeface="+mj-l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6888" y="73152"/>
            <a:ext cx="8229600" cy="457200"/>
          </a:xfr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a:lnSpc>
                <a:spcPct val="114000"/>
              </a:lnSpc>
              <a:defRPr/>
            </a:pPr>
            <a:r>
              <a:rPr lang="en-US" sz="2200" kern="1200" dirty="0" smtClean="0">
                <a:latin typeface="Arial" charset="0"/>
                <a:ea typeface="+mn-ea"/>
                <a:cs typeface="+mn-cs"/>
              </a:rPr>
              <a:t>The Power Systems’ Role</a:t>
            </a:r>
            <a:endParaRPr lang="en-US" sz="2200" kern="1200" dirty="0">
              <a:latin typeface="Arial" charset="0"/>
              <a:ea typeface="+mn-ea"/>
              <a:cs typeface="+mn-cs"/>
            </a:endParaRPr>
          </a:p>
        </p:txBody>
      </p:sp>
      <p:sp>
        <p:nvSpPr>
          <p:cNvPr id="3" name="Text Placeholder 2"/>
          <p:cNvSpPr>
            <a:spLocks noGrp="1"/>
          </p:cNvSpPr>
          <p:nvPr>
            <p:ph type="body" idx="1"/>
          </p:nvPr>
        </p:nvSpPr>
        <p:spPr>
          <a:xfrm>
            <a:off x="5637007" y="2628456"/>
            <a:ext cx="2947595" cy="457200"/>
          </a:xfrm>
        </p:spPr>
        <p:txBody>
          <a:bodyPr>
            <a:normAutofit/>
          </a:bodyPr>
          <a:lstStyle/>
          <a:p>
            <a:pPr lvl="0" algn="ctr"/>
            <a:r>
              <a:rPr lang="en-US" sz="1800" b="0" dirty="0" smtClean="0">
                <a:solidFill>
                  <a:schemeClr val="tx1"/>
                </a:solidFill>
                <a:effectLst>
                  <a:outerShdw blurRad="38100" dist="38100" dir="2700000" algn="tl">
                    <a:srgbClr val="000000">
                      <a:alpha val="43137"/>
                    </a:srgbClr>
                  </a:outerShdw>
                </a:effectLst>
              </a:rPr>
              <a:t>Power Server </a:t>
            </a:r>
            <a:r>
              <a:rPr lang="en-US" sz="1800" b="0" dirty="0" smtClean="0">
                <a:solidFill>
                  <a:schemeClr val="tx1"/>
                </a:solidFill>
                <a:effectLst>
                  <a:outerShdw blurRad="38100" dist="38100" dir="2700000" algn="tl">
                    <a:srgbClr val="000000">
                      <a:alpha val="43137"/>
                    </a:srgbClr>
                  </a:outerShdw>
                </a:effectLst>
              </a:rPr>
              <a:t>Modules</a:t>
            </a:r>
            <a:endParaRPr lang="en-US" sz="1800" b="0" dirty="0">
              <a:solidFill>
                <a:schemeClr val="tx1"/>
              </a:solidFill>
              <a:effectLst>
                <a:outerShdw blurRad="38100" dist="38100" dir="2700000" algn="tl">
                  <a:srgbClr val="000000">
                    <a:alpha val="43137"/>
                  </a:srgbClr>
                </a:outerShdw>
              </a:effectLst>
            </a:endParaRPr>
          </a:p>
        </p:txBody>
      </p:sp>
      <p:pic>
        <p:nvPicPr>
          <p:cNvPr id="18434" name="Picture 2" descr="C:\Documents and Settings\dlhostet\Desktop\Pics for ISS training\DSC03426.JPG"/>
          <p:cNvPicPr>
            <a:picLocks noGrp="1" noChangeAspect="1" noChangeArrowheads="1"/>
          </p:cNvPicPr>
          <p:nvPr>
            <p:ph sz="quarter" idx="2"/>
          </p:nvPr>
        </p:nvPicPr>
        <p:blipFill>
          <a:blip r:embed="rId3" cstate="screen"/>
          <a:stretch>
            <a:fillRect/>
          </a:stretch>
        </p:blipFill>
        <p:spPr bwMode="auto">
          <a:xfrm>
            <a:off x="4416018" y="3108947"/>
            <a:ext cx="4190931" cy="2571091"/>
          </a:xfrm>
          <a:prstGeom prst="rect">
            <a:avLst/>
          </a:prstGeom>
          <a:noFill/>
        </p:spPr>
      </p:pic>
      <p:sp>
        <p:nvSpPr>
          <p:cNvPr id="6" name="TextBox 5"/>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Class 2 LVDC at the ‘fringe’</a:t>
            </a:r>
            <a:endParaRPr lang="en-US" sz="1800" dirty="0">
              <a:latin typeface="+mj-lt"/>
            </a:endParaRPr>
          </a:p>
        </p:txBody>
      </p:sp>
      <p:sp>
        <p:nvSpPr>
          <p:cNvPr id="7" name="Text Placeholder 2"/>
          <p:cNvSpPr>
            <a:spLocks noGrp="1"/>
          </p:cNvSpPr>
          <p:nvPr>
            <p:ph type="body" idx="1"/>
          </p:nvPr>
        </p:nvSpPr>
        <p:spPr>
          <a:xfrm>
            <a:off x="545206" y="5696933"/>
            <a:ext cx="8229600" cy="457200"/>
          </a:xfrm>
        </p:spPr>
        <p:txBody>
          <a:bodyPr>
            <a:normAutofit/>
          </a:bodyPr>
          <a:lstStyle/>
          <a:p>
            <a:pPr lvl="0" algn="ctr"/>
            <a:r>
              <a:rPr lang="en-US" sz="1800" b="0" dirty="0" smtClean="0">
                <a:solidFill>
                  <a:schemeClr val="tx1"/>
                </a:solidFill>
                <a:effectLst>
                  <a:outerShdw blurRad="38100" dist="38100" dir="2700000" algn="tl">
                    <a:srgbClr val="000000">
                      <a:alpha val="43137"/>
                    </a:srgbClr>
                  </a:outerShdw>
                </a:effectLst>
              </a:rPr>
              <a:t>Power channels </a:t>
            </a:r>
            <a:r>
              <a:rPr lang="en-US" sz="1800" b="0" dirty="0" smtClean="0">
                <a:solidFill>
                  <a:schemeClr val="tx1"/>
                </a:solidFill>
                <a:effectLst>
                  <a:outerShdw blurRad="38100" dist="38100" dir="2700000" algn="tl">
                    <a:srgbClr val="000000">
                      <a:alpha val="43137"/>
                    </a:srgbClr>
                  </a:outerShdw>
                </a:effectLst>
              </a:rPr>
              <a:t>form </a:t>
            </a:r>
            <a:r>
              <a:rPr lang="en-US" sz="1800" b="0" dirty="0" smtClean="0">
                <a:solidFill>
                  <a:schemeClr val="tx1"/>
                </a:solidFill>
                <a:effectLst>
                  <a:outerShdw blurRad="38100" dist="38100" dir="2700000" algn="tl">
                    <a:srgbClr val="000000">
                      <a:alpha val="43137"/>
                    </a:srgbClr>
                  </a:outerShdw>
                </a:effectLst>
              </a:rPr>
              <a:t>‘power-pixels</a:t>
            </a:r>
            <a:r>
              <a:rPr lang="en-US" sz="1800" b="0" dirty="0" smtClean="0">
                <a:solidFill>
                  <a:schemeClr val="tx1"/>
                </a:solidFill>
                <a:effectLst>
                  <a:outerShdw blurRad="38100" dist="38100" dir="2700000" algn="tl">
                    <a:srgbClr val="000000">
                      <a:alpha val="43137"/>
                    </a:srgbClr>
                  </a:outerShdw>
                </a:effectLst>
              </a:rPr>
              <a:t>’ instead of </a:t>
            </a:r>
            <a:r>
              <a:rPr lang="en-US" sz="1800" b="0" dirty="0" smtClean="0">
                <a:solidFill>
                  <a:schemeClr val="tx1"/>
                </a:solidFill>
                <a:effectLst>
                  <a:outerShdw blurRad="38100" dist="38100" dir="2700000" algn="tl">
                    <a:srgbClr val="000000">
                      <a:alpha val="43137"/>
                    </a:srgbClr>
                  </a:outerShdw>
                </a:effectLst>
              </a:rPr>
              <a:t>branches </a:t>
            </a:r>
            <a:endParaRPr lang="en-US" sz="1800" b="0" dirty="0">
              <a:solidFill>
                <a:schemeClr val="tx1"/>
              </a:solidFill>
              <a:effectLst>
                <a:outerShdw blurRad="38100" dist="38100" dir="2700000" algn="tl">
                  <a:srgbClr val="000000">
                    <a:alpha val="43137"/>
                  </a:srgbClr>
                </a:outerShdw>
              </a:effectLst>
            </a:endParaRPr>
          </a:p>
        </p:txBody>
      </p:sp>
      <p:pic>
        <p:nvPicPr>
          <p:cNvPr id="96260" name="Picture 4" descr="http://www.sou.edu/sustainable/images/HannonSolarArray.jpg"/>
          <p:cNvPicPr>
            <a:picLocks noChangeAspect="1" noChangeArrowheads="1"/>
          </p:cNvPicPr>
          <p:nvPr/>
        </p:nvPicPr>
        <p:blipFill>
          <a:blip r:embed="rId4" cstate="screen"/>
          <a:srcRect/>
          <a:stretch>
            <a:fillRect/>
          </a:stretch>
        </p:blipFill>
        <p:spPr bwMode="auto">
          <a:xfrm>
            <a:off x="461532" y="1165149"/>
            <a:ext cx="3338103" cy="2492450"/>
          </a:xfrm>
          <a:prstGeom prst="rect">
            <a:avLst/>
          </a:prstGeom>
          <a:noFill/>
        </p:spPr>
      </p:pic>
      <p:pic>
        <p:nvPicPr>
          <p:cNvPr id="96258" name="Picture 2"/>
          <p:cNvPicPr>
            <a:picLocks noChangeAspect="1" noChangeArrowheads="1"/>
          </p:cNvPicPr>
          <p:nvPr/>
        </p:nvPicPr>
        <p:blipFill>
          <a:blip r:embed="rId5" cstate="screen"/>
          <a:srcRect/>
          <a:stretch>
            <a:fillRect/>
          </a:stretch>
        </p:blipFill>
        <p:spPr bwMode="auto">
          <a:xfrm>
            <a:off x="2959697" y="1937664"/>
            <a:ext cx="2666552" cy="2638425"/>
          </a:xfrm>
          <a:prstGeom prst="rect">
            <a:avLst/>
          </a:prstGeom>
          <a:noFill/>
          <a:ln w="9525">
            <a:noFill/>
            <a:miter lim="800000"/>
            <a:headEnd/>
            <a:tailEnd/>
          </a:ln>
        </p:spPr>
      </p:pic>
      <p:sp>
        <p:nvSpPr>
          <p:cNvPr id="10" name="Text Placeholder 2"/>
          <p:cNvSpPr>
            <a:spLocks noGrp="1"/>
          </p:cNvSpPr>
          <p:nvPr>
            <p:ph type="body" idx="1"/>
          </p:nvPr>
        </p:nvSpPr>
        <p:spPr>
          <a:xfrm>
            <a:off x="475127" y="3662977"/>
            <a:ext cx="2450953" cy="457200"/>
          </a:xfrm>
        </p:spPr>
        <p:txBody>
          <a:bodyPr>
            <a:normAutofit/>
          </a:bodyPr>
          <a:lstStyle/>
          <a:p>
            <a:pPr lvl="0" algn="ctr"/>
            <a:r>
              <a:rPr lang="en-US" sz="1800" b="0" dirty="0" smtClean="0">
                <a:solidFill>
                  <a:schemeClr val="tx1"/>
                </a:solidFill>
                <a:effectLst>
                  <a:outerShdw blurRad="38100" dist="38100" dir="2700000" algn="tl">
                    <a:srgbClr val="000000">
                      <a:alpha val="43137"/>
                    </a:srgbClr>
                  </a:outerShdw>
                </a:effectLst>
              </a:rPr>
              <a:t>Power </a:t>
            </a:r>
            <a:r>
              <a:rPr lang="en-US" sz="1800" b="0" dirty="0" smtClean="0">
                <a:solidFill>
                  <a:schemeClr val="tx1"/>
                </a:solidFill>
                <a:effectLst>
                  <a:outerShdw blurRad="38100" dist="38100" dir="2700000" algn="tl">
                    <a:srgbClr val="000000">
                      <a:alpha val="43137"/>
                    </a:srgbClr>
                  </a:outerShdw>
                </a:effectLst>
              </a:rPr>
              <a:t>Sources</a:t>
            </a:r>
            <a:endParaRPr lang="en-US" sz="1800" b="0" dirty="0">
              <a:solidFill>
                <a:schemeClr val="tx1"/>
              </a:solidFill>
              <a:effectLst>
                <a:outerShdw blurRad="38100" dist="38100" dir="2700000" algn="tl">
                  <a:srgbClr val="000000">
                    <a:alpha val="43137"/>
                  </a:srgbClr>
                </a:outerShdw>
              </a:effectLst>
            </a:endParaRPr>
          </a:p>
        </p:txBody>
      </p:sp>
      <p:sp>
        <p:nvSpPr>
          <p:cNvPr id="11" name="Text Placeholder 2"/>
          <p:cNvSpPr>
            <a:spLocks noGrp="1"/>
          </p:cNvSpPr>
          <p:nvPr>
            <p:ph type="body" idx="1"/>
          </p:nvPr>
        </p:nvSpPr>
        <p:spPr>
          <a:xfrm>
            <a:off x="3799235" y="1457666"/>
            <a:ext cx="2667897" cy="457200"/>
          </a:xfrm>
        </p:spPr>
        <p:txBody>
          <a:bodyPr>
            <a:normAutofit/>
          </a:bodyPr>
          <a:lstStyle/>
          <a:p>
            <a:pPr lvl="0"/>
            <a:r>
              <a:rPr lang="en-US" sz="1800" b="0" dirty="0" smtClean="0">
                <a:effectLst>
                  <a:outerShdw blurRad="38100" dist="38100" dir="2700000" algn="tl">
                    <a:srgbClr val="000000">
                      <a:alpha val="43137"/>
                    </a:srgbClr>
                  </a:outerShdw>
                </a:effectLst>
              </a:rPr>
              <a:t>Power Controllers</a:t>
            </a:r>
            <a:endParaRPr lang="en-US" sz="1800" b="0" dirty="0">
              <a:solidFill>
                <a:schemeClr val="tx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177" y="62616"/>
            <a:ext cx="8229600" cy="478272"/>
          </a:xfr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a:lnSpc>
                <a:spcPct val="114000"/>
              </a:lnSpc>
              <a:defRPr/>
            </a:pPr>
            <a:r>
              <a:rPr lang="en-US" sz="2200" kern="1200" dirty="0" smtClean="0">
                <a:latin typeface="Arial" charset="0"/>
                <a:ea typeface="+mn-ea"/>
                <a:cs typeface="+mn-cs"/>
              </a:rPr>
              <a:t>Cabling</a:t>
            </a:r>
            <a:r>
              <a:rPr lang="en-US" sz="2200" kern="1200" dirty="0" smtClean="0">
                <a:latin typeface="Arial" charset="0"/>
                <a:ea typeface="+mn-ea"/>
                <a:cs typeface="+mn-cs"/>
              </a:rPr>
              <a:t> </a:t>
            </a:r>
            <a:r>
              <a:rPr lang="en-US" sz="2200" kern="1200" dirty="0" smtClean="0">
                <a:latin typeface="Arial" charset="0"/>
                <a:ea typeface="+mn-ea"/>
                <a:cs typeface="+mn-cs"/>
              </a:rPr>
              <a:t>and Connectors’</a:t>
            </a:r>
            <a:r>
              <a:rPr lang="en-US" sz="2200" kern="1200" dirty="0" smtClean="0">
                <a:latin typeface="Arial" charset="0"/>
                <a:ea typeface="+mn-ea"/>
                <a:cs typeface="+mn-cs"/>
              </a:rPr>
              <a:t> Roles</a:t>
            </a:r>
            <a:endParaRPr lang="en-US" sz="2200" kern="1200" dirty="0">
              <a:latin typeface="Arial" charset="0"/>
              <a:ea typeface="+mn-ea"/>
              <a:cs typeface="+mn-cs"/>
            </a:endParaRPr>
          </a:p>
        </p:txBody>
      </p:sp>
      <p:sp>
        <p:nvSpPr>
          <p:cNvPr id="23" name="Text Placeholder 2"/>
          <p:cNvSpPr>
            <a:spLocks noGrp="1"/>
          </p:cNvSpPr>
          <p:nvPr>
            <p:ph type="body" idx="1"/>
          </p:nvPr>
        </p:nvSpPr>
        <p:spPr>
          <a:xfrm>
            <a:off x="473336" y="5239056"/>
            <a:ext cx="2571078" cy="618631"/>
          </a:xfrm>
        </p:spPr>
        <p:txBody>
          <a:bodyPr anchor="ctr">
            <a:spAutoFit/>
          </a:bodyPr>
          <a:lstStyle/>
          <a:p>
            <a:pPr lvl="0" algn="ctr">
              <a:spcBef>
                <a:spcPts val="0"/>
              </a:spcBef>
            </a:pPr>
            <a:r>
              <a:rPr lang="en-US" sz="1800" b="0" dirty="0" smtClean="0">
                <a:solidFill>
                  <a:schemeClr val="tx1"/>
                </a:solidFill>
                <a:effectLst>
                  <a:outerShdw blurRad="38100" dist="38100" dir="2700000" algn="tl">
                    <a:srgbClr val="000000">
                      <a:alpha val="43137"/>
                    </a:srgbClr>
                  </a:outerShdw>
                </a:effectLst>
              </a:rPr>
              <a:t>Load Device</a:t>
            </a:r>
          </a:p>
          <a:p>
            <a:pPr lvl="0" algn="ctr">
              <a:spcBef>
                <a:spcPts val="0"/>
              </a:spcBef>
            </a:pPr>
            <a:r>
              <a:rPr lang="en-US" sz="1800" b="0" dirty="0" smtClean="0">
                <a:solidFill>
                  <a:schemeClr val="tx1"/>
                </a:solidFill>
                <a:effectLst>
                  <a:outerShdw blurRad="38100" dist="38100" dir="2700000" algn="tl">
                    <a:srgbClr val="000000">
                      <a:alpha val="43137"/>
                    </a:srgbClr>
                  </a:outerShdw>
                </a:effectLst>
              </a:rPr>
              <a:t>Cable Assemblies</a:t>
            </a:r>
            <a:endParaRPr lang="en-US" sz="1800" b="0" dirty="0">
              <a:solidFill>
                <a:schemeClr val="tx1"/>
              </a:solidFill>
              <a:effectLst>
                <a:outerShdw blurRad="38100" dist="38100" dir="2700000" algn="tl">
                  <a:srgbClr val="000000">
                    <a:alpha val="43137"/>
                  </a:srgbClr>
                </a:outerShdw>
              </a:effectLst>
            </a:endParaRPr>
          </a:p>
        </p:txBody>
      </p:sp>
      <p:sp>
        <p:nvSpPr>
          <p:cNvPr id="25" name="Text Placeholder 2"/>
          <p:cNvSpPr>
            <a:spLocks noGrp="1"/>
          </p:cNvSpPr>
          <p:nvPr>
            <p:ph type="body" sz="half" idx="3"/>
          </p:nvPr>
        </p:nvSpPr>
        <p:spPr>
          <a:xfrm>
            <a:off x="6207162" y="5308984"/>
            <a:ext cx="2441986" cy="618631"/>
          </a:xfrm>
        </p:spPr>
        <p:txBody>
          <a:bodyPr anchor="ctr">
            <a:spAutoFit/>
          </a:bodyPr>
          <a:lstStyle/>
          <a:p>
            <a:pPr lvl="0" algn="ctr">
              <a:spcBef>
                <a:spcPts val="0"/>
              </a:spcBef>
            </a:pPr>
            <a:r>
              <a:rPr lang="en-US" sz="1800" b="0" dirty="0" smtClean="0">
                <a:solidFill>
                  <a:schemeClr val="tx1"/>
                </a:solidFill>
                <a:effectLst>
                  <a:outerShdw blurRad="38100" dist="38100" dir="2700000" algn="tl">
                    <a:srgbClr val="000000">
                      <a:alpha val="43137"/>
                    </a:srgbClr>
                  </a:outerShdw>
                </a:effectLst>
              </a:rPr>
              <a:t>Power Feed</a:t>
            </a:r>
          </a:p>
          <a:p>
            <a:pPr lvl="0" algn="ctr">
              <a:spcBef>
                <a:spcPts val="0"/>
              </a:spcBef>
            </a:pPr>
            <a:r>
              <a:rPr lang="en-US" sz="1800" b="0" dirty="0" smtClean="0">
                <a:solidFill>
                  <a:schemeClr val="tx1"/>
                </a:solidFill>
                <a:effectLst>
                  <a:outerShdw blurRad="38100" dist="38100" dir="2700000" algn="tl">
                    <a:srgbClr val="000000">
                      <a:alpha val="43137"/>
                    </a:srgbClr>
                  </a:outerShdw>
                </a:effectLst>
              </a:rPr>
              <a:t>Cable Assemblies</a:t>
            </a:r>
            <a:endParaRPr lang="en-US" sz="1800" b="0" dirty="0">
              <a:solidFill>
                <a:schemeClr val="tx1"/>
              </a:solidFill>
              <a:effectLst>
                <a:outerShdw blurRad="38100" dist="38100" dir="2700000" algn="tl">
                  <a:srgbClr val="000000">
                    <a:alpha val="43137"/>
                  </a:srgbClr>
                </a:outerShdw>
              </a:effectLst>
            </a:endParaRPr>
          </a:p>
        </p:txBody>
      </p:sp>
      <p:pic>
        <p:nvPicPr>
          <p:cNvPr id="4103" name="Picture 7" descr="G:\ABP\MKTG\DCFlexZone\Photography\E-Pod\DC FlexZone - 5648.jpg"/>
          <p:cNvPicPr>
            <a:picLocks noGrp="1" noChangeAspect="1" noChangeArrowheads="1"/>
          </p:cNvPicPr>
          <p:nvPr>
            <p:ph sz="quarter" idx="2"/>
          </p:nvPr>
        </p:nvPicPr>
        <p:blipFill>
          <a:blip r:embed="rId3" cstate="screen"/>
          <a:srcRect/>
          <a:stretch>
            <a:fillRect/>
          </a:stretch>
        </p:blipFill>
        <p:spPr bwMode="auto">
          <a:xfrm>
            <a:off x="457200" y="3664536"/>
            <a:ext cx="2571974" cy="1579837"/>
          </a:xfrm>
          <a:prstGeom prst="rect">
            <a:avLst/>
          </a:prstGeom>
          <a:noFill/>
        </p:spPr>
      </p:pic>
      <p:pic>
        <p:nvPicPr>
          <p:cNvPr id="4102" name="Picture 6" descr="G:\ABP\MKTG\DCFlexZone\Photography\E-Pod\DC FlexZone - 5476  low res.jpg"/>
          <p:cNvPicPr>
            <a:picLocks noGrp="1" noChangeAspect="1" noChangeArrowheads="1"/>
          </p:cNvPicPr>
          <p:nvPr>
            <p:ph sz="quarter" idx="4"/>
          </p:nvPr>
        </p:nvPicPr>
        <p:blipFill>
          <a:blip r:embed="rId4" cstate="screen"/>
          <a:srcRect/>
          <a:stretch>
            <a:fillRect/>
          </a:stretch>
        </p:blipFill>
        <p:spPr bwMode="auto">
          <a:xfrm>
            <a:off x="6176594" y="1125917"/>
            <a:ext cx="2527366" cy="1670677"/>
          </a:xfrm>
          <a:prstGeom prst="rect">
            <a:avLst/>
          </a:prstGeom>
          <a:noFill/>
        </p:spPr>
      </p:pic>
      <p:pic>
        <p:nvPicPr>
          <p:cNvPr id="4100" name="Picture 4" descr="G:\ABP\MKTG\DCFlexZone\DC FlexZone Projects\Johnson Controls\Pictures\DSC03434.JPG"/>
          <p:cNvPicPr>
            <a:picLocks noGrp="1" noChangeAspect="1" noChangeArrowheads="1"/>
          </p:cNvPicPr>
          <p:nvPr>
            <p:ph sz="half" idx="4294967295"/>
          </p:nvPr>
        </p:nvPicPr>
        <p:blipFill>
          <a:blip r:embed="rId5" cstate="screen"/>
          <a:srcRect/>
          <a:stretch>
            <a:fillRect/>
          </a:stretch>
        </p:blipFill>
        <p:spPr bwMode="auto">
          <a:xfrm>
            <a:off x="6197600" y="3478073"/>
            <a:ext cx="2443480" cy="1832611"/>
          </a:xfrm>
          <a:prstGeom prst="rect">
            <a:avLst/>
          </a:prstGeom>
          <a:noFill/>
        </p:spPr>
      </p:pic>
      <p:pic>
        <p:nvPicPr>
          <p:cNvPr id="4101" name="Picture 5" descr="G:\ABP\MKTG\DCFlexZone\Photography\E-Pod\DC FlexZone - 5411  low res.jpg"/>
          <p:cNvPicPr>
            <a:picLocks noGrp="1" noChangeAspect="1" noChangeArrowheads="1"/>
          </p:cNvPicPr>
          <p:nvPr>
            <p:ph sz="half" idx="4294967295"/>
          </p:nvPr>
        </p:nvPicPr>
        <p:blipFill>
          <a:blip r:embed="rId6" cstate="screen"/>
          <a:srcRect/>
          <a:stretch>
            <a:fillRect/>
          </a:stretch>
        </p:blipFill>
        <p:spPr bwMode="auto">
          <a:xfrm>
            <a:off x="472429" y="1201223"/>
            <a:ext cx="2517206" cy="1670677"/>
          </a:xfrm>
          <a:prstGeom prst="rect">
            <a:avLst/>
          </a:prstGeom>
          <a:noFill/>
        </p:spPr>
      </p:pic>
      <p:sp>
        <p:nvSpPr>
          <p:cNvPr id="26" name="Text Placeholder 2"/>
          <p:cNvSpPr>
            <a:spLocks noGrp="1"/>
          </p:cNvSpPr>
          <p:nvPr>
            <p:ph type="body" idx="4294967295"/>
          </p:nvPr>
        </p:nvSpPr>
        <p:spPr>
          <a:xfrm>
            <a:off x="484096" y="2873306"/>
            <a:ext cx="2485016" cy="618631"/>
          </a:xfr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buNone/>
            </a:pPr>
            <a:r>
              <a:rPr lang="en-US" sz="1800" dirty="0" smtClean="0">
                <a:effectLst>
                  <a:outerShdw blurRad="38100" dist="38100" dir="2700000" algn="tl">
                    <a:srgbClr val="000000">
                      <a:alpha val="43137"/>
                    </a:srgbClr>
                  </a:outerShdw>
                </a:effectLst>
              </a:rPr>
              <a:t>Integral Bus Bar Connectors</a:t>
            </a:r>
            <a:endParaRPr lang="en-US" sz="1800" dirty="0">
              <a:effectLst>
                <a:outerShdw blurRad="38100" dist="38100" dir="2700000" algn="tl">
                  <a:srgbClr val="000000">
                    <a:alpha val="43137"/>
                  </a:srgbClr>
                </a:outerShdw>
              </a:effectLst>
            </a:endParaRPr>
          </a:p>
        </p:txBody>
      </p:sp>
      <p:pic>
        <p:nvPicPr>
          <p:cNvPr id="4098" name="Picture 2"/>
          <p:cNvPicPr>
            <a:picLocks noGrp="1" noChangeAspect="1" noChangeArrowheads="1"/>
          </p:cNvPicPr>
          <p:nvPr>
            <p:ph sz="half" idx="4294967295"/>
          </p:nvPr>
        </p:nvPicPr>
        <p:blipFill>
          <a:blip r:embed="rId7" cstate="screen"/>
          <a:srcRect/>
          <a:stretch>
            <a:fillRect/>
          </a:stretch>
        </p:blipFill>
        <p:spPr bwMode="auto">
          <a:xfrm>
            <a:off x="3307977" y="2619290"/>
            <a:ext cx="2517206" cy="1832611"/>
          </a:xfrm>
          <a:prstGeom prst="rect">
            <a:avLst/>
          </a:prstGeom>
          <a:noFill/>
          <a:ln w="9525">
            <a:noFill/>
            <a:miter lim="800000"/>
            <a:headEnd/>
            <a:tailEnd/>
          </a:ln>
        </p:spPr>
      </p:pic>
      <p:sp>
        <p:nvSpPr>
          <p:cNvPr id="24" name="Text Placeholder 2"/>
          <p:cNvSpPr>
            <a:spLocks noGrp="1"/>
          </p:cNvSpPr>
          <p:nvPr>
            <p:ph type="body" idx="4294967295"/>
          </p:nvPr>
        </p:nvSpPr>
        <p:spPr>
          <a:xfrm>
            <a:off x="6013525" y="2843049"/>
            <a:ext cx="2893807" cy="355482"/>
          </a:xfrm>
        </p:spPr>
        <p:txBody>
          <a:bodyPr wrap="square" anchor="ctr">
            <a:spAutoFit/>
          </a:bodyPr>
          <a:lstStyle/>
          <a:p>
            <a:pPr lvl="0" algn="ctr">
              <a:buNone/>
            </a:pPr>
            <a:r>
              <a:rPr lang="en-US" sz="1800" dirty="0" smtClean="0">
                <a:effectLst>
                  <a:outerShdw blurRad="38100" dist="38100" dir="2700000" algn="tl">
                    <a:srgbClr val="000000">
                      <a:alpha val="43137"/>
                    </a:srgbClr>
                  </a:outerShdw>
                </a:effectLst>
              </a:rPr>
              <a:t>Power Server Connectors</a:t>
            </a:r>
            <a:endParaRPr lang="en-US" sz="1800" dirty="0">
              <a:effectLst>
                <a:outerShdw blurRad="38100" dist="38100" dir="2700000" algn="tl">
                  <a:srgbClr val="000000">
                    <a:alpha val="43137"/>
                  </a:srgbClr>
                </a:outerShdw>
              </a:effectLst>
            </a:endParaRPr>
          </a:p>
        </p:txBody>
      </p:sp>
      <p:sp>
        <p:nvSpPr>
          <p:cNvPr id="14" name="TextBox 13"/>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The ‘Plug’ part of ‘plug-n-play’</a:t>
            </a:r>
            <a:endParaRPr lang="en-US" sz="1800" dirty="0">
              <a:latin typeface="+mj-lt"/>
            </a:endParaRPr>
          </a:p>
        </p:txBody>
      </p:sp>
      <p:sp>
        <p:nvSpPr>
          <p:cNvPr id="15" name="Text Placeholder 2"/>
          <p:cNvSpPr txBox="1">
            <a:spLocks/>
          </p:cNvSpPr>
          <p:nvPr/>
        </p:nvSpPr>
        <p:spPr bwMode="auto">
          <a:xfrm>
            <a:off x="3272117" y="2188618"/>
            <a:ext cx="2571078" cy="35548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95000"/>
              </a:lnSpc>
              <a:spcBef>
                <a:spcPts val="0"/>
              </a:spcBef>
              <a:spcAft>
                <a:spcPct val="0"/>
              </a:spcAft>
              <a:buClrTx/>
              <a:buSzTx/>
              <a:buFont typeface="Wingdings" pitchFamily="2" charset="2"/>
              <a:buNone/>
              <a:tabLst/>
              <a:defRPr/>
            </a:pPr>
            <a:r>
              <a:rPr kumimoji="0" lang="en-US" sz="1800" b="0"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Bus Bar Connections</a:t>
            </a:r>
            <a:endParaRPr kumimoji="0" lang="en-US" sz="1800" b="0"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
        <p:nvSpPr>
          <p:cNvPr id="16" name="Text Placeholder 2"/>
          <p:cNvSpPr txBox="1">
            <a:spLocks/>
          </p:cNvSpPr>
          <p:nvPr/>
        </p:nvSpPr>
        <p:spPr bwMode="auto">
          <a:xfrm>
            <a:off x="338667" y="5831368"/>
            <a:ext cx="8470482"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normAutofit/>
          </a:bodyPr>
          <a:lstStyle/>
          <a:p>
            <a:pPr marL="0" marR="0" lvl="0" indent="0" algn="ctr" defTabSz="914400" rtl="0" eaLnBrk="0" fontAlgn="base" latinLnBrk="0" hangingPunct="0">
              <a:lnSpc>
                <a:spcPct val="95000"/>
              </a:lnSpc>
              <a:spcBef>
                <a:spcPct val="35000"/>
              </a:spcBef>
              <a:spcAft>
                <a:spcPct val="0"/>
              </a:spcAft>
              <a:buClrTx/>
              <a:buSzTx/>
              <a:buFont typeface="Wingdings" pitchFamily="2" charset="2"/>
              <a:buNone/>
              <a:tabLst/>
              <a:defRPr/>
            </a:pPr>
            <a:r>
              <a:rPr kumimoji="0" lang="en-US" sz="1800" b="0"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Power Interconnection Products</a:t>
            </a:r>
            <a:endParaRPr kumimoji="0" lang="en-US" sz="1800" b="0"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1" name="Picture 5" descr="http://pluto1.genlyte.com/MKACatImages/calculite/pics/C420LEDDL_sm.jpg"/>
          <p:cNvPicPr>
            <a:picLocks noChangeAspect="1" noChangeArrowheads="1"/>
          </p:cNvPicPr>
          <p:nvPr/>
        </p:nvPicPr>
        <p:blipFill>
          <a:blip r:embed="rId3" cstate="screen"/>
          <a:srcRect/>
          <a:stretch>
            <a:fillRect/>
          </a:stretch>
        </p:blipFill>
        <p:spPr bwMode="auto">
          <a:xfrm>
            <a:off x="4855333" y="2977359"/>
            <a:ext cx="1481071" cy="1481071"/>
          </a:xfrm>
          <a:prstGeom prst="rect">
            <a:avLst/>
          </a:prstGeom>
          <a:noFill/>
        </p:spPr>
      </p:pic>
      <p:pic>
        <p:nvPicPr>
          <p:cNvPr id="21" name="Picture 2"/>
          <p:cNvPicPr>
            <a:picLocks noChangeAspect="1" noChangeArrowheads="1"/>
          </p:cNvPicPr>
          <p:nvPr/>
        </p:nvPicPr>
        <p:blipFill>
          <a:blip r:embed="rId4" cstate="screen"/>
          <a:srcRect/>
          <a:stretch>
            <a:fillRect/>
          </a:stretch>
        </p:blipFill>
        <p:spPr bwMode="auto">
          <a:xfrm>
            <a:off x="2440054" y="991891"/>
            <a:ext cx="3754683" cy="1941700"/>
          </a:xfrm>
          <a:prstGeom prst="rect">
            <a:avLst/>
          </a:prstGeom>
          <a:noFill/>
          <a:ln w="9525">
            <a:noFill/>
            <a:miter lim="800000"/>
            <a:headEnd/>
            <a:tailEnd/>
          </a:ln>
        </p:spPr>
      </p:pic>
      <p:sp>
        <p:nvSpPr>
          <p:cNvPr id="2" name="Title 1"/>
          <p:cNvSpPr>
            <a:spLocks noGrp="1"/>
          </p:cNvSpPr>
          <p:nvPr>
            <p:ph type="title"/>
          </p:nvPr>
        </p:nvSpPr>
        <p:spPr>
          <a:xfrm>
            <a:off x="366888" y="11991"/>
            <a:ext cx="8229600" cy="478272"/>
          </a:xfr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a:lnSpc>
                <a:spcPct val="114000"/>
              </a:lnSpc>
              <a:defRPr/>
            </a:pPr>
            <a:r>
              <a:rPr lang="en-US" sz="2200" kern="1200" dirty="0" smtClean="0">
                <a:latin typeface="Arial" charset="0"/>
                <a:ea typeface="+mn-ea"/>
                <a:cs typeface="+mn-cs"/>
              </a:rPr>
              <a:t>Lighting’s Role</a:t>
            </a:r>
            <a:endParaRPr lang="en-US" sz="2200" kern="1200" dirty="0">
              <a:latin typeface="Arial" charset="0"/>
              <a:ea typeface="+mn-ea"/>
              <a:cs typeface="+mn-cs"/>
            </a:endParaRPr>
          </a:p>
        </p:txBody>
      </p:sp>
      <p:pic>
        <p:nvPicPr>
          <p:cNvPr id="24583" name="Picture 7" descr="http://www.lightolier.com/products/imgs/150_calc.jpg">
            <a:hlinkClick r:id="rId5"/>
          </p:cNvPr>
          <p:cNvPicPr>
            <a:picLocks noChangeAspect="1" noChangeArrowheads="1"/>
          </p:cNvPicPr>
          <p:nvPr/>
        </p:nvPicPr>
        <p:blipFill>
          <a:blip r:embed="rId6" cstate="screen"/>
          <a:srcRect/>
          <a:stretch>
            <a:fillRect/>
          </a:stretch>
        </p:blipFill>
        <p:spPr bwMode="auto">
          <a:xfrm>
            <a:off x="353319" y="4665315"/>
            <a:ext cx="2262464" cy="1696848"/>
          </a:xfrm>
          <a:prstGeom prst="rect">
            <a:avLst/>
          </a:prstGeom>
          <a:noFill/>
        </p:spPr>
      </p:pic>
      <p:sp>
        <p:nvSpPr>
          <p:cNvPr id="17" name="TextBox 16"/>
          <p:cNvSpPr txBox="1"/>
          <p:nvPr/>
        </p:nvSpPr>
        <p:spPr>
          <a:xfrm>
            <a:off x="463640" y="609598"/>
            <a:ext cx="6196804" cy="369332"/>
          </a:xfrm>
          <a:prstGeom prst="rect">
            <a:avLst/>
          </a:prstGeom>
          <a:noFill/>
        </p:spPr>
        <p:txBody>
          <a:bodyPr wrap="square" rtlCol="0">
            <a:spAutoFit/>
          </a:bodyPr>
          <a:lstStyle/>
          <a:p>
            <a:r>
              <a:rPr lang="en-US" sz="1800" b="1" dirty="0" smtClean="0">
                <a:solidFill>
                  <a:srgbClr val="00B050"/>
                </a:solidFill>
                <a:latin typeface="+mj-lt"/>
              </a:rPr>
              <a:t>Lighting includes both LED and fluorescent</a:t>
            </a:r>
            <a:endParaRPr lang="en-US" sz="1800" dirty="0">
              <a:latin typeface="+mj-lt"/>
            </a:endParaRPr>
          </a:p>
        </p:txBody>
      </p:sp>
      <p:pic>
        <p:nvPicPr>
          <p:cNvPr id="24" name="Picture 2" descr="http://www.cooperindustries.com/content/dam/public/lighting/products/images/neo_ray/110x110_image/186531.jpg"/>
          <p:cNvPicPr>
            <a:picLocks noChangeAspect="1" noChangeArrowheads="1"/>
          </p:cNvPicPr>
          <p:nvPr/>
        </p:nvPicPr>
        <p:blipFill>
          <a:blip r:embed="rId7" cstate="screen"/>
          <a:srcRect/>
          <a:stretch>
            <a:fillRect/>
          </a:stretch>
        </p:blipFill>
        <p:spPr bwMode="auto">
          <a:xfrm>
            <a:off x="2706481" y="4259764"/>
            <a:ext cx="2123097" cy="2123098"/>
          </a:xfrm>
          <a:prstGeom prst="rect">
            <a:avLst/>
          </a:prstGeom>
          <a:noFill/>
        </p:spPr>
      </p:pic>
      <p:pic>
        <p:nvPicPr>
          <p:cNvPr id="26" name="Picture 6" descr="46137.jpg"/>
          <p:cNvPicPr>
            <a:picLocks noChangeAspect="1" noChangeArrowheads="1"/>
          </p:cNvPicPr>
          <p:nvPr/>
        </p:nvPicPr>
        <p:blipFill>
          <a:blip r:embed="rId8" cstate="screen"/>
          <a:srcRect/>
          <a:stretch>
            <a:fillRect/>
          </a:stretch>
        </p:blipFill>
        <p:spPr bwMode="auto">
          <a:xfrm>
            <a:off x="6611539" y="3026187"/>
            <a:ext cx="2189757" cy="2189758"/>
          </a:xfrm>
          <a:prstGeom prst="rect">
            <a:avLst/>
          </a:prstGeom>
          <a:noFill/>
        </p:spPr>
      </p:pic>
      <p:pic>
        <p:nvPicPr>
          <p:cNvPr id="27" name="Picture 2" descr="http://focalpointlights.com/images/prodheros/fv4s_rb_714x445.jpg"/>
          <p:cNvPicPr>
            <a:picLocks noChangeAspect="1" noChangeArrowheads="1"/>
          </p:cNvPicPr>
          <p:nvPr/>
        </p:nvPicPr>
        <p:blipFill>
          <a:blip r:embed="rId9" cstate="screen"/>
          <a:srcRect/>
          <a:stretch>
            <a:fillRect/>
          </a:stretch>
        </p:blipFill>
        <p:spPr bwMode="auto">
          <a:xfrm>
            <a:off x="5235463" y="4660689"/>
            <a:ext cx="2414589" cy="1856848"/>
          </a:xfrm>
          <a:prstGeom prst="rect">
            <a:avLst/>
          </a:prstGeom>
          <a:noFill/>
        </p:spPr>
      </p:pic>
      <p:pic>
        <p:nvPicPr>
          <p:cNvPr id="25" name="Picture 4" descr="69531.jpg"/>
          <p:cNvPicPr>
            <a:picLocks noChangeAspect="1" noChangeArrowheads="1"/>
          </p:cNvPicPr>
          <p:nvPr/>
        </p:nvPicPr>
        <p:blipFill>
          <a:blip r:embed="rId10" cstate="screen"/>
          <a:srcRect/>
          <a:stretch>
            <a:fillRect/>
          </a:stretch>
        </p:blipFill>
        <p:spPr bwMode="auto">
          <a:xfrm>
            <a:off x="266163" y="1098193"/>
            <a:ext cx="2502794" cy="2502795"/>
          </a:xfrm>
          <a:prstGeom prst="rect">
            <a:avLst/>
          </a:prstGeom>
          <a:noFill/>
        </p:spPr>
      </p:pic>
      <p:pic>
        <p:nvPicPr>
          <p:cNvPr id="24579" name="Picture 3"/>
          <p:cNvPicPr>
            <a:picLocks noChangeAspect="1" noChangeArrowheads="1"/>
          </p:cNvPicPr>
          <p:nvPr/>
        </p:nvPicPr>
        <p:blipFill>
          <a:blip r:embed="rId11" cstate="screen"/>
          <a:srcRect/>
          <a:stretch>
            <a:fillRect/>
          </a:stretch>
        </p:blipFill>
        <p:spPr bwMode="auto">
          <a:xfrm>
            <a:off x="267749" y="3499594"/>
            <a:ext cx="3222320" cy="1368619"/>
          </a:xfrm>
          <a:prstGeom prst="rect">
            <a:avLst/>
          </a:prstGeom>
          <a:noFill/>
          <a:ln w="9525">
            <a:noFill/>
            <a:miter lim="800000"/>
            <a:headEnd/>
            <a:tailEnd/>
          </a:ln>
        </p:spPr>
      </p:pic>
      <p:pic>
        <p:nvPicPr>
          <p:cNvPr id="24578" name="Picture 2" descr="(ST_2x2_perf_side.jpg) SofTrace"/>
          <p:cNvPicPr>
            <a:picLocks noChangeAspect="1" noChangeArrowheads="1"/>
          </p:cNvPicPr>
          <p:nvPr/>
        </p:nvPicPr>
        <p:blipFill>
          <a:blip r:embed="rId12" cstate="screen"/>
          <a:srcRect/>
          <a:stretch>
            <a:fillRect/>
          </a:stretch>
        </p:blipFill>
        <p:spPr bwMode="auto">
          <a:xfrm>
            <a:off x="5804911" y="1455823"/>
            <a:ext cx="2988598" cy="1338893"/>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10"/>
          <p:cNvPicPr>
            <a:picLocks noChangeAspect="1" noChangeArrowheads="1"/>
          </p:cNvPicPr>
          <p:nvPr/>
        </p:nvPicPr>
        <p:blipFill>
          <a:blip r:embed="rId3" cstate="screen"/>
          <a:srcRect/>
          <a:stretch>
            <a:fillRect/>
          </a:stretch>
        </p:blipFill>
        <p:spPr bwMode="auto">
          <a:xfrm>
            <a:off x="3399645" y="1075578"/>
            <a:ext cx="1826556" cy="1632922"/>
          </a:xfrm>
          <a:prstGeom prst="rect">
            <a:avLst/>
          </a:prstGeom>
          <a:noFill/>
          <a:ln w="9525">
            <a:noFill/>
            <a:miter lim="800000"/>
            <a:headEnd/>
            <a:tailEnd/>
          </a:ln>
        </p:spPr>
      </p:pic>
      <p:sp>
        <p:nvSpPr>
          <p:cNvPr id="2" name="Title 1"/>
          <p:cNvSpPr>
            <a:spLocks noGrp="1"/>
          </p:cNvSpPr>
          <p:nvPr>
            <p:ph type="title"/>
          </p:nvPr>
        </p:nvSpPr>
        <p:spPr>
          <a:xfrm>
            <a:off x="366888" y="11991"/>
            <a:ext cx="8229600" cy="478272"/>
          </a:xfr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a:lnSpc>
                <a:spcPct val="114000"/>
              </a:lnSpc>
              <a:defRPr/>
            </a:pPr>
            <a:r>
              <a:rPr lang="en-US" sz="2200" kern="1200" dirty="0" smtClean="0">
                <a:latin typeface="Arial" charset="0"/>
                <a:ea typeface="+mn-ea"/>
                <a:cs typeface="+mn-cs"/>
              </a:rPr>
              <a:t>Control’s Role</a:t>
            </a:r>
            <a:endParaRPr lang="en-US" sz="2200" kern="1200" dirty="0">
              <a:latin typeface="Arial" charset="0"/>
              <a:ea typeface="+mn-ea"/>
              <a:cs typeface="+mn-cs"/>
            </a:endParaRPr>
          </a:p>
        </p:txBody>
      </p:sp>
      <p:pic>
        <p:nvPicPr>
          <p:cNvPr id="45058" name="Picture 2" descr="Dimmer Controllers Catalogues">
            <a:hlinkClick r:id="rId4"/>
          </p:cNvPr>
          <p:cNvPicPr>
            <a:picLocks noChangeAspect="1" noChangeArrowheads="1"/>
          </p:cNvPicPr>
          <p:nvPr/>
        </p:nvPicPr>
        <p:blipFill>
          <a:blip r:embed="rId5" cstate="screen"/>
          <a:srcRect/>
          <a:stretch>
            <a:fillRect/>
          </a:stretch>
        </p:blipFill>
        <p:spPr bwMode="auto">
          <a:xfrm>
            <a:off x="3123784" y="2458060"/>
            <a:ext cx="952500" cy="952501"/>
          </a:xfrm>
          <a:prstGeom prst="rect">
            <a:avLst/>
          </a:prstGeom>
          <a:noFill/>
        </p:spPr>
      </p:pic>
      <p:pic>
        <p:nvPicPr>
          <p:cNvPr id="45060" name="Picture 4" descr="User Interfaces Brochure">
            <a:hlinkClick r:id="rId6"/>
          </p:cNvPr>
          <p:cNvPicPr>
            <a:picLocks noChangeAspect="1" noChangeArrowheads="1"/>
          </p:cNvPicPr>
          <p:nvPr/>
        </p:nvPicPr>
        <p:blipFill>
          <a:blip r:embed="rId7" cstate="screen"/>
          <a:srcRect/>
          <a:stretch>
            <a:fillRect/>
          </a:stretch>
        </p:blipFill>
        <p:spPr bwMode="auto">
          <a:xfrm>
            <a:off x="6668989" y="2995604"/>
            <a:ext cx="952500" cy="952501"/>
          </a:xfrm>
          <a:prstGeom prst="rect">
            <a:avLst/>
          </a:prstGeom>
          <a:noFill/>
        </p:spPr>
      </p:pic>
      <p:pic>
        <p:nvPicPr>
          <p:cNvPr id="45062" name="Picture 6" descr="User Interfaces Brochure">
            <a:hlinkClick r:id="rId6"/>
          </p:cNvPr>
          <p:cNvPicPr>
            <a:picLocks noChangeAspect="1" noChangeArrowheads="1"/>
          </p:cNvPicPr>
          <p:nvPr/>
        </p:nvPicPr>
        <p:blipFill>
          <a:blip r:embed="rId8" cstate="screen"/>
          <a:srcRect/>
          <a:stretch>
            <a:fillRect/>
          </a:stretch>
        </p:blipFill>
        <p:spPr bwMode="auto">
          <a:xfrm>
            <a:off x="1341095" y="5413183"/>
            <a:ext cx="952500" cy="952501"/>
          </a:xfrm>
          <a:prstGeom prst="rect">
            <a:avLst/>
          </a:prstGeom>
          <a:noFill/>
        </p:spPr>
      </p:pic>
      <p:pic>
        <p:nvPicPr>
          <p:cNvPr id="45064" name="Picture 8" descr="Integration Devices Catalogue">
            <a:hlinkClick r:id="rId9"/>
          </p:cNvPr>
          <p:cNvPicPr>
            <a:picLocks noChangeAspect="1" noChangeArrowheads="1"/>
          </p:cNvPicPr>
          <p:nvPr/>
        </p:nvPicPr>
        <p:blipFill>
          <a:blip r:embed="rId10" cstate="screen"/>
          <a:srcRect/>
          <a:stretch>
            <a:fillRect/>
          </a:stretch>
        </p:blipFill>
        <p:spPr bwMode="auto">
          <a:xfrm>
            <a:off x="4229652" y="3014943"/>
            <a:ext cx="952500" cy="952501"/>
          </a:xfrm>
          <a:prstGeom prst="rect">
            <a:avLst/>
          </a:prstGeom>
          <a:noFill/>
        </p:spPr>
      </p:pic>
      <p:sp>
        <p:nvSpPr>
          <p:cNvPr id="17" name="TextBox 16"/>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The controls are typically the same</a:t>
            </a:r>
            <a:endParaRPr lang="en-US" sz="1800" dirty="0">
              <a:latin typeface="+mj-lt"/>
            </a:endParaRPr>
          </a:p>
        </p:txBody>
      </p:sp>
      <p:pic>
        <p:nvPicPr>
          <p:cNvPr id="22" name="Picture 8" descr="http://assets.sylvania.com/assetlookup/dam_image_ref.aspx?NAED=51349&amp;Size=full"/>
          <p:cNvPicPr>
            <a:picLocks noChangeAspect="1" noChangeArrowheads="1"/>
          </p:cNvPicPr>
          <p:nvPr/>
        </p:nvPicPr>
        <p:blipFill>
          <a:blip r:embed="rId11" cstate="screen"/>
          <a:srcRect/>
          <a:stretch>
            <a:fillRect/>
          </a:stretch>
        </p:blipFill>
        <p:spPr bwMode="auto">
          <a:xfrm>
            <a:off x="848953" y="2845308"/>
            <a:ext cx="1437719" cy="954646"/>
          </a:xfrm>
          <a:prstGeom prst="rect">
            <a:avLst/>
          </a:prstGeom>
          <a:noFill/>
        </p:spPr>
      </p:pic>
      <p:pic>
        <p:nvPicPr>
          <p:cNvPr id="28" name="Picture 4" descr="Keypads"/>
          <p:cNvPicPr>
            <a:picLocks noGrp="1" noChangeAspect="1" noChangeArrowheads="1"/>
          </p:cNvPicPr>
          <p:nvPr>
            <p:ph sz="quarter" idx="2"/>
          </p:nvPr>
        </p:nvPicPr>
        <p:blipFill>
          <a:blip r:embed="rId12" cstate="screen"/>
          <a:stretch>
            <a:fillRect/>
          </a:stretch>
        </p:blipFill>
        <p:spPr bwMode="auto">
          <a:xfrm>
            <a:off x="4936507" y="1200515"/>
            <a:ext cx="2619375" cy="1905000"/>
          </a:xfrm>
          <a:prstGeom prst="rect">
            <a:avLst/>
          </a:prstGeom>
          <a:noFill/>
        </p:spPr>
      </p:pic>
      <p:pic>
        <p:nvPicPr>
          <p:cNvPr id="30" name="Picture 5"/>
          <p:cNvPicPr>
            <a:picLocks noChangeAspect="1" noChangeArrowheads="1"/>
          </p:cNvPicPr>
          <p:nvPr/>
        </p:nvPicPr>
        <p:blipFill>
          <a:blip r:embed="rId13" cstate="screen"/>
          <a:srcRect/>
          <a:stretch>
            <a:fillRect/>
          </a:stretch>
        </p:blipFill>
        <p:spPr bwMode="auto">
          <a:xfrm>
            <a:off x="439495" y="965296"/>
            <a:ext cx="2089225" cy="1425979"/>
          </a:xfrm>
          <a:prstGeom prst="rect">
            <a:avLst/>
          </a:prstGeom>
          <a:noFill/>
          <a:ln w="9525">
            <a:noFill/>
            <a:miter lim="800000"/>
            <a:headEnd/>
            <a:tailEnd/>
          </a:ln>
        </p:spPr>
      </p:pic>
      <p:pic>
        <p:nvPicPr>
          <p:cNvPr id="31" name="Picture 7" descr="DIN-AP2&#10;"/>
          <p:cNvPicPr>
            <a:picLocks noChangeAspect="1" noChangeArrowheads="1"/>
          </p:cNvPicPr>
          <p:nvPr/>
        </p:nvPicPr>
        <p:blipFill>
          <a:blip r:embed="rId14" cstate="screen"/>
          <a:srcRect/>
          <a:stretch>
            <a:fillRect/>
          </a:stretch>
        </p:blipFill>
        <p:spPr bwMode="auto">
          <a:xfrm>
            <a:off x="3436618" y="4105394"/>
            <a:ext cx="1308169" cy="892878"/>
          </a:xfrm>
          <a:prstGeom prst="rect">
            <a:avLst/>
          </a:prstGeom>
          <a:noFill/>
        </p:spPr>
      </p:pic>
      <p:pic>
        <p:nvPicPr>
          <p:cNvPr id="29" name="Picture 2" descr="Touchpanels - Wireless"/>
          <p:cNvPicPr>
            <a:picLocks noChangeAspect="1" noChangeArrowheads="1"/>
          </p:cNvPicPr>
          <p:nvPr/>
        </p:nvPicPr>
        <p:blipFill>
          <a:blip r:embed="rId15" cstate="screen"/>
          <a:srcRect/>
          <a:stretch>
            <a:fillRect/>
          </a:stretch>
        </p:blipFill>
        <p:spPr bwMode="auto">
          <a:xfrm>
            <a:off x="6300046" y="4683709"/>
            <a:ext cx="1762068" cy="1281504"/>
          </a:xfrm>
          <a:prstGeom prst="rect">
            <a:avLst/>
          </a:prstGeom>
          <a:noFill/>
        </p:spPr>
      </p:pic>
      <p:sp>
        <p:nvSpPr>
          <p:cNvPr id="15" name="Text Placeholder 2"/>
          <p:cNvSpPr>
            <a:spLocks noGrp="1"/>
          </p:cNvSpPr>
          <p:nvPr>
            <p:ph type="body" idx="4294967295"/>
          </p:nvPr>
        </p:nvSpPr>
        <p:spPr>
          <a:xfrm>
            <a:off x="5970495" y="4080179"/>
            <a:ext cx="2893807" cy="355482"/>
          </a:xfrm>
        </p:spPr>
        <p:txBody>
          <a:bodyPr wrap="square" anchor="ctr">
            <a:spAutoFit/>
          </a:bodyPr>
          <a:lstStyle/>
          <a:p>
            <a:pPr lvl="0" algn="ctr">
              <a:buNone/>
            </a:pPr>
            <a:r>
              <a:rPr lang="en-US" sz="1800" dirty="0" smtClean="0">
                <a:effectLst>
                  <a:outerShdw blurRad="38100" dist="38100" dir="2700000" algn="tl">
                    <a:srgbClr val="000000">
                      <a:alpha val="43137"/>
                    </a:srgbClr>
                  </a:outerShdw>
                </a:effectLst>
              </a:rPr>
              <a:t>User Interfaces</a:t>
            </a:r>
            <a:endParaRPr lang="en-US" sz="1800" dirty="0">
              <a:effectLst>
                <a:outerShdw blurRad="38100" dist="38100" dir="2700000" algn="tl">
                  <a:srgbClr val="000000">
                    <a:alpha val="43137"/>
                  </a:srgbClr>
                </a:outerShdw>
              </a:effectLst>
            </a:endParaRPr>
          </a:p>
        </p:txBody>
      </p:sp>
      <p:sp>
        <p:nvSpPr>
          <p:cNvPr id="16" name="Text Placeholder 2"/>
          <p:cNvSpPr>
            <a:spLocks noGrp="1"/>
          </p:cNvSpPr>
          <p:nvPr>
            <p:ph type="body" idx="4294967295"/>
          </p:nvPr>
        </p:nvSpPr>
        <p:spPr>
          <a:xfrm>
            <a:off x="2947596" y="5209731"/>
            <a:ext cx="2893807" cy="355482"/>
          </a:xfrm>
        </p:spPr>
        <p:txBody>
          <a:bodyPr wrap="square" anchor="ctr">
            <a:spAutoFit/>
          </a:bodyPr>
          <a:lstStyle/>
          <a:p>
            <a:pPr lvl="0" algn="ctr">
              <a:buNone/>
            </a:pPr>
            <a:r>
              <a:rPr lang="en-US" sz="1800" dirty="0" smtClean="0">
                <a:effectLst>
                  <a:outerShdw blurRad="38100" dist="38100" dir="2700000" algn="tl">
                    <a:srgbClr val="000000">
                      <a:alpha val="43137"/>
                    </a:srgbClr>
                  </a:outerShdw>
                </a:effectLst>
              </a:rPr>
              <a:t>Gateways &amp; Controllers</a:t>
            </a:r>
            <a:endParaRPr lang="en-US" sz="1800" dirty="0">
              <a:effectLst>
                <a:outerShdw blurRad="38100" dist="38100" dir="2700000" algn="tl">
                  <a:srgbClr val="000000">
                    <a:alpha val="43137"/>
                  </a:srgbClr>
                </a:outerShdw>
              </a:effectLst>
            </a:endParaRPr>
          </a:p>
        </p:txBody>
      </p:sp>
      <p:sp>
        <p:nvSpPr>
          <p:cNvPr id="18" name="Text Placeholder 2"/>
          <p:cNvSpPr>
            <a:spLocks noGrp="1"/>
          </p:cNvSpPr>
          <p:nvPr>
            <p:ph type="body" idx="4294967295"/>
          </p:nvPr>
        </p:nvSpPr>
        <p:spPr>
          <a:xfrm>
            <a:off x="129092" y="2337440"/>
            <a:ext cx="2893807" cy="355482"/>
          </a:xfrm>
        </p:spPr>
        <p:txBody>
          <a:bodyPr wrap="square" anchor="ctr">
            <a:spAutoFit/>
          </a:bodyPr>
          <a:lstStyle/>
          <a:p>
            <a:pPr lvl="0" algn="ctr">
              <a:buNone/>
            </a:pPr>
            <a:r>
              <a:rPr lang="en-US" sz="1800" dirty="0" smtClean="0">
                <a:effectLst>
                  <a:outerShdw blurRad="38100" dist="38100" dir="2700000" algn="tl">
                    <a:srgbClr val="000000">
                      <a:alpha val="43137"/>
                    </a:srgbClr>
                  </a:outerShdw>
                </a:effectLst>
              </a:rPr>
              <a:t>Ballasts, Drivers, PWMs</a:t>
            </a:r>
            <a:endParaRPr lang="en-US" sz="1800" dirty="0">
              <a:effectLst>
                <a:outerShdw blurRad="38100" dist="38100" dir="2700000" algn="tl">
                  <a:srgbClr val="000000">
                    <a:alpha val="43137"/>
                  </a:srgbClr>
                </a:outerShdw>
              </a:effectLst>
            </a:endParaRPr>
          </a:p>
        </p:txBody>
      </p:sp>
      <p:sp>
        <p:nvSpPr>
          <p:cNvPr id="19" name="Text Placeholder 2"/>
          <p:cNvSpPr>
            <a:spLocks noGrp="1"/>
          </p:cNvSpPr>
          <p:nvPr>
            <p:ph type="body" idx="4294967295"/>
          </p:nvPr>
        </p:nvSpPr>
        <p:spPr>
          <a:xfrm>
            <a:off x="150608" y="4897760"/>
            <a:ext cx="2893807" cy="355482"/>
          </a:xfrm>
        </p:spPr>
        <p:txBody>
          <a:bodyPr wrap="square" anchor="ctr">
            <a:spAutoFit/>
          </a:bodyPr>
          <a:lstStyle/>
          <a:p>
            <a:pPr lvl="0" algn="ctr">
              <a:buNone/>
            </a:pPr>
            <a:r>
              <a:rPr lang="en-US" sz="1800" dirty="0" smtClean="0">
                <a:effectLst>
                  <a:outerShdw blurRad="38100" dist="38100" dir="2700000" algn="tl">
                    <a:srgbClr val="000000">
                      <a:alpha val="43137"/>
                    </a:srgbClr>
                  </a:outerShdw>
                </a:effectLst>
              </a:rPr>
              <a:t>Sensors &amp; Detectors</a:t>
            </a:r>
            <a:endParaRPr lang="en-US" sz="1800" dirty="0">
              <a:effectLst>
                <a:outerShdw blurRad="38100" dist="38100" dir="2700000" algn="tl">
                  <a:srgbClr val="000000">
                    <a:alpha val="43137"/>
                  </a:srgbClr>
                </a:outerShdw>
              </a:effectLst>
            </a:endParaRPr>
          </a:p>
        </p:txBody>
      </p:sp>
      <p:pic>
        <p:nvPicPr>
          <p:cNvPr id="23" name="Picture 10" descr="http://assets.sylvania.com/assetlookup/dam_image_ref.aspx?NAED=45167&amp;Size=full"/>
          <p:cNvPicPr>
            <a:picLocks noChangeAspect="1" noChangeArrowheads="1"/>
          </p:cNvPicPr>
          <p:nvPr/>
        </p:nvPicPr>
        <p:blipFill>
          <a:blip r:embed="rId16" cstate="screen"/>
          <a:srcRect/>
          <a:stretch>
            <a:fillRect/>
          </a:stretch>
        </p:blipFill>
        <p:spPr bwMode="auto">
          <a:xfrm>
            <a:off x="7211461" y="1334080"/>
            <a:ext cx="1091769" cy="1091769"/>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itle 55"/>
          <p:cNvSpPr>
            <a:spLocks noGrp="1"/>
          </p:cNvSpPr>
          <p:nvPr>
            <p:ph type="title"/>
          </p:nvPr>
        </p:nvSpPr>
        <p:spPr>
          <a:xfrm>
            <a:off x="457200" y="118845"/>
            <a:ext cx="5806440" cy="478272"/>
          </a:xfr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a:lnSpc>
                <a:spcPct val="114000"/>
              </a:lnSpc>
              <a:defRPr/>
            </a:pPr>
            <a:r>
              <a:rPr lang="en-US" sz="2200" kern="1200" dirty="0" smtClean="0">
                <a:latin typeface="Arial" charset="0"/>
                <a:ea typeface="+mn-ea"/>
                <a:cs typeface="+mn-cs"/>
              </a:rPr>
              <a:t>Basic Control Communications</a:t>
            </a:r>
          </a:p>
        </p:txBody>
      </p:sp>
      <p:sp>
        <p:nvSpPr>
          <p:cNvPr id="24" name="Oval 23"/>
          <p:cNvSpPr>
            <a:spLocks noChangeAspect="1"/>
          </p:cNvSpPr>
          <p:nvPr/>
        </p:nvSpPr>
        <p:spPr>
          <a:xfrm>
            <a:off x="2045368" y="1337843"/>
            <a:ext cx="4836695" cy="4711082"/>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003">
            <a:schemeClr val="lt1"/>
          </a:fillRef>
          <a:effectRef idx="0">
            <a:schemeClr val="accent1"/>
          </a:effectRef>
          <a:fontRef idx="minor">
            <a:schemeClr val="lt1"/>
          </a:fontRef>
        </p:style>
        <p:txBody>
          <a:bodyPr wrap="none" tIns="0" rtlCol="0" anchor="t" anchorCtr="0"/>
          <a:lstStyle/>
          <a:p>
            <a:pPr algn="ctr"/>
            <a:endParaRPr lang="en-US" sz="1600" dirty="0">
              <a:effectLst>
                <a:outerShdw blurRad="38100" dist="38100" dir="2700000" algn="tl">
                  <a:srgbClr val="000000">
                    <a:alpha val="43137"/>
                  </a:srgbClr>
                </a:outerShdw>
              </a:effectLst>
              <a:latin typeface="+mj-lt"/>
            </a:endParaRPr>
          </a:p>
        </p:txBody>
      </p:sp>
      <p:sp>
        <p:nvSpPr>
          <p:cNvPr id="25" name="Oval 24"/>
          <p:cNvSpPr>
            <a:spLocks noChangeAspect="1"/>
          </p:cNvSpPr>
          <p:nvPr/>
        </p:nvSpPr>
        <p:spPr>
          <a:xfrm>
            <a:off x="2649955" y="1926728"/>
            <a:ext cx="3627521" cy="3533312"/>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sz="1600">
              <a:effectLst>
                <a:outerShdw blurRad="38100" dist="38100" dir="2700000" algn="tl">
                  <a:srgbClr val="000000">
                    <a:alpha val="43137"/>
                  </a:srgbClr>
                </a:outerShdw>
              </a:effectLst>
              <a:latin typeface="+mj-lt"/>
            </a:endParaRPr>
          </a:p>
        </p:txBody>
      </p:sp>
      <p:sp>
        <p:nvSpPr>
          <p:cNvPr id="26" name="Oval 25"/>
          <p:cNvSpPr>
            <a:spLocks noChangeAspect="1"/>
          </p:cNvSpPr>
          <p:nvPr/>
        </p:nvSpPr>
        <p:spPr>
          <a:xfrm>
            <a:off x="3254542" y="2515614"/>
            <a:ext cx="2418347" cy="2355541"/>
          </a:xfrm>
          <a:prstGeom prst="ellipse">
            <a:avLst/>
          </a:prstGeom>
          <a:ln w="3492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sz="1600" dirty="0">
              <a:effectLst>
                <a:outerShdw blurRad="38100" dist="38100" dir="2700000" algn="tl">
                  <a:srgbClr val="000000">
                    <a:alpha val="43137"/>
                  </a:srgbClr>
                </a:outerShdw>
              </a:effectLst>
              <a:latin typeface="+mj-lt"/>
            </a:endParaRPr>
          </a:p>
        </p:txBody>
      </p:sp>
      <p:sp>
        <p:nvSpPr>
          <p:cNvPr id="28" name="TextBox 27"/>
          <p:cNvSpPr txBox="1"/>
          <p:nvPr/>
        </p:nvSpPr>
        <p:spPr>
          <a:xfrm>
            <a:off x="3791953" y="1468707"/>
            <a:ext cx="1343527" cy="338554"/>
          </a:xfrm>
          <a:prstGeom prst="rect">
            <a:avLst/>
          </a:prstGeom>
          <a:noFill/>
        </p:spPr>
        <p:txBody>
          <a:bodyPr wrap="square" rtlCol="0">
            <a:spAutoFit/>
          </a:bodyPr>
          <a:lstStyle/>
          <a:p>
            <a:pPr algn="ctr"/>
            <a:r>
              <a:rPr lang="en-US" sz="1600" b="1" dirty="0" smtClean="0">
                <a:solidFill>
                  <a:schemeClr val="bg1"/>
                </a:solidFill>
                <a:effectLst>
                  <a:outerShdw blurRad="38100" dist="38100" dir="2700000" algn="tl">
                    <a:srgbClr val="000000">
                      <a:alpha val="43137"/>
                    </a:srgbClr>
                  </a:outerShdw>
                </a:effectLst>
                <a:latin typeface="+mj-lt"/>
              </a:rPr>
              <a:t>Fringe</a:t>
            </a:r>
            <a:endParaRPr lang="en-US" sz="1600" b="1" dirty="0">
              <a:solidFill>
                <a:schemeClr val="bg1"/>
              </a:solidFill>
              <a:effectLst>
                <a:outerShdw blurRad="38100" dist="38100" dir="2700000" algn="tl">
                  <a:srgbClr val="000000">
                    <a:alpha val="43137"/>
                  </a:srgbClr>
                </a:outerShdw>
              </a:effectLst>
              <a:latin typeface="+mj-lt"/>
            </a:endParaRPr>
          </a:p>
        </p:txBody>
      </p:sp>
      <p:sp>
        <p:nvSpPr>
          <p:cNvPr id="29" name="TextBox 28"/>
          <p:cNvSpPr txBox="1"/>
          <p:nvPr/>
        </p:nvSpPr>
        <p:spPr>
          <a:xfrm rot="16200000">
            <a:off x="2007437" y="3520521"/>
            <a:ext cx="1970468" cy="338554"/>
          </a:xfrm>
          <a:prstGeom prst="rect">
            <a:avLst/>
          </a:prstGeom>
          <a:noFill/>
        </p:spPr>
        <p:txBody>
          <a:bodyPr wrap="square" rtlCol="0">
            <a:spAutoFit/>
          </a:bodyPr>
          <a:lstStyle/>
          <a:p>
            <a:pPr algn="ctr"/>
            <a:r>
              <a:rPr lang="en-US" sz="1600" b="1" dirty="0" smtClean="0">
                <a:solidFill>
                  <a:schemeClr val="bg1"/>
                </a:solidFill>
                <a:effectLst>
                  <a:outerShdw blurRad="38100" dist="38100" dir="2700000" algn="tl">
                    <a:srgbClr val="000000">
                      <a:alpha val="43137"/>
                    </a:srgbClr>
                  </a:outerShdw>
                </a:effectLst>
                <a:latin typeface="+mj-lt"/>
              </a:rPr>
              <a:t>Local Controllers</a:t>
            </a:r>
            <a:endParaRPr lang="en-US" sz="1600" b="1" dirty="0">
              <a:solidFill>
                <a:schemeClr val="bg1"/>
              </a:solidFill>
              <a:effectLst>
                <a:outerShdw blurRad="38100" dist="38100" dir="2700000" algn="tl">
                  <a:srgbClr val="000000">
                    <a:alpha val="43137"/>
                  </a:srgbClr>
                </a:outerShdw>
              </a:effectLst>
              <a:latin typeface="+mj-lt"/>
            </a:endParaRPr>
          </a:p>
        </p:txBody>
      </p:sp>
      <p:sp>
        <p:nvSpPr>
          <p:cNvPr id="30" name="TextBox 29"/>
          <p:cNvSpPr txBox="1"/>
          <p:nvPr/>
        </p:nvSpPr>
        <p:spPr>
          <a:xfrm>
            <a:off x="3638939" y="2602916"/>
            <a:ext cx="1660849" cy="338554"/>
          </a:xfrm>
          <a:prstGeom prst="rect">
            <a:avLst/>
          </a:prstGeom>
          <a:noFill/>
        </p:spPr>
        <p:txBody>
          <a:bodyPr wrap="square" rtlCol="0">
            <a:spAutoFit/>
          </a:bodyPr>
          <a:lstStyle/>
          <a:p>
            <a:pPr algn="ctr"/>
            <a:r>
              <a:rPr lang="en-US" sz="1600" b="1" dirty="0" smtClean="0">
                <a:solidFill>
                  <a:schemeClr val="bg1"/>
                </a:solidFill>
                <a:effectLst>
                  <a:outerShdw blurRad="38100" dist="38100" dir="2700000" algn="tl">
                    <a:srgbClr val="000000">
                      <a:alpha val="43137"/>
                    </a:srgbClr>
                  </a:outerShdw>
                </a:effectLst>
                <a:latin typeface="+mj-lt"/>
              </a:rPr>
              <a:t>Supervisory</a:t>
            </a:r>
            <a:endParaRPr lang="en-US" sz="1600" b="1" dirty="0">
              <a:solidFill>
                <a:schemeClr val="bg1"/>
              </a:solidFill>
              <a:effectLst>
                <a:outerShdw blurRad="38100" dist="38100" dir="2700000" algn="tl">
                  <a:srgbClr val="000000">
                    <a:alpha val="43137"/>
                  </a:srgbClr>
                </a:outerShdw>
              </a:effectLst>
              <a:latin typeface="+mj-lt"/>
            </a:endParaRPr>
          </a:p>
        </p:txBody>
      </p:sp>
      <p:sp>
        <p:nvSpPr>
          <p:cNvPr id="31" name="TextBox 30"/>
          <p:cNvSpPr txBox="1"/>
          <p:nvPr/>
        </p:nvSpPr>
        <p:spPr>
          <a:xfrm rot="16200000">
            <a:off x="1207793" y="3397410"/>
            <a:ext cx="2202285" cy="584775"/>
          </a:xfrm>
          <a:prstGeom prst="rect">
            <a:avLst/>
          </a:prstGeom>
          <a:noFill/>
        </p:spPr>
        <p:txBody>
          <a:bodyPr wrap="square" rtlCol="0">
            <a:spAutoFit/>
          </a:bodyPr>
          <a:lstStyle/>
          <a:p>
            <a:pPr algn="ctr"/>
            <a:r>
              <a:rPr lang="en-US" sz="1600" b="1" dirty="0" smtClean="0">
                <a:solidFill>
                  <a:schemeClr val="bg1"/>
                </a:solidFill>
                <a:effectLst>
                  <a:outerShdw blurRad="38100" dist="38100" dir="2700000" algn="tl">
                    <a:srgbClr val="000000">
                      <a:alpha val="43137"/>
                    </a:srgbClr>
                  </a:outerShdw>
                </a:effectLst>
                <a:latin typeface="+mj-lt"/>
              </a:rPr>
              <a:t> Embedded Control/Sensor</a:t>
            </a:r>
            <a:endParaRPr lang="en-US" sz="1600" b="1" dirty="0">
              <a:solidFill>
                <a:schemeClr val="bg1"/>
              </a:solidFill>
              <a:effectLst>
                <a:outerShdw blurRad="38100" dist="38100" dir="2700000" algn="tl">
                  <a:srgbClr val="000000">
                    <a:alpha val="43137"/>
                  </a:srgbClr>
                </a:outerShdw>
              </a:effectLst>
              <a:latin typeface="+mj-lt"/>
            </a:endParaRPr>
          </a:p>
        </p:txBody>
      </p:sp>
      <p:sp>
        <p:nvSpPr>
          <p:cNvPr id="32" name="TextBox 31"/>
          <p:cNvSpPr txBox="1"/>
          <p:nvPr/>
        </p:nvSpPr>
        <p:spPr>
          <a:xfrm>
            <a:off x="3528811" y="5644280"/>
            <a:ext cx="1893194" cy="297517"/>
          </a:xfrm>
          <a:prstGeom prst="rect">
            <a:avLst/>
          </a:prstGeom>
          <a:noFill/>
        </p:spPr>
        <p:txBody>
          <a:bodyPr wrap="square" rtlCol="0">
            <a:spAutoFit/>
          </a:bodyPr>
          <a:lstStyle/>
          <a:p>
            <a:pPr algn="ctr">
              <a:lnSpc>
                <a:spcPts val="1600"/>
              </a:lnSpc>
            </a:pPr>
            <a:r>
              <a:rPr lang="en-US" sz="1600" b="1" dirty="0" smtClean="0">
                <a:solidFill>
                  <a:schemeClr val="bg1"/>
                </a:solidFill>
                <a:effectLst>
                  <a:outerShdw blurRad="38100" dist="38100" dir="2700000" algn="tl">
                    <a:srgbClr val="000000">
                      <a:alpha val="43137"/>
                    </a:srgbClr>
                  </a:outerShdw>
                </a:effectLst>
                <a:latin typeface="+mj-lt"/>
              </a:rPr>
              <a:t>Device</a:t>
            </a:r>
            <a:endParaRPr lang="en-US" sz="1600" b="1" dirty="0" smtClean="0">
              <a:solidFill>
                <a:schemeClr val="bg1"/>
              </a:solidFill>
              <a:effectLst>
                <a:outerShdw blurRad="38100" dist="38100" dir="2700000" algn="tl">
                  <a:srgbClr val="000000">
                    <a:alpha val="43137"/>
                  </a:srgbClr>
                </a:outerShdw>
              </a:effectLst>
              <a:latin typeface="+mj-lt"/>
            </a:endParaRPr>
          </a:p>
        </p:txBody>
      </p:sp>
      <p:sp>
        <p:nvSpPr>
          <p:cNvPr id="33" name="TextBox 32"/>
          <p:cNvSpPr txBox="1"/>
          <p:nvPr/>
        </p:nvSpPr>
        <p:spPr>
          <a:xfrm rot="5400000">
            <a:off x="5942850" y="3524106"/>
            <a:ext cx="1308634" cy="338554"/>
          </a:xfrm>
          <a:prstGeom prst="rect">
            <a:avLst/>
          </a:prstGeom>
          <a:noFill/>
        </p:spPr>
        <p:txBody>
          <a:bodyPr wrap="square" rtlCol="0">
            <a:spAutoFit/>
          </a:bodyPr>
          <a:lstStyle/>
          <a:p>
            <a:pPr algn="ctr"/>
            <a:r>
              <a:rPr lang="en-US" sz="1600" b="1" dirty="0" smtClean="0">
                <a:solidFill>
                  <a:schemeClr val="bg1"/>
                </a:solidFill>
                <a:effectLst>
                  <a:outerShdw blurRad="38100" dist="38100" dir="2700000" algn="tl">
                    <a:srgbClr val="000000">
                      <a:alpha val="43137"/>
                    </a:srgbClr>
                  </a:outerShdw>
                </a:effectLst>
                <a:latin typeface="+mj-lt"/>
              </a:rPr>
              <a:t>Open</a:t>
            </a:r>
            <a:endParaRPr lang="en-US" sz="1600" b="1" dirty="0">
              <a:solidFill>
                <a:schemeClr val="bg1"/>
              </a:solidFill>
              <a:effectLst>
                <a:outerShdw blurRad="38100" dist="38100" dir="2700000" algn="tl">
                  <a:srgbClr val="000000">
                    <a:alpha val="43137"/>
                  </a:srgbClr>
                </a:outerShdw>
              </a:effectLst>
              <a:latin typeface="+mj-lt"/>
            </a:endParaRPr>
          </a:p>
        </p:txBody>
      </p:sp>
      <p:sp>
        <p:nvSpPr>
          <p:cNvPr id="34" name="TextBox 33"/>
          <p:cNvSpPr txBox="1"/>
          <p:nvPr/>
        </p:nvSpPr>
        <p:spPr>
          <a:xfrm>
            <a:off x="3688343" y="5029637"/>
            <a:ext cx="1574131" cy="297517"/>
          </a:xfrm>
          <a:prstGeom prst="rect">
            <a:avLst/>
          </a:prstGeom>
          <a:noFill/>
        </p:spPr>
        <p:txBody>
          <a:bodyPr wrap="square" rtlCol="0">
            <a:spAutoFit/>
          </a:bodyPr>
          <a:lstStyle/>
          <a:p>
            <a:pPr algn="ctr">
              <a:lnSpc>
                <a:spcPts val="1600"/>
              </a:lnSpc>
            </a:pPr>
            <a:r>
              <a:rPr lang="en-US" sz="1600" b="1" dirty="0" smtClean="0">
                <a:solidFill>
                  <a:schemeClr val="bg1"/>
                </a:solidFill>
                <a:effectLst>
                  <a:outerShdw blurRad="38100" dist="38100" dir="2700000" algn="tl">
                    <a:srgbClr val="000000">
                      <a:alpha val="43137"/>
                    </a:srgbClr>
                  </a:outerShdw>
                </a:effectLst>
                <a:latin typeface="+mj-lt"/>
              </a:rPr>
              <a:t>Local</a:t>
            </a:r>
            <a:endParaRPr lang="en-US" sz="1600" b="1" dirty="0">
              <a:solidFill>
                <a:schemeClr val="bg1"/>
              </a:solidFill>
              <a:effectLst>
                <a:outerShdw blurRad="38100" dist="38100" dir="2700000" algn="tl">
                  <a:srgbClr val="000000">
                    <a:alpha val="43137"/>
                  </a:srgbClr>
                </a:outerShdw>
              </a:effectLst>
              <a:latin typeface="+mj-lt"/>
            </a:endParaRPr>
          </a:p>
        </p:txBody>
      </p:sp>
      <p:sp>
        <p:nvSpPr>
          <p:cNvPr id="35" name="TextBox 34"/>
          <p:cNvSpPr txBox="1"/>
          <p:nvPr/>
        </p:nvSpPr>
        <p:spPr>
          <a:xfrm rot="5400000">
            <a:off x="5331545" y="3524106"/>
            <a:ext cx="1308634" cy="338554"/>
          </a:xfrm>
          <a:prstGeom prst="rect">
            <a:avLst/>
          </a:prstGeom>
          <a:noFill/>
        </p:spPr>
        <p:txBody>
          <a:bodyPr wrap="square" rtlCol="0">
            <a:spAutoFit/>
          </a:bodyPr>
          <a:lstStyle/>
          <a:p>
            <a:pPr algn="ctr"/>
            <a:r>
              <a:rPr lang="en-US" sz="1600" b="1" dirty="0" smtClean="0">
                <a:solidFill>
                  <a:schemeClr val="bg1"/>
                </a:solidFill>
                <a:effectLst>
                  <a:outerShdw blurRad="38100" dist="38100" dir="2700000" algn="tl">
                    <a:srgbClr val="000000">
                      <a:alpha val="43137"/>
                    </a:srgbClr>
                  </a:outerShdw>
                </a:effectLst>
                <a:latin typeface="+mj-lt"/>
              </a:rPr>
              <a:t>Hybrid</a:t>
            </a:r>
            <a:endParaRPr lang="en-US" sz="1600" b="1" dirty="0">
              <a:solidFill>
                <a:schemeClr val="bg1"/>
              </a:solidFill>
              <a:effectLst>
                <a:outerShdw blurRad="38100" dist="38100" dir="2700000" algn="tl">
                  <a:srgbClr val="000000">
                    <a:alpha val="43137"/>
                  </a:srgbClr>
                </a:outerShdw>
              </a:effectLst>
              <a:latin typeface="+mj-lt"/>
            </a:endParaRPr>
          </a:p>
        </p:txBody>
      </p:sp>
      <p:sp>
        <p:nvSpPr>
          <p:cNvPr id="36" name="TextBox 35"/>
          <p:cNvSpPr txBox="1"/>
          <p:nvPr/>
        </p:nvSpPr>
        <p:spPr>
          <a:xfrm rot="5400000">
            <a:off x="4627834" y="3524106"/>
            <a:ext cx="1308634" cy="338554"/>
          </a:xfrm>
          <a:prstGeom prst="rect">
            <a:avLst/>
          </a:prstGeom>
          <a:noFill/>
        </p:spPr>
        <p:txBody>
          <a:bodyPr wrap="square" rtlCol="0">
            <a:spAutoFit/>
          </a:bodyPr>
          <a:lstStyle/>
          <a:p>
            <a:pPr algn="ctr"/>
            <a:r>
              <a:rPr lang="en-US" sz="1600" b="1" dirty="0" smtClean="0">
                <a:solidFill>
                  <a:schemeClr val="bg1"/>
                </a:solidFill>
                <a:effectLst>
                  <a:outerShdw blurRad="38100" dist="38100" dir="2700000" algn="tl">
                    <a:srgbClr val="000000">
                      <a:alpha val="43137"/>
                    </a:srgbClr>
                  </a:outerShdw>
                </a:effectLst>
                <a:latin typeface="+mj-lt"/>
              </a:rPr>
              <a:t>Proprietary</a:t>
            </a:r>
            <a:endParaRPr lang="en-US" sz="1600" b="1" dirty="0">
              <a:solidFill>
                <a:schemeClr val="bg1"/>
              </a:solidFill>
              <a:effectLst>
                <a:outerShdw blurRad="38100" dist="38100" dir="2700000" algn="tl">
                  <a:srgbClr val="000000">
                    <a:alpha val="43137"/>
                  </a:srgbClr>
                </a:outerShdw>
              </a:effectLst>
              <a:latin typeface="+mj-lt"/>
            </a:endParaRPr>
          </a:p>
        </p:txBody>
      </p:sp>
      <p:sp>
        <p:nvSpPr>
          <p:cNvPr id="37" name="TextBox 36"/>
          <p:cNvSpPr txBox="1"/>
          <p:nvPr/>
        </p:nvSpPr>
        <p:spPr>
          <a:xfrm rot="16200000">
            <a:off x="2980318" y="3397410"/>
            <a:ext cx="1442433" cy="584775"/>
          </a:xfrm>
          <a:prstGeom prst="rect">
            <a:avLst/>
          </a:prstGeom>
          <a:noFill/>
        </p:spPr>
        <p:txBody>
          <a:bodyPr wrap="square" rtlCol="0">
            <a:spAutoFit/>
          </a:bodyPr>
          <a:lstStyle/>
          <a:p>
            <a:pPr algn="ctr"/>
            <a:r>
              <a:rPr lang="en-US" sz="1600" b="1" dirty="0" smtClean="0">
                <a:solidFill>
                  <a:schemeClr val="bg1"/>
                </a:solidFill>
                <a:effectLst>
                  <a:outerShdw blurRad="38100" dist="38100" dir="2700000" algn="tl">
                    <a:srgbClr val="000000">
                      <a:alpha val="43137"/>
                    </a:srgbClr>
                  </a:outerShdw>
                </a:effectLst>
                <a:latin typeface="+mj-lt"/>
              </a:rPr>
              <a:t>Building Automation</a:t>
            </a:r>
            <a:endParaRPr lang="en-US" sz="1600" b="1" dirty="0">
              <a:solidFill>
                <a:schemeClr val="bg1"/>
              </a:solidFill>
              <a:effectLst>
                <a:outerShdw blurRad="38100" dist="38100" dir="2700000" algn="tl">
                  <a:srgbClr val="000000">
                    <a:alpha val="43137"/>
                  </a:srgbClr>
                </a:outerShdw>
              </a:effectLst>
              <a:latin typeface="+mj-lt"/>
            </a:endParaRPr>
          </a:p>
        </p:txBody>
      </p:sp>
      <p:sp>
        <p:nvSpPr>
          <p:cNvPr id="40" name="TextBox 39"/>
          <p:cNvSpPr txBox="1"/>
          <p:nvPr/>
        </p:nvSpPr>
        <p:spPr>
          <a:xfrm>
            <a:off x="3803645" y="4386333"/>
            <a:ext cx="1343527" cy="297517"/>
          </a:xfrm>
          <a:prstGeom prst="rect">
            <a:avLst/>
          </a:prstGeom>
          <a:noFill/>
        </p:spPr>
        <p:txBody>
          <a:bodyPr wrap="square" rtlCol="0">
            <a:spAutoFit/>
          </a:bodyPr>
          <a:lstStyle/>
          <a:p>
            <a:pPr algn="ctr">
              <a:lnSpc>
                <a:spcPts val="1600"/>
              </a:lnSpc>
            </a:pPr>
            <a:r>
              <a:rPr lang="en-US" sz="1600" b="1" dirty="0">
                <a:solidFill>
                  <a:schemeClr val="bg1"/>
                </a:solidFill>
                <a:effectLst>
                  <a:outerShdw blurRad="38100" dist="38100" dir="2700000" algn="tl">
                    <a:srgbClr val="000000">
                      <a:alpha val="43137"/>
                    </a:srgbClr>
                  </a:outerShdw>
                </a:effectLst>
                <a:latin typeface="+mj-lt"/>
              </a:rPr>
              <a:t>System </a:t>
            </a:r>
          </a:p>
        </p:txBody>
      </p:sp>
      <p:sp>
        <p:nvSpPr>
          <p:cNvPr id="41" name="TextBox 40"/>
          <p:cNvSpPr txBox="1"/>
          <p:nvPr/>
        </p:nvSpPr>
        <p:spPr>
          <a:xfrm>
            <a:off x="2873832" y="2113575"/>
            <a:ext cx="3228392" cy="338554"/>
          </a:xfrm>
          <a:prstGeom prst="rect">
            <a:avLst/>
          </a:prstGeom>
          <a:noFill/>
        </p:spPr>
        <p:txBody>
          <a:bodyPr wrap="square" rtlCol="0">
            <a:spAutoFit/>
          </a:bodyPr>
          <a:lstStyle/>
          <a:p>
            <a:pPr algn="ctr"/>
            <a:r>
              <a:rPr lang="en-US" sz="1600" b="1" dirty="0" smtClean="0">
                <a:solidFill>
                  <a:schemeClr val="bg1"/>
                </a:solidFill>
                <a:effectLst>
                  <a:outerShdw blurRad="38100" dist="38100" dir="2700000" algn="tl">
                    <a:srgbClr val="000000">
                      <a:alpha val="43137"/>
                    </a:srgbClr>
                  </a:outerShdw>
                </a:effectLst>
                <a:latin typeface="+mj-lt"/>
              </a:rPr>
              <a:t>Control</a:t>
            </a:r>
            <a:endParaRPr lang="en-US" sz="1600" b="1" dirty="0">
              <a:solidFill>
                <a:schemeClr val="bg1"/>
              </a:solidFill>
              <a:effectLst>
                <a:outerShdw blurRad="38100" dist="38100" dir="2700000" algn="tl">
                  <a:srgbClr val="000000">
                    <a:alpha val="43137"/>
                  </a:srgbClr>
                </a:outerShdw>
              </a:effectLst>
              <a:latin typeface="+mj-lt"/>
            </a:endParaRPr>
          </a:p>
        </p:txBody>
      </p:sp>
      <p:sp>
        <p:nvSpPr>
          <p:cNvPr id="43" name="Up-Down Arrow 42"/>
          <p:cNvSpPr/>
          <p:nvPr/>
        </p:nvSpPr>
        <p:spPr>
          <a:xfrm flipH="1">
            <a:off x="4396540" y="1795865"/>
            <a:ext cx="134353" cy="261727"/>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mj-lt"/>
            </a:endParaRPr>
          </a:p>
        </p:txBody>
      </p:sp>
      <p:sp>
        <p:nvSpPr>
          <p:cNvPr id="44" name="Up-Down Arrow 43"/>
          <p:cNvSpPr/>
          <p:nvPr/>
        </p:nvSpPr>
        <p:spPr>
          <a:xfrm flipH="1">
            <a:off x="4396540" y="2384750"/>
            <a:ext cx="134353" cy="261727"/>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mj-lt"/>
            </a:endParaRPr>
          </a:p>
        </p:txBody>
      </p:sp>
      <p:sp>
        <p:nvSpPr>
          <p:cNvPr id="45" name="Up-Down Arrow 44"/>
          <p:cNvSpPr/>
          <p:nvPr/>
        </p:nvSpPr>
        <p:spPr>
          <a:xfrm flipH="1">
            <a:off x="4408232" y="4740292"/>
            <a:ext cx="134353" cy="261727"/>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mj-lt"/>
            </a:endParaRPr>
          </a:p>
        </p:txBody>
      </p:sp>
      <p:sp>
        <p:nvSpPr>
          <p:cNvPr id="46" name="Up-Down Arrow 45"/>
          <p:cNvSpPr/>
          <p:nvPr/>
        </p:nvSpPr>
        <p:spPr>
          <a:xfrm flipH="1">
            <a:off x="4408232" y="5329177"/>
            <a:ext cx="134353" cy="261727"/>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mj-lt"/>
            </a:endParaRPr>
          </a:p>
        </p:txBody>
      </p:sp>
      <p:sp>
        <p:nvSpPr>
          <p:cNvPr id="47" name="Up-Down Arrow 46"/>
          <p:cNvSpPr/>
          <p:nvPr/>
        </p:nvSpPr>
        <p:spPr>
          <a:xfrm rot="16200000" flipH="1">
            <a:off x="6212045" y="3559031"/>
            <a:ext cx="130863" cy="268705"/>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mj-lt"/>
            </a:endParaRPr>
          </a:p>
        </p:txBody>
      </p:sp>
      <p:sp>
        <p:nvSpPr>
          <p:cNvPr id="48" name="Up-Down Arrow 47"/>
          <p:cNvSpPr/>
          <p:nvPr/>
        </p:nvSpPr>
        <p:spPr>
          <a:xfrm rot="16200000" flipH="1">
            <a:off x="5607458" y="3559031"/>
            <a:ext cx="130863" cy="268705"/>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mj-lt"/>
            </a:endParaRPr>
          </a:p>
        </p:txBody>
      </p:sp>
      <p:sp>
        <p:nvSpPr>
          <p:cNvPr id="49" name="Up-Down Arrow 48"/>
          <p:cNvSpPr/>
          <p:nvPr/>
        </p:nvSpPr>
        <p:spPr>
          <a:xfrm rot="16200000" flipH="1">
            <a:off x="2621846" y="3555445"/>
            <a:ext cx="130863" cy="268705"/>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mj-lt"/>
            </a:endParaRPr>
          </a:p>
        </p:txBody>
      </p:sp>
      <p:sp>
        <p:nvSpPr>
          <p:cNvPr id="50" name="Up-Down Arrow 49"/>
          <p:cNvSpPr/>
          <p:nvPr/>
        </p:nvSpPr>
        <p:spPr>
          <a:xfrm rot="16200000" flipH="1">
            <a:off x="3189110" y="3555445"/>
            <a:ext cx="130863" cy="268705"/>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mj-lt"/>
            </a:endParaRPr>
          </a:p>
        </p:txBody>
      </p:sp>
      <p:sp>
        <p:nvSpPr>
          <p:cNvPr id="57" name="TextBox 56"/>
          <p:cNvSpPr txBox="1"/>
          <p:nvPr/>
        </p:nvSpPr>
        <p:spPr>
          <a:xfrm>
            <a:off x="3561347" y="980943"/>
            <a:ext cx="1804737" cy="338554"/>
          </a:xfrm>
          <a:prstGeom prst="rect">
            <a:avLst/>
          </a:prstGeom>
          <a:noFill/>
          <a:effectLst>
            <a:innerShdw blurRad="63500" dist="50800" dir="2700000">
              <a:prstClr val="black">
                <a:alpha val="50000"/>
              </a:prstClr>
            </a:innerShdw>
          </a:effectLst>
        </p:spPr>
        <p:txBody>
          <a:bodyPr wrap="square" rtlCol="0">
            <a:spAutoFit/>
          </a:bodyPr>
          <a:lstStyle/>
          <a:p>
            <a:pPr algn="ctr"/>
            <a:r>
              <a:rPr lang="en-US" sz="1600" dirty="0" smtClean="0">
                <a:latin typeface="+mj-lt"/>
              </a:rPr>
              <a:t>System Layer</a:t>
            </a:r>
            <a:endParaRPr lang="en-US" sz="1600" dirty="0">
              <a:latin typeface="+mj-lt"/>
            </a:endParaRPr>
          </a:p>
        </p:txBody>
      </p:sp>
      <p:sp>
        <p:nvSpPr>
          <p:cNvPr id="58" name="TextBox 57"/>
          <p:cNvSpPr txBox="1"/>
          <p:nvPr/>
        </p:nvSpPr>
        <p:spPr>
          <a:xfrm>
            <a:off x="6882063" y="3524106"/>
            <a:ext cx="1804737" cy="338554"/>
          </a:xfrm>
          <a:prstGeom prst="rect">
            <a:avLst/>
          </a:prstGeom>
          <a:noFill/>
        </p:spPr>
        <p:txBody>
          <a:bodyPr wrap="square" rtlCol="0">
            <a:spAutoFit/>
          </a:bodyPr>
          <a:lstStyle/>
          <a:p>
            <a:r>
              <a:rPr lang="en-US" sz="1600" dirty="0" smtClean="0">
                <a:latin typeface="+mj-lt"/>
              </a:rPr>
              <a:t>Exclusivity</a:t>
            </a:r>
            <a:endParaRPr lang="en-US" sz="1600" dirty="0">
              <a:latin typeface="+mj-lt"/>
            </a:endParaRPr>
          </a:p>
        </p:txBody>
      </p:sp>
      <p:sp>
        <p:nvSpPr>
          <p:cNvPr id="59" name="TextBox 58"/>
          <p:cNvSpPr txBox="1"/>
          <p:nvPr/>
        </p:nvSpPr>
        <p:spPr>
          <a:xfrm>
            <a:off x="457200" y="3520520"/>
            <a:ext cx="1588168" cy="338554"/>
          </a:xfrm>
          <a:prstGeom prst="rect">
            <a:avLst/>
          </a:prstGeom>
          <a:noFill/>
        </p:spPr>
        <p:txBody>
          <a:bodyPr wrap="square" rtlCol="0">
            <a:spAutoFit/>
          </a:bodyPr>
          <a:lstStyle/>
          <a:p>
            <a:pPr algn="r"/>
            <a:r>
              <a:rPr lang="en-US" sz="1600" dirty="0">
                <a:latin typeface="+mj-lt"/>
              </a:rPr>
              <a:t>Equipment</a:t>
            </a:r>
          </a:p>
        </p:txBody>
      </p:sp>
      <p:sp>
        <p:nvSpPr>
          <p:cNvPr id="60" name="TextBox 59"/>
          <p:cNvSpPr txBox="1"/>
          <p:nvPr/>
        </p:nvSpPr>
        <p:spPr>
          <a:xfrm>
            <a:off x="3573040" y="6048926"/>
            <a:ext cx="1804737" cy="338554"/>
          </a:xfrm>
          <a:prstGeom prst="rect">
            <a:avLst/>
          </a:prstGeom>
          <a:noFill/>
        </p:spPr>
        <p:txBody>
          <a:bodyPr wrap="square" rtlCol="0">
            <a:spAutoFit/>
          </a:bodyPr>
          <a:lstStyle/>
          <a:p>
            <a:pPr algn="ctr"/>
            <a:r>
              <a:rPr lang="en-US" sz="1600" dirty="0">
                <a:latin typeface="+mj-lt"/>
              </a:rPr>
              <a:t>Protocol</a:t>
            </a:r>
          </a:p>
        </p:txBody>
      </p:sp>
      <p:sp>
        <p:nvSpPr>
          <p:cNvPr id="55" name="Line Callout 1 54"/>
          <p:cNvSpPr/>
          <p:nvPr/>
        </p:nvSpPr>
        <p:spPr>
          <a:xfrm>
            <a:off x="457199" y="5049588"/>
            <a:ext cx="2377440" cy="1069848"/>
          </a:xfrm>
          <a:prstGeom prst="borderCallout1">
            <a:avLst>
              <a:gd name="adj1" fmla="val 48750"/>
              <a:gd name="adj2" fmla="val 104394"/>
              <a:gd name="adj3" fmla="val 30525"/>
              <a:gd name="adj4" fmla="val 128152"/>
            </a:avLst>
          </a:prstGeom>
          <a:ln>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smtClean="0">
                <a:solidFill>
                  <a:schemeClr val="dk1"/>
                </a:solidFill>
                <a:latin typeface="+mj-lt"/>
              </a:rPr>
              <a:t>ZigBee™ - Wireless</a:t>
            </a:r>
            <a:r>
              <a:rPr lang="en-US" sz="1600" dirty="0" smtClean="0">
                <a:latin typeface="+mj-lt"/>
              </a:rPr>
              <a:t> </a:t>
            </a:r>
            <a:endParaRPr lang="en-US" sz="1600" dirty="0">
              <a:latin typeface="+mj-lt"/>
            </a:endParaRPr>
          </a:p>
          <a:p>
            <a:pPr algn="ctr"/>
            <a:r>
              <a:rPr lang="en-US" sz="1600" dirty="0" smtClean="0">
                <a:solidFill>
                  <a:schemeClr val="dk1"/>
                </a:solidFill>
                <a:latin typeface="+mj-lt"/>
              </a:rPr>
              <a:t>PLC – Wired</a:t>
            </a:r>
          </a:p>
          <a:p>
            <a:pPr algn="ctr"/>
            <a:r>
              <a:rPr lang="en-US" sz="1600" dirty="0" smtClean="0">
                <a:latin typeface="+mj-lt"/>
              </a:rPr>
              <a:t>Other Proprietary</a:t>
            </a:r>
            <a:endParaRPr lang="en-US" sz="1600" dirty="0" smtClean="0">
              <a:solidFill>
                <a:schemeClr val="dk1"/>
              </a:solidFill>
              <a:latin typeface="+mj-lt"/>
            </a:endParaRPr>
          </a:p>
        </p:txBody>
      </p:sp>
      <p:sp>
        <p:nvSpPr>
          <p:cNvPr id="54" name="Line Callout 1 53"/>
          <p:cNvSpPr/>
          <p:nvPr/>
        </p:nvSpPr>
        <p:spPr>
          <a:xfrm>
            <a:off x="5964608" y="5049162"/>
            <a:ext cx="2377440" cy="1070701"/>
          </a:xfrm>
          <a:prstGeom prst="borderCallout1">
            <a:avLst>
              <a:gd name="adj1" fmla="val 47750"/>
              <a:gd name="adj2" fmla="val -6458"/>
              <a:gd name="adj3" fmla="val -96665"/>
              <a:gd name="adj4" fmla="val -52315"/>
            </a:avLst>
          </a:prstGeom>
          <a:ln>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err="1" smtClean="0">
                <a:latin typeface="+mj-lt"/>
              </a:rPr>
              <a:t>BACnet</a:t>
            </a:r>
            <a:r>
              <a:rPr lang="en-US" sz="1600" dirty="0" smtClean="0">
                <a:latin typeface="+mj-lt"/>
              </a:rPr>
              <a:t>®</a:t>
            </a:r>
          </a:p>
          <a:p>
            <a:pPr algn="ctr"/>
            <a:r>
              <a:rPr lang="en-US" sz="1600" dirty="0" err="1" smtClean="0">
                <a:latin typeface="+mj-lt"/>
              </a:rPr>
              <a:t>LonWorks</a:t>
            </a:r>
            <a:r>
              <a:rPr lang="en-US" sz="1600" dirty="0" smtClean="0">
                <a:latin typeface="+mj-lt"/>
              </a:rPr>
              <a:t>®</a:t>
            </a:r>
          </a:p>
          <a:p>
            <a:pPr algn="ctr"/>
            <a:r>
              <a:rPr lang="en-US" sz="1600" dirty="0" err="1" smtClean="0">
                <a:latin typeface="+mj-lt"/>
              </a:rPr>
              <a:t>ModBus</a:t>
            </a:r>
            <a:endParaRPr lang="en-US" sz="1600" dirty="0" smtClean="0">
              <a:latin typeface="+mj-lt"/>
            </a:endParaRPr>
          </a:p>
          <a:p>
            <a:pPr algn="ctr"/>
            <a:r>
              <a:rPr lang="en-US" sz="1600" dirty="0" smtClean="0">
                <a:latin typeface="+mj-lt"/>
              </a:rPr>
              <a:t>Other Proprietary</a:t>
            </a:r>
            <a:endParaRPr lang="en-US" sz="1600" dirty="0">
              <a:latin typeface="+mj-lt"/>
            </a:endParaRPr>
          </a:p>
        </p:txBody>
      </p:sp>
      <p:sp>
        <p:nvSpPr>
          <p:cNvPr id="72" name="Freeform 9"/>
          <p:cNvSpPr>
            <a:spLocks/>
          </p:cNvSpPr>
          <p:nvPr/>
        </p:nvSpPr>
        <p:spPr bwMode="auto">
          <a:xfrm>
            <a:off x="4089400" y="3358602"/>
            <a:ext cx="725905" cy="695742"/>
          </a:xfrm>
          <a:custGeom>
            <a:avLst/>
            <a:gdLst/>
            <a:ahLst/>
            <a:cxnLst>
              <a:cxn ang="0">
                <a:pos x="1272" y="1976"/>
              </a:cxn>
              <a:cxn ang="0">
                <a:pos x="1608" y="2218"/>
              </a:cxn>
              <a:cxn ang="0">
                <a:pos x="1609" y="3055"/>
              </a:cxn>
              <a:cxn ang="0">
                <a:pos x="1393" y="3055"/>
              </a:cxn>
              <a:cxn ang="0">
                <a:pos x="1815" y="3479"/>
              </a:cxn>
              <a:cxn ang="0">
                <a:pos x="2239" y="3055"/>
              </a:cxn>
              <a:cxn ang="0">
                <a:pos x="2026" y="3055"/>
              </a:cxn>
              <a:cxn ang="0">
                <a:pos x="2030" y="2209"/>
              </a:cxn>
              <a:cxn ang="0">
                <a:pos x="2365" y="1948"/>
              </a:cxn>
              <a:cxn ang="0">
                <a:pos x="3222" y="1948"/>
              </a:cxn>
              <a:cxn ang="0">
                <a:pos x="3222" y="2159"/>
              </a:cxn>
              <a:cxn ang="0">
                <a:pos x="3647" y="1736"/>
              </a:cxn>
              <a:cxn ang="0">
                <a:pos x="3222" y="1314"/>
              </a:cxn>
              <a:cxn ang="0">
                <a:pos x="3222" y="1530"/>
              </a:cxn>
              <a:cxn ang="0">
                <a:pos x="2371" y="1530"/>
              </a:cxn>
              <a:cxn ang="0">
                <a:pos x="2030" y="1269"/>
              </a:cxn>
              <a:cxn ang="0">
                <a:pos x="2026" y="423"/>
              </a:cxn>
              <a:cxn ang="0">
                <a:pos x="2239" y="423"/>
              </a:cxn>
              <a:cxn ang="0">
                <a:pos x="1815" y="0"/>
              </a:cxn>
              <a:cxn ang="0">
                <a:pos x="1393" y="423"/>
              </a:cxn>
              <a:cxn ang="0">
                <a:pos x="1609" y="423"/>
              </a:cxn>
              <a:cxn ang="0">
                <a:pos x="1611" y="1269"/>
              </a:cxn>
              <a:cxn ang="0">
                <a:pos x="1276" y="1530"/>
              </a:cxn>
              <a:cxn ang="0">
                <a:pos x="424" y="1530"/>
              </a:cxn>
              <a:cxn ang="0">
                <a:pos x="424" y="1314"/>
              </a:cxn>
              <a:cxn ang="0">
                <a:pos x="0" y="1736"/>
              </a:cxn>
              <a:cxn ang="0">
                <a:pos x="424" y="2159"/>
              </a:cxn>
              <a:cxn ang="0">
                <a:pos x="424" y="1977"/>
              </a:cxn>
              <a:cxn ang="0">
                <a:pos x="1274" y="1977"/>
              </a:cxn>
              <a:cxn ang="0">
                <a:pos x="1274" y="1977"/>
              </a:cxn>
            </a:cxnLst>
            <a:rect l="0" t="0" r="r" b="b"/>
            <a:pathLst>
              <a:path w="3647" h="3479">
                <a:moveTo>
                  <a:pt x="1272" y="1976"/>
                </a:moveTo>
                <a:lnTo>
                  <a:pt x="1608" y="2218"/>
                </a:lnTo>
                <a:lnTo>
                  <a:pt x="1609" y="3055"/>
                </a:lnTo>
                <a:lnTo>
                  <a:pt x="1393" y="3055"/>
                </a:lnTo>
                <a:lnTo>
                  <a:pt x="1815" y="3479"/>
                </a:lnTo>
                <a:lnTo>
                  <a:pt x="2239" y="3055"/>
                </a:lnTo>
                <a:lnTo>
                  <a:pt x="2026" y="3055"/>
                </a:lnTo>
                <a:lnTo>
                  <a:pt x="2030" y="2209"/>
                </a:lnTo>
                <a:lnTo>
                  <a:pt x="2365" y="1948"/>
                </a:lnTo>
                <a:lnTo>
                  <a:pt x="3222" y="1948"/>
                </a:lnTo>
                <a:lnTo>
                  <a:pt x="3222" y="2159"/>
                </a:lnTo>
                <a:lnTo>
                  <a:pt x="3647" y="1736"/>
                </a:lnTo>
                <a:lnTo>
                  <a:pt x="3222" y="1314"/>
                </a:lnTo>
                <a:lnTo>
                  <a:pt x="3222" y="1530"/>
                </a:lnTo>
                <a:lnTo>
                  <a:pt x="2371" y="1530"/>
                </a:lnTo>
                <a:lnTo>
                  <a:pt x="2030" y="1269"/>
                </a:lnTo>
                <a:lnTo>
                  <a:pt x="2026" y="423"/>
                </a:lnTo>
                <a:lnTo>
                  <a:pt x="2239" y="423"/>
                </a:lnTo>
                <a:lnTo>
                  <a:pt x="1815" y="0"/>
                </a:lnTo>
                <a:lnTo>
                  <a:pt x="1393" y="423"/>
                </a:lnTo>
                <a:lnTo>
                  <a:pt x="1609" y="423"/>
                </a:lnTo>
                <a:lnTo>
                  <a:pt x="1611" y="1269"/>
                </a:lnTo>
                <a:lnTo>
                  <a:pt x="1276" y="1530"/>
                </a:lnTo>
                <a:lnTo>
                  <a:pt x="424" y="1530"/>
                </a:lnTo>
                <a:lnTo>
                  <a:pt x="424" y="1314"/>
                </a:lnTo>
                <a:lnTo>
                  <a:pt x="0" y="1736"/>
                </a:lnTo>
                <a:lnTo>
                  <a:pt x="424" y="2159"/>
                </a:lnTo>
                <a:lnTo>
                  <a:pt x="424" y="1977"/>
                </a:lnTo>
                <a:lnTo>
                  <a:pt x="1274" y="1977"/>
                </a:lnTo>
                <a:lnTo>
                  <a:pt x="1274" y="1977"/>
                </a:lnTo>
              </a:path>
            </a:pathLst>
          </a:cu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lt1"/>
              </a:solidFill>
              <a:latin typeface="+mj-lt"/>
            </a:endParaRPr>
          </a:p>
        </p:txBody>
      </p:sp>
      <p:sp>
        <p:nvSpPr>
          <p:cNvPr id="38" name="TextBox 37"/>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Favors an ‘open’ protocol fringe</a:t>
            </a:r>
            <a:endParaRPr lang="en-US" sz="1800" dirty="0">
              <a:latin typeface="+mj-lt"/>
            </a:endParaRPr>
          </a:p>
        </p:txBody>
      </p:sp>
      <p:sp>
        <p:nvSpPr>
          <p:cNvPr id="39" name="Line Callout 1 38"/>
          <p:cNvSpPr/>
          <p:nvPr/>
        </p:nvSpPr>
        <p:spPr>
          <a:xfrm>
            <a:off x="403538" y="1593078"/>
            <a:ext cx="2382253" cy="856560"/>
          </a:xfrm>
          <a:prstGeom prst="borderCallout1">
            <a:avLst>
              <a:gd name="adj1" fmla="val 48750"/>
              <a:gd name="adj2" fmla="val 104394"/>
              <a:gd name="adj3" fmla="val 111717"/>
              <a:gd name="adj4" fmla="val 130855"/>
            </a:avLst>
          </a:prstGeom>
          <a:ln>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smtClean="0">
                <a:solidFill>
                  <a:schemeClr val="dk1"/>
                </a:solidFill>
                <a:latin typeface="+mj-lt"/>
              </a:rPr>
              <a:t>Local Controls &amp; Gateways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lccfs008\RedirectT2\sarhoade\My Documents\09 Neocon\2x2 photos\Taking 2x2 out of ceiling.JPG"/>
          <p:cNvPicPr>
            <a:picLocks noChangeArrowheads="1"/>
          </p:cNvPicPr>
          <p:nvPr/>
        </p:nvPicPr>
        <p:blipFill>
          <a:blip r:embed="rId3" cstate="screen"/>
          <a:srcRect/>
          <a:stretch>
            <a:fillRect/>
          </a:stretch>
        </p:blipFill>
        <p:spPr bwMode="auto">
          <a:xfrm>
            <a:off x="6857999" y="1626571"/>
            <a:ext cx="1828800" cy="130759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8" name="Picture 17" descr="DC FlexZone Silhouette profile.TIF"/>
          <p:cNvPicPr/>
          <p:nvPr/>
        </p:nvPicPr>
        <p:blipFill>
          <a:blip r:embed="rId4" cstate="screen"/>
          <a:stretch>
            <a:fillRect/>
          </a:stretch>
        </p:blipFill>
        <p:spPr>
          <a:xfrm>
            <a:off x="4724774" y="1626571"/>
            <a:ext cx="1839526" cy="1320078"/>
          </a:xfrm>
          <a:prstGeom prst="rect">
            <a:avLst/>
          </a:prstGeom>
        </p:spPr>
      </p:pic>
      <p:pic>
        <p:nvPicPr>
          <p:cNvPr id="19" name="Picture 18" descr="DC FlexZone Silhouette installed.jpg"/>
          <p:cNvPicPr/>
          <p:nvPr/>
        </p:nvPicPr>
        <p:blipFill>
          <a:blip r:embed="rId5" cstate="screen"/>
          <a:stretch>
            <a:fillRect/>
          </a:stretch>
        </p:blipFill>
        <p:spPr>
          <a:xfrm>
            <a:off x="2602276" y="1626571"/>
            <a:ext cx="1828800" cy="1295400"/>
          </a:xfrm>
          <a:prstGeom prst="rect">
            <a:avLst/>
          </a:prstGeom>
          <a:ln>
            <a:solidFill>
              <a:schemeClr val="tx1"/>
            </a:solidFill>
          </a:ln>
        </p:spPr>
      </p:pic>
      <p:pic>
        <p:nvPicPr>
          <p:cNvPr id="1026" name="Picture 2"/>
          <p:cNvPicPr>
            <a:picLocks noChangeArrowheads="1"/>
          </p:cNvPicPr>
          <p:nvPr/>
        </p:nvPicPr>
        <p:blipFill>
          <a:blip r:embed="rId6" cstate="screen"/>
          <a:stretch>
            <a:fillRect/>
          </a:stretch>
        </p:blipFill>
        <p:spPr bwMode="auto">
          <a:xfrm>
            <a:off x="479778" y="1632218"/>
            <a:ext cx="1828800" cy="1307592"/>
          </a:xfrm>
          <a:prstGeom prst="rect">
            <a:avLst/>
          </a:prstGeom>
          <a:noFill/>
          <a:ln w="9525">
            <a:noFill/>
            <a:miter lim="800000"/>
            <a:headEnd/>
            <a:tailEnd/>
          </a:ln>
        </p:spPr>
      </p:pic>
      <p:pic>
        <p:nvPicPr>
          <p:cNvPr id="20490" name="Picture 10" descr="http://www.hemagazine.com/files/Crestron%20Lighting_Sensors.jpg"/>
          <p:cNvPicPr>
            <a:picLocks noChangeAspect="1" noChangeArrowheads="1"/>
          </p:cNvPicPr>
          <p:nvPr/>
        </p:nvPicPr>
        <p:blipFill>
          <a:blip r:embed="rId7" cstate="screen"/>
          <a:srcRect/>
          <a:stretch>
            <a:fillRect/>
          </a:stretch>
        </p:blipFill>
        <p:spPr bwMode="auto">
          <a:xfrm>
            <a:off x="6362401" y="4708516"/>
            <a:ext cx="1143000" cy="1022985"/>
          </a:xfrm>
          <a:prstGeom prst="rect">
            <a:avLst/>
          </a:prstGeom>
          <a:noFill/>
        </p:spPr>
      </p:pic>
      <p:grpSp>
        <p:nvGrpSpPr>
          <p:cNvPr id="2" name="Title 34"/>
          <p:cNvGrpSpPr>
            <a:grpSpLocks noGrp="1"/>
          </p:cNvGrpSpPr>
          <p:nvPr>
            <p:ph type="title"/>
          </p:nvPr>
        </p:nvGrpSpPr>
        <p:grpSpPr>
          <a:xfrm>
            <a:off x="152400" y="3074371"/>
            <a:ext cx="8229600" cy="1676400"/>
            <a:chOff x="959340" y="1771510"/>
            <a:chExt cx="8649632" cy="1428811"/>
          </a:xfrm>
        </p:grpSpPr>
        <p:pic>
          <p:nvPicPr>
            <p:cNvPr id="36" name="Picture 5"/>
            <p:cNvPicPr>
              <a:picLocks noChangeAspect="1" noChangeArrowheads="1"/>
            </p:cNvPicPr>
            <p:nvPr/>
          </p:nvPicPr>
          <p:blipFill>
            <a:blip r:embed="rId8" cstate="screen"/>
            <a:srcRect/>
            <a:stretch>
              <a:fillRect/>
            </a:stretch>
          </p:blipFill>
          <p:spPr bwMode="auto">
            <a:xfrm>
              <a:off x="3876043" y="1771510"/>
              <a:ext cx="5732929" cy="1428810"/>
            </a:xfrm>
            <a:prstGeom prst="rect">
              <a:avLst/>
            </a:prstGeom>
            <a:noFill/>
            <a:ln w="9525">
              <a:noFill/>
              <a:miter lim="800000"/>
              <a:headEnd/>
              <a:tailEnd/>
            </a:ln>
          </p:spPr>
        </p:pic>
        <p:pic>
          <p:nvPicPr>
            <p:cNvPr id="37" name="Picture 6"/>
            <p:cNvPicPr>
              <a:picLocks noChangeAspect="1" noChangeArrowheads="1"/>
            </p:cNvPicPr>
            <p:nvPr/>
          </p:nvPicPr>
          <p:blipFill>
            <a:blip r:embed="rId9" cstate="screen"/>
            <a:srcRect/>
            <a:stretch>
              <a:fillRect/>
            </a:stretch>
          </p:blipFill>
          <p:spPr bwMode="auto">
            <a:xfrm>
              <a:off x="959340" y="1855559"/>
              <a:ext cx="2940683" cy="1344762"/>
            </a:xfrm>
            <a:prstGeom prst="rect">
              <a:avLst/>
            </a:prstGeom>
            <a:noFill/>
            <a:ln w="9525">
              <a:noFill/>
              <a:miter lim="800000"/>
              <a:headEnd/>
              <a:tailEnd/>
            </a:ln>
          </p:spPr>
        </p:pic>
      </p:grpSp>
      <p:sp>
        <p:nvSpPr>
          <p:cNvPr id="41" name="Title 1"/>
          <p:cNvSpPr txBox="1">
            <a:spLocks/>
          </p:cNvSpPr>
          <p:nvPr/>
        </p:nvSpPr>
        <p:spPr>
          <a:xfrm>
            <a:off x="366888" y="61259"/>
            <a:ext cx="8229600" cy="478272"/>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marL="112713" marR="0" lvl="0" indent="0" defTabSz="914400" eaLnBrk="0" latinLnBrk="0" hangingPunct="0">
              <a:lnSpc>
                <a:spcPct val="114000"/>
              </a:lnSpc>
              <a:buClrTx/>
              <a:buSzTx/>
              <a:buFontTx/>
              <a:buNone/>
              <a:tabLst/>
              <a:defRPr/>
            </a:pPr>
            <a:r>
              <a:rPr lang="en-US" sz="2200" b="1" dirty="0" smtClean="0">
                <a:latin typeface="Arial" charset="0"/>
              </a:rPr>
              <a:t>How It All Fits Together</a:t>
            </a:r>
            <a:endParaRPr lang="en-US" sz="2200" b="1" dirty="0">
              <a:latin typeface="Arial" charset="0"/>
            </a:endParaRPr>
          </a:p>
        </p:txBody>
      </p:sp>
      <p:pic>
        <p:nvPicPr>
          <p:cNvPr id="40965" name="Picture 5"/>
          <p:cNvPicPr>
            <a:picLocks noChangeAspect="1" noChangeArrowheads="1"/>
          </p:cNvPicPr>
          <p:nvPr/>
        </p:nvPicPr>
        <p:blipFill>
          <a:blip r:embed="rId10" cstate="screen"/>
          <a:srcRect/>
          <a:stretch>
            <a:fillRect/>
          </a:stretch>
        </p:blipFill>
        <p:spPr bwMode="auto">
          <a:xfrm>
            <a:off x="4544857" y="4769752"/>
            <a:ext cx="1456821" cy="902819"/>
          </a:xfrm>
          <a:prstGeom prst="rect">
            <a:avLst/>
          </a:prstGeom>
          <a:noFill/>
          <a:ln w="9525">
            <a:noFill/>
            <a:miter lim="800000"/>
            <a:headEnd/>
            <a:tailEnd/>
          </a:ln>
        </p:spPr>
      </p:pic>
      <p:pic>
        <p:nvPicPr>
          <p:cNvPr id="40968" name="Picture 8"/>
          <p:cNvPicPr>
            <a:picLocks noChangeAspect="1" noChangeArrowheads="1"/>
          </p:cNvPicPr>
          <p:nvPr/>
        </p:nvPicPr>
        <p:blipFill>
          <a:blip r:embed="rId11" cstate="screen"/>
          <a:srcRect/>
          <a:stretch>
            <a:fillRect/>
          </a:stretch>
        </p:blipFill>
        <p:spPr bwMode="auto">
          <a:xfrm>
            <a:off x="2234605" y="4774224"/>
            <a:ext cx="1972157" cy="881177"/>
          </a:xfrm>
          <a:prstGeom prst="rect">
            <a:avLst/>
          </a:prstGeom>
          <a:noFill/>
          <a:ln w="9525">
            <a:noFill/>
            <a:miter lim="800000"/>
            <a:headEnd/>
            <a:tailEnd/>
          </a:ln>
        </p:spPr>
      </p:pic>
      <p:sp>
        <p:nvSpPr>
          <p:cNvPr id="30" name="Text Placeholder 2"/>
          <p:cNvSpPr txBox="1">
            <a:spLocks/>
          </p:cNvSpPr>
          <p:nvPr/>
        </p:nvSpPr>
        <p:spPr bwMode="auto">
          <a:xfrm>
            <a:off x="483422" y="1161798"/>
            <a:ext cx="1839557" cy="355482"/>
          </a:xfrm>
          <a:prstGeom prst="rect">
            <a:avLst/>
          </a:prstGeom>
          <a:noFill/>
          <a:ln w="9525">
            <a:noFill/>
            <a:miter lim="800000"/>
            <a:headEnd/>
            <a:tailEnd/>
          </a:ln>
        </p:spPr>
        <p:txBody>
          <a:bodyPr vert="horz" wrap="square" lIns="91440" tIns="45720" rIns="91440" bIns="45720" numCol="1" anchor="b" anchorCtr="0" compatLnSpc="1">
            <a:prstTxWarp prst="textNoShape">
              <a:avLst/>
            </a:prstTxWarp>
            <a:spAutoFit/>
          </a:bodyPr>
          <a:lstStyle/>
          <a:p>
            <a:pPr marL="0" marR="0" lvl="0" indent="0" algn="ctr" defTabSz="914400" rtl="0" eaLnBrk="0" fontAlgn="base" latinLnBrk="0" hangingPunct="0">
              <a:lnSpc>
                <a:spcPct val="95000"/>
              </a:lnSpc>
              <a:spcBef>
                <a:spcPts val="0"/>
              </a:spcBef>
              <a:spcAft>
                <a:spcPct val="0"/>
              </a:spcAft>
              <a:buClrTx/>
              <a:buSzTx/>
              <a:buFont typeface="Wingdings" pitchFamily="2" charset="2"/>
              <a:buNone/>
              <a:tabLst/>
              <a:defRPr/>
            </a:pPr>
            <a:r>
              <a:rPr kumimoji="0" lang="en-US" sz="1800" b="0"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Power</a:t>
            </a:r>
            <a:endParaRPr kumimoji="0" lang="en-US" sz="1800" b="0"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
        <p:nvSpPr>
          <p:cNvPr id="31" name="Text Placeholder 2"/>
          <p:cNvSpPr txBox="1">
            <a:spLocks/>
          </p:cNvSpPr>
          <p:nvPr/>
        </p:nvSpPr>
        <p:spPr bwMode="auto">
          <a:xfrm>
            <a:off x="2600886" y="1161798"/>
            <a:ext cx="3896060" cy="355482"/>
          </a:xfrm>
          <a:prstGeom prst="rect">
            <a:avLst/>
          </a:prstGeom>
          <a:noFill/>
          <a:ln w="9525">
            <a:noFill/>
            <a:miter lim="800000"/>
            <a:headEnd/>
            <a:tailEnd/>
          </a:ln>
        </p:spPr>
        <p:txBody>
          <a:bodyPr vert="horz" wrap="square" lIns="91440" tIns="45720" rIns="91440" bIns="45720" numCol="1" anchor="b" anchorCtr="0" compatLnSpc="1">
            <a:prstTxWarp prst="textNoShape">
              <a:avLst/>
            </a:prstTxWarp>
            <a:spAutoFit/>
          </a:bodyPr>
          <a:lstStyle/>
          <a:p>
            <a:pPr marL="0" marR="0" lvl="0" indent="0" algn="ctr" defTabSz="914400" rtl="0" eaLnBrk="0" fontAlgn="base" latinLnBrk="0" hangingPunct="0">
              <a:lnSpc>
                <a:spcPct val="95000"/>
              </a:lnSpc>
              <a:spcBef>
                <a:spcPts val="0"/>
              </a:spcBef>
              <a:spcAft>
                <a:spcPct val="0"/>
              </a:spcAft>
              <a:buClrTx/>
              <a:buSzTx/>
              <a:buFont typeface="Wingdings" pitchFamily="2" charset="2"/>
              <a:buNone/>
              <a:tabLst/>
              <a:defRPr/>
            </a:pPr>
            <a:r>
              <a:rPr kumimoji="0" lang="en-US" sz="1800" b="0"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Infrastructure</a:t>
            </a:r>
            <a:endParaRPr kumimoji="0" lang="en-US" sz="1800" b="0"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
        <p:nvSpPr>
          <p:cNvPr id="33" name="Text Placeholder 2"/>
          <p:cNvSpPr txBox="1">
            <a:spLocks/>
          </p:cNvSpPr>
          <p:nvPr/>
        </p:nvSpPr>
        <p:spPr bwMode="auto">
          <a:xfrm>
            <a:off x="6835813" y="1161798"/>
            <a:ext cx="1839557" cy="355482"/>
          </a:xfrm>
          <a:prstGeom prst="rect">
            <a:avLst/>
          </a:prstGeom>
          <a:noFill/>
          <a:ln w="9525">
            <a:noFill/>
            <a:miter lim="800000"/>
            <a:headEnd/>
            <a:tailEnd/>
          </a:ln>
        </p:spPr>
        <p:txBody>
          <a:bodyPr vert="horz" wrap="square" lIns="91440" tIns="45720" rIns="91440" bIns="45720" numCol="1" anchor="b" anchorCtr="0" compatLnSpc="1">
            <a:prstTxWarp prst="textNoShape">
              <a:avLst/>
            </a:prstTxWarp>
            <a:spAutoFit/>
          </a:bodyPr>
          <a:lstStyle/>
          <a:p>
            <a:pPr marL="0" marR="0" lvl="0" indent="0" algn="ctr" defTabSz="914400" rtl="0" eaLnBrk="0" fontAlgn="base" latinLnBrk="0" hangingPunct="0">
              <a:lnSpc>
                <a:spcPct val="95000"/>
              </a:lnSpc>
              <a:spcBef>
                <a:spcPts val="0"/>
              </a:spcBef>
              <a:spcAft>
                <a:spcPct val="0"/>
              </a:spcAft>
              <a:buClrTx/>
              <a:buSzTx/>
              <a:buFont typeface="Wingdings" pitchFamily="2" charset="2"/>
              <a:buNone/>
              <a:tabLst/>
              <a:defRPr/>
            </a:pPr>
            <a:r>
              <a:rPr kumimoji="0" lang="en-US" sz="1800" b="0"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Peripherals</a:t>
            </a:r>
            <a:endParaRPr kumimoji="0" lang="en-US" sz="1800" b="0"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
        <p:nvSpPr>
          <p:cNvPr id="34" name="Text Placeholder 2"/>
          <p:cNvSpPr txBox="1">
            <a:spLocks/>
          </p:cNvSpPr>
          <p:nvPr/>
        </p:nvSpPr>
        <p:spPr bwMode="auto">
          <a:xfrm>
            <a:off x="3917576" y="5777255"/>
            <a:ext cx="1839557" cy="355482"/>
          </a:xfrm>
          <a:prstGeom prst="rect">
            <a:avLst/>
          </a:prstGeom>
          <a:noFill/>
          <a:ln w="9525">
            <a:noFill/>
            <a:miter lim="800000"/>
            <a:headEnd/>
            <a:tailEnd/>
          </a:ln>
        </p:spPr>
        <p:txBody>
          <a:bodyPr vert="horz" wrap="square" lIns="91440" tIns="45720" rIns="91440" bIns="45720" numCol="1" anchor="b" anchorCtr="0" compatLnSpc="1">
            <a:prstTxWarp prst="textNoShape">
              <a:avLst/>
            </a:prstTxWarp>
            <a:spAutoFit/>
          </a:bodyPr>
          <a:lstStyle/>
          <a:p>
            <a:pPr marL="0" marR="0" lvl="0" indent="0" algn="ctr" defTabSz="914400" rtl="0" eaLnBrk="0" fontAlgn="base" latinLnBrk="0" hangingPunct="0">
              <a:lnSpc>
                <a:spcPct val="95000"/>
              </a:lnSpc>
              <a:spcBef>
                <a:spcPts val="0"/>
              </a:spcBef>
              <a:spcAft>
                <a:spcPct val="0"/>
              </a:spcAft>
              <a:buClrTx/>
              <a:buSzTx/>
              <a:buFont typeface="Wingdings" pitchFamily="2" charset="2"/>
              <a:buNone/>
              <a:tabLst/>
              <a:defRPr/>
            </a:pPr>
            <a:r>
              <a:rPr kumimoji="0" lang="en-US" sz="1800" b="0" i="0" u="none" strike="noStrike" kern="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n-lt"/>
                <a:ea typeface="+mn-ea"/>
                <a:cs typeface="+mn-cs"/>
              </a:rPr>
              <a:t>Controls</a:t>
            </a:r>
            <a:endParaRPr kumimoji="0" lang="en-US" sz="1800" b="0"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
        <p:nvSpPr>
          <p:cNvPr id="17" name="Rectangle 9"/>
          <p:cNvSpPr>
            <a:spLocks noChangeArrowheads="1"/>
          </p:cNvSpPr>
          <p:nvPr/>
        </p:nvSpPr>
        <p:spPr bwMode="auto">
          <a:xfrm>
            <a:off x="490896" y="595647"/>
            <a:ext cx="3134191" cy="369332"/>
          </a:xfrm>
          <a:prstGeom prst="rect">
            <a:avLst/>
          </a:prstGeom>
          <a:noFill/>
          <a:ln w="9525">
            <a:noFill/>
            <a:miter lim="800000"/>
            <a:headEnd/>
            <a:tailEnd/>
          </a:ln>
          <a:effectLst/>
        </p:spPr>
        <p:txBody>
          <a:bodyPr wrap="none">
            <a:spAutoFit/>
          </a:bodyPr>
          <a:lstStyle/>
          <a:p>
            <a:r>
              <a:rPr lang="en-US" sz="1800" b="1" dirty="0" smtClean="0">
                <a:solidFill>
                  <a:srgbClr val="00B050"/>
                </a:solidFill>
                <a:latin typeface="+mj-lt"/>
              </a:rPr>
              <a:t>Pre-determined integration</a:t>
            </a:r>
            <a:endParaRPr lang="en-US" sz="1800" b="1" dirty="0">
              <a:solidFill>
                <a:srgbClr val="00B050"/>
              </a:solidFill>
              <a:latin typeface="+mj-l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ChangeArrowheads="1"/>
          </p:cNvSpPr>
          <p:nvPr/>
        </p:nvSpPr>
        <p:spPr bwMode="auto">
          <a:xfrm>
            <a:off x="425004" y="86904"/>
            <a:ext cx="5885644" cy="478272"/>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marL="112713" eaLnBrk="0" hangingPunct="0">
              <a:lnSpc>
                <a:spcPct val="114000"/>
              </a:lnSpc>
              <a:defRPr/>
            </a:pPr>
            <a:r>
              <a:rPr lang="en-US" sz="2200" b="1" dirty="0" smtClean="0">
                <a:latin typeface="Arial" charset="0"/>
              </a:rPr>
              <a:t>Example: Project Documentation</a:t>
            </a:r>
          </a:p>
        </p:txBody>
      </p:sp>
      <p:pic>
        <p:nvPicPr>
          <p:cNvPr id="51202" name="Picture 2"/>
          <p:cNvPicPr>
            <a:picLocks noChangeAspect="1" noChangeArrowheads="1"/>
          </p:cNvPicPr>
          <p:nvPr/>
        </p:nvPicPr>
        <p:blipFill>
          <a:blip r:embed="rId3" cstate="screen"/>
          <a:srcRect/>
          <a:stretch>
            <a:fillRect/>
          </a:stretch>
        </p:blipFill>
        <p:spPr bwMode="auto">
          <a:xfrm>
            <a:off x="540911" y="1219962"/>
            <a:ext cx="4934755" cy="5279575"/>
          </a:xfrm>
          <a:prstGeom prst="rect">
            <a:avLst/>
          </a:prstGeom>
          <a:noFill/>
          <a:ln w="9525">
            <a:noFill/>
            <a:miter lim="800000"/>
            <a:headEnd/>
            <a:tailEnd/>
          </a:ln>
        </p:spPr>
      </p:pic>
      <p:pic>
        <p:nvPicPr>
          <p:cNvPr id="5" name="Picture 4"/>
          <p:cNvPicPr/>
          <p:nvPr/>
        </p:nvPicPr>
        <p:blipFill>
          <a:blip r:embed="rId4" cstate="screen"/>
          <a:srcRect/>
          <a:stretch>
            <a:fillRect/>
          </a:stretch>
        </p:blipFill>
        <p:spPr bwMode="auto">
          <a:xfrm>
            <a:off x="6349285" y="1584101"/>
            <a:ext cx="2292439" cy="1867437"/>
          </a:xfrm>
          <a:prstGeom prst="rect">
            <a:avLst/>
          </a:prstGeom>
          <a:noFill/>
          <a:ln w="9525">
            <a:noFill/>
            <a:miter lim="800000"/>
            <a:headEnd/>
            <a:tailEnd/>
          </a:ln>
        </p:spPr>
      </p:pic>
      <p:pic>
        <p:nvPicPr>
          <p:cNvPr id="6" name="Picture 5"/>
          <p:cNvPicPr/>
          <p:nvPr/>
        </p:nvPicPr>
        <p:blipFill>
          <a:blip r:embed="rId5" cstate="screen"/>
          <a:srcRect/>
          <a:stretch>
            <a:fillRect/>
          </a:stretch>
        </p:blipFill>
        <p:spPr bwMode="auto">
          <a:xfrm>
            <a:off x="7046889" y="3869027"/>
            <a:ext cx="1607713" cy="1720403"/>
          </a:xfrm>
          <a:prstGeom prst="rect">
            <a:avLst/>
          </a:prstGeom>
          <a:noFill/>
          <a:ln w="9525">
            <a:noFill/>
            <a:miter lim="800000"/>
            <a:headEnd/>
            <a:tailEnd/>
          </a:ln>
        </p:spPr>
      </p:pic>
      <p:sp>
        <p:nvSpPr>
          <p:cNvPr id="8" name="Rectangle 9"/>
          <p:cNvSpPr>
            <a:spLocks noChangeArrowheads="1"/>
          </p:cNvSpPr>
          <p:nvPr/>
        </p:nvSpPr>
        <p:spPr bwMode="auto">
          <a:xfrm>
            <a:off x="490896" y="595647"/>
            <a:ext cx="3352200" cy="369332"/>
          </a:xfrm>
          <a:prstGeom prst="rect">
            <a:avLst/>
          </a:prstGeom>
          <a:noFill/>
          <a:ln w="9525">
            <a:noFill/>
            <a:miter lim="800000"/>
            <a:headEnd/>
            <a:tailEnd/>
          </a:ln>
          <a:effectLst/>
        </p:spPr>
        <p:txBody>
          <a:bodyPr wrap="none">
            <a:spAutoFit/>
          </a:bodyPr>
          <a:lstStyle/>
          <a:p>
            <a:r>
              <a:rPr lang="en-US" sz="1800" b="1" dirty="0" smtClean="0">
                <a:solidFill>
                  <a:srgbClr val="00B050"/>
                </a:solidFill>
                <a:latin typeface="+mj-lt"/>
              </a:rPr>
              <a:t>Reflected ceiling plan details</a:t>
            </a:r>
            <a:endParaRPr lang="en-US" sz="1800" b="1" dirty="0">
              <a:solidFill>
                <a:srgbClr val="00B050"/>
              </a:solidFill>
              <a:latin typeface="+mj-lt"/>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Text Box 3"/>
          <p:cNvSpPr txBox="1">
            <a:spLocks noChangeArrowheads="1"/>
          </p:cNvSpPr>
          <p:nvPr/>
        </p:nvSpPr>
        <p:spPr bwMode="auto">
          <a:xfrm>
            <a:off x="333375" y="69321"/>
            <a:ext cx="6815138" cy="446020"/>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marL="112713" eaLnBrk="0" hangingPunct="0">
              <a:lnSpc>
                <a:spcPct val="114000"/>
              </a:lnSpc>
              <a:tabLst>
                <a:tab pos="3429000" algn="l"/>
              </a:tabLst>
              <a:defRPr/>
            </a:pPr>
            <a:r>
              <a:rPr lang="en-US" sz="2200" b="1" dirty="0" smtClean="0">
                <a:latin typeface="Arial" charset="0"/>
              </a:rPr>
              <a:t>Occupied Interior </a:t>
            </a:r>
            <a:r>
              <a:rPr lang="en-US" sz="2200" b="1" dirty="0" smtClean="0">
                <a:latin typeface="Arial" charset="0"/>
              </a:rPr>
              <a:t>Space Examples</a:t>
            </a:r>
            <a:endParaRPr lang="en-US" sz="2200" b="1" dirty="0" smtClean="0">
              <a:latin typeface="Arial" charset="0"/>
            </a:endParaRPr>
          </a:p>
        </p:txBody>
      </p:sp>
      <p:grpSp>
        <p:nvGrpSpPr>
          <p:cNvPr id="2" name="Group 21"/>
          <p:cNvGrpSpPr>
            <a:grpSpLocks/>
          </p:cNvGrpSpPr>
          <p:nvPr/>
        </p:nvGrpSpPr>
        <p:grpSpPr bwMode="auto">
          <a:xfrm>
            <a:off x="7031403" y="711081"/>
            <a:ext cx="1517650" cy="1000173"/>
            <a:chOff x="7295668" y="1159308"/>
            <a:chExt cx="1516289" cy="999712"/>
          </a:xfrm>
          <a:solidFill>
            <a:schemeClr val="accent3">
              <a:lumMod val="20000"/>
              <a:lumOff val="80000"/>
            </a:schemeClr>
          </a:solidFill>
        </p:grpSpPr>
        <p:sp>
          <p:nvSpPr>
            <p:cNvPr id="8" name="AutoShape 11"/>
            <p:cNvSpPr>
              <a:spLocks noChangeArrowheads="1"/>
            </p:cNvSpPr>
            <p:nvPr/>
          </p:nvSpPr>
          <p:spPr bwMode="auto">
            <a:xfrm rot="1974203">
              <a:off x="7532373" y="1159308"/>
              <a:ext cx="1097521" cy="999712"/>
            </a:xfrm>
            <a:prstGeom prst="roundRect">
              <a:avLst>
                <a:gd name="adj" fmla="val 16667"/>
              </a:avLst>
            </a:prstGeom>
            <a:grpFill/>
            <a:ln w="9525">
              <a:noFill/>
              <a:round/>
              <a:headEnd/>
              <a:tailEnd/>
            </a:ln>
            <a:scene3d>
              <a:camera prst="orthographicFront"/>
              <a:lightRig rig="threePt" dir="t"/>
            </a:scene3d>
            <a:sp3d>
              <a:bevelT/>
            </a:sp3d>
          </p:spPr>
          <p:txBody>
            <a:bodyPr wrap="none" anchor="ctr"/>
            <a:lstStyle/>
            <a:p>
              <a:pPr eaLnBrk="0" hangingPunct="0">
                <a:defRPr/>
              </a:pPr>
              <a:endParaRPr lang="en-US" dirty="0">
                <a:latin typeface="Times" pitchFamily="18" charset="0"/>
              </a:endParaRPr>
            </a:p>
          </p:txBody>
        </p:sp>
        <p:sp>
          <p:nvSpPr>
            <p:cNvPr id="9" name="Text Box 12"/>
            <p:cNvSpPr txBox="1">
              <a:spLocks noChangeArrowheads="1"/>
            </p:cNvSpPr>
            <p:nvPr/>
          </p:nvSpPr>
          <p:spPr bwMode="auto">
            <a:xfrm>
              <a:off x="7295668" y="1343715"/>
              <a:ext cx="1516289" cy="492216"/>
            </a:xfrm>
            <a:prstGeom prst="rect">
              <a:avLst/>
            </a:prstGeom>
            <a:noFill/>
            <a:ln w="9525">
              <a:noFill/>
              <a:miter lim="800000"/>
              <a:headEnd/>
              <a:tailEnd/>
            </a:ln>
          </p:spPr>
          <p:txBody>
            <a:bodyPr>
              <a:spAutoFit/>
            </a:bodyPr>
            <a:lstStyle/>
            <a:p>
              <a:pPr algn="ctr"/>
              <a:r>
                <a:rPr lang="en-US" sz="1300" b="1" dirty="0" smtClean="0">
                  <a:latin typeface="Arial" charset="0"/>
                </a:rPr>
                <a:t>Design Strategies</a:t>
              </a:r>
              <a:endParaRPr lang="en-US" sz="1300" b="1" dirty="0">
                <a:latin typeface="Arial" charset="0"/>
              </a:endParaRPr>
            </a:p>
          </p:txBody>
        </p:sp>
      </p:grpSp>
      <p:sp>
        <p:nvSpPr>
          <p:cNvPr id="10" name="Rectangle 3"/>
          <p:cNvSpPr txBox="1">
            <a:spLocks noChangeArrowheads="1"/>
          </p:cNvSpPr>
          <p:nvPr/>
        </p:nvSpPr>
        <p:spPr>
          <a:xfrm>
            <a:off x="1285875" y="1659301"/>
            <a:ext cx="6378575" cy="523829"/>
          </a:xfrm>
          <a:prstGeom prst="rect">
            <a:avLst/>
          </a:prstGeom>
        </p:spPr>
        <p:txBody>
          <a:bodyPr/>
          <a:lstStyle/>
          <a:p>
            <a:pPr marL="461963" marR="0" lvl="0" indent="-461963" algn="ctr" defTabSz="914400" rtl="0" eaLnBrk="0" fontAlgn="base" latinLnBrk="0" hangingPunct="0">
              <a:lnSpc>
                <a:spcPct val="100000"/>
              </a:lnSpc>
              <a:spcBef>
                <a:spcPct val="0"/>
              </a:spcBef>
              <a:spcAft>
                <a:spcPct val="0"/>
              </a:spcAft>
              <a:buClrTx/>
              <a:buSzTx/>
              <a:tabLst/>
              <a:defRPr/>
            </a:pPr>
            <a:r>
              <a:rPr lang="en-US" sz="2000" kern="0" noProof="0" dirty="0" smtClean="0">
                <a:latin typeface="+mn-lt"/>
              </a:rPr>
              <a:t>DC Powered Interior Spaces:</a:t>
            </a:r>
            <a:endParaRPr kumimoji="0" lang="en-US" sz="2000" i="0" u="none" strike="noStrike" kern="0" cap="none" spc="0" normalizeH="0" baseline="0" noProof="0" dirty="0" smtClean="0">
              <a:ln>
                <a:noFill/>
              </a:ln>
              <a:solidFill>
                <a:schemeClr val="tx1"/>
              </a:solidFill>
              <a:effectLst/>
              <a:uLnTx/>
              <a:uFillTx/>
              <a:latin typeface="+mn-lt"/>
              <a:ea typeface="+mn-ea"/>
              <a:cs typeface="+mn-cs"/>
            </a:endParaRPr>
          </a:p>
        </p:txBody>
      </p:sp>
      <p:pic>
        <p:nvPicPr>
          <p:cNvPr id="1026" name="Picture 2"/>
          <p:cNvPicPr>
            <a:picLocks noChangeAspect="1" noChangeArrowheads="1"/>
          </p:cNvPicPr>
          <p:nvPr/>
        </p:nvPicPr>
        <p:blipFill>
          <a:blip r:embed="rId3" cstate="screen"/>
          <a:srcRect/>
          <a:stretch>
            <a:fillRect/>
          </a:stretch>
        </p:blipFill>
        <p:spPr bwMode="auto">
          <a:xfrm>
            <a:off x="300038" y="2181225"/>
            <a:ext cx="8543925" cy="3943350"/>
          </a:xfrm>
          <a:prstGeom prst="rect">
            <a:avLst/>
          </a:prstGeom>
          <a:noFill/>
          <a:ln w="9525">
            <a:noFill/>
            <a:miter lim="800000"/>
            <a:headEnd/>
            <a:tailEnd/>
          </a:ln>
        </p:spPr>
      </p:pic>
      <p:sp>
        <p:nvSpPr>
          <p:cNvPr id="11" name="TextBox 10"/>
          <p:cNvSpPr txBox="1"/>
          <p:nvPr/>
        </p:nvSpPr>
        <p:spPr>
          <a:xfrm>
            <a:off x="440268" y="609598"/>
            <a:ext cx="3954929" cy="369332"/>
          </a:xfrm>
          <a:prstGeom prst="rect">
            <a:avLst/>
          </a:prstGeom>
          <a:noFill/>
          <a:ln w="9525">
            <a:noFill/>
            <a:miter lim="800000"/>
            <a:headEnd/>
            <a:tailEnd/>
          </a:ln>
          <a:effectLst/>
        </p:spPr>
        <p:txBody>
          <a:bodyPr wrap="none">
            <a:spAutoFit/>
          </a:bodyPr>
          <a:lstStyle/>
          <a:p>
            <a:r>
              <a:rPr lang="en-US" sz="1800" b="1" dirty="0" smtClean="0">
                <a:solidFill>
                  <a:srgbClr val="00B050"/>
                </a:solidFill>
                <a:latin typeface="+mj-lt"/>
              </a:rPr>
              <a:t>The applications are not restricted</a:t>
            </a:r>
            <a:endParaRPr lang="en-US" sz="1800" b="1" dirty="0">
              <a:solidFill>
                <a:srgbClr val="00B050"/>
              </a:solidFill>
              <a:latin typeface="+mj-lt"/>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0" name="Picture 19" descr="Solar vs. AC Line Feed Efficiency 95 Conversion.jpg"/>
          <p:cNvPicPr>
            <a:picLocks noChangeAspect="1"/>
          </p:cNvPicPr>
          <p:nvPr/>
        </p:nvPicPr>
        <p:blipFill>
          <a:blip r:embed="rId3" cstate="screen"/>
          <a:stretch>
            <a:fillRect/>
          </a:stretch>
        </p:blipFill>
        <p:spPr>
          <a:xfrm>
            <a:off x="759853" y="1506827"/>
            <a:ext cx="7972017" cy="3950997"/>
          </a:xfrm>
          <a:prstGeom prst="rect">
            <a:avLst/>
          </a:prstGeom>
        </p:spPr>
      </p:pic>
      <p:sp>
        <p:nvSpPr>
          <p:cNvPr id="67586" name="Rectangle 3"/>
          <p:cNvSpPr>
            <a:spLocks noGrp="1" noChangeArrowheads="1"/>
          </p:cNvSpPr>
          <p:nvPr>
            <p:ph type="body" idx="1"/>
          </p:nvPr>
        </p:nvSpPr>
        <p:spPr>
          <a:xfrm>
            <a:off x="-179255" y="1170821"/>
            <a:ext cx="6942025" cy="402844"/>
          </a:xfrm>
        </p:spPr>
        <p:txBody>
          <a:bodyPr/>
          <a:lstStyle/>
          <a:p>
            <a:pPr marL="573088" lvl="1" indent="-458788" algn="r">
              <a:lnSpc>
                <a:spcPct val="100000"/>
              </a:lnSpc>
              <a:spcBef>
                <a:spcPct val="0"/>
              </a:spcBef>
              <a:buNone/>
            </a:pPr>
            <a:r>
              <a:rPr lang="en-US" sz="1800" dirty="0" smtClean="0"/>
              <a:t>Energy Conversions Effect Energy Efficiency</a:t>
            </a:r>
          </a:p>
          <a:p>
            <a:pPr marL="573088" lvl="1" indent="-458788">
              <a:lnSpc>
                <a:spcPct val="100000"/>
              </a:lnSpc>
              <a:spcBef>
                <a:spcPct val="0"/>
              </a:spcBef>
              <a:buNone/>
            </a:pPr>
            <a:endParaRPr lang="en-US" sz="1800" dirty="0" smtClean="0"/>
          </a:p>
        </p:txBody>
      </p:sp>
      <p:sp>
        <p:nvSpPr>
          <p:cNvPr id="67588" name="Text Box 53"/>
          <p:cNvSpPr txBox="1">
            <a:spLocks noChangeArrowheads="1"/>
          </p:cNvSpPr>
          <p:nvPr/>
        </p:nvSpPr>
        <p:spPr bwMode="auto">
          <a:xfrm>
            <a:off x="350838" y="63249"/>
            <a:ext cx="8856662" cy="478272"/>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marL="112713" eaLnBrk="0" hangingPunct="0">
              <a:lnSpc>
                <a:spcPct val="114000"/>
              </a:lnSpc>
              <a:tabLst>
                <a:tab pos="3429000" algn="l"/>
              </a:tabLst>
              <a:defRPr/>
            </a:pPr>
            <a:r>
              <a:rPr lang="en-US" sz="2200" b="1" dirty="0" smtClean="0">
                <a:latin typeface="Arial" charset="0"/>
              </a:rPr>
              <a:t>Energy Efficient Design</a:t>
            </a:r>
            <a:endParaRPr lang="en-US" sz="2200" b="1" dirty="0">
              <a:latin typeface="Arial" charset="0"/>
            </a:endParaRPr>
          </a:p>
        </p:txBody>
      </p:sp>
      <p:grpSp>
        <p:nvGrpSpPr>
          <p:cNvPr id="2" name="Group 21"/>
          <p:cNvGrpSpPr>
            <a:grpSpLocks/>
          </p:cNvGrpSpPr>
          <p:nvPr/>
        </p:nvGrpSpPr>
        <p:grpSpPr bwMode="auto">
          <a:xfrm>
            <a:off x="7031403" y="681084"/>
            <a:ext cx="1517650" cy="914400"/>
            <a:chOff x="7295668" y="1140609"/>
            <a:chExt cx="1516289" cy="913979"/>
          </a:xfrm>
          <a:solidFill>
            <a:schemeClr val="accent3">
              <a:lumMod val="20000"/>
              <a:lumOff val="80000"/>
            </a:schemeClr>
          </a:solidFill>
        </p:grpSpPr>
        <p:sp>
          <p:nvSpPr>
            <p:cNvPr id="15" name="AutoShape 11"/>
            <p:cNvSpPr>
              <a:spLocks noChangeAspect="1" noChangeArrowheads="1"/>
            </p:cNvSpPr>
            <p:nvPr/>
          </p:nvSpPr>
          <p:spPr bwMode="auto">
            <a:xfrm rot="1974203">
              <a:off x="7563198" y="1140609"/>
              <a:ext cx="1003399" cy="913979"/>
            </a:xfrm>
            <a:prstGeom prst="roundRect">
              <a:avLst>
                <a:gd name="adj" fmla="val 16667"/>
              </a:avLst>
            </a:prstGeom>
            <a:grpFill/>
            <a:ln w="9525">
              <a:noFill/>
              <a:round/>
              <a:headEnd/>
              <a:tailEnd/>
            </a:ln>
            <a:scene3d>
              <a:camera prst="orthographicFront"/>
              <a:lightRig rig="threePt" dir="t"/>
            </a:scene3d>
            <a:sp3d>
              <a:bevelT/>
            </a:sp3d>
          </p:spPr>
          <p:txBody>
            <a:bodyPr wrap="none" anchor="ctr"/>
            <a:lstStyle/>
            <a:p>
              <a:pPr eaLnBrk="0" hangingPunct="0">
                <a:defRPr/>
              </a:pPr>
              <a:endParaRPr lang="en-US" dirty="0">
                <a:latin typeface="Times" pitchFamily="18" charset="0"/>
              </a:endParaRPr>
            </a:p>
          </p:txBody>
        </p:sp>
        <p:sp>
          <p:nvSpPr>
            <p:cNvPr id="16" name="Text Box 12"/>
            <p:cNvSpPr txBox="1">
              <a:spLocks noChangeArrowheads="1"/>
            </p:cNvSpPr>
            <p:nvPr/>
          </p:nvSpPr>
          <p:spPr bwMode="auto">
            <a:xfrm>
              <a:off x="7295668" y="1343715"/>
              <a:ext cx="1516289" cy="492216"/>
            </a:xfrm>
            <a:prstGeom prst="rect">
              <a:avLst/>
            </a:prstGeom>
            <a:noFill/>
            <a:ln w="9525">
              <a:noFill/>
              <a:miter lim="800000"/>
              <a:headEnd/>
              <a:tailEnd/>
            </a:ln>
          </p:spPr>
          <p:txBody>
            <a:bodyPr>
              <a:spAutoFit/>
            </a:bodyPr>
            <a:lstStyle/>
            <a:p>
              <a:pPr algn="ctr"/>
              <a:r>
                <a:rPr lang="en-US" sz="1300" b="1" dirty="0" smtClean="0">
                  <a:latin typeface="Arial" charset="0"/>
                </a:rPr>
                <a:t>Technical</a:t>
              </a:r>
            </a:p>
            <a:p>
              <a:pPr algn="ctr"/>
              <a:r>
                <a:rPr lang="en-US" sz="1300" b="1" dirty="0" smtClean="0">
                  <a:latin typeface="Arial" charset="0"/>
                </a:rPr>
                <a:t>Strategies</a:t>
              </a:r>
              <a:endParaRPr lang="en-US" sz="1300" b="1" dirty="0">
                <a:latin typeface="Arial" charset="0"/>
              </a:endParaRPr>
            </a:p>
          </p:txBody>
        </p:sp>
      </p:grpSp>
      <p:sp>
        <p:nvSpPr>
          <p:cNvPr id="9" name="TextBox 8"/>
          <p:cNvSpPr txBox="1"/>
          <p:nvPr/>
        </p:nvSpPr>
        <p:spPr>
          <a:xfrm>
            <a:off x="2756079" y="5802385"/>
            <a:ext cx="6400800" cy="338554"/>
          </a:xfrm>
          <a:prstGeom prst="rect">
            <a:avLst/>
          </a:prstGeom>
          <a:noFill/>
        </p:spPr>
        <p:txBody>
          <a:bodyPr wrap="square" rtlCol="0">
            <a:spAutoFit/>
          </a:bodyPr>
          <a:lstStyle/>
          <a:p>
            <a:r>
              <a:rPr lang="en-US" sz="1600" b="1" dirty="0" smtClean="0">
                <a:latin typeface="+mn-lt"/>
              </a:rPr>
              <a:t>Efficiency is &gt;10-15% higher with solar, wind &amp; on-site storage.</a:t>
            </a:r>
          </a:p>
        </p:txBody>
      </p:sp>
      <p:sp>
        <p:nvSpPr>
          <p:cNvPr id="10" name="Rectangle 9"/>
          <p:cNvSpPr/>
          <p:nvPr/>
        </p:nvSpPr>
        <p:spPr bwMode="auto">
          <a:xfrm>
            <a:off x="5568442" y="3287201"/>
            <a:ext cx="982133" cy="2178754"/>
          </a:xfrm>
          <a:prstGeom prst="rect">
            <a:avLst/>
          </a:prstGeom>
          <a:noFill/>
          <a:ln w="19050" cap="flat" cmpd="sng" algn="ctr">
            <a:solidFill>
              <a:schemeClr val="tx1"/>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pitchFamily="18" charset="0"/>
            </a:endParaRPr>
          </a:p>
        </p:txBody>
      </p:sp>
      <p:sp>
        <p:nvSpPr>
          <p:cNvPr id="12" name="TextBox 11"/>
          <p:cNvSpPr txBox="1"/>
          <p:nvPr/>
        </p:nvSpPr>
        <p:spPr>
          <a:xfrm>
            <a:off x="6555504" y="3185600"/>
            <a:ext cx="989373" cy="2369880"/>
          </a:xfrm>
          <a:prstGeom prst="rect">
            <a:avLst/>
          </a:prstGeom>
          <a:noFill/>
        </p:spPr>
        <p:txBody>
          <a:bodyPr wrap="none" rtlCol="0">
            <a:spAutoFit/>
          </a:bodyPr>
          <a:lstStyle/>
          <a:p>
            <a:pPr algn="ctr"/>
            <a:r>
              <a:rPr lang="en-US" b="1" dirty="0" smtClean="0">
                <a:solidFill>
                  <a:srgbClr val="129A50"/>
                </a:solidFill>
                <a:latin typeface="+mj-lt"/>
              </a:rPr>
              <a:t>&lt;DC&gt;</a:t>
            </a:r>
          </a:p>
          <a:p>
            <a:pPr algn="ctr"/>
            <a:endParaRPr lang="en-US" sz="1800" b="1" dirty="0" smtClean="0">
              <a:solidFill>
                <a:srgbClr val="FF0000"/>
              </a:solidFill>
              <a:latin typeface="+mj-lt"/>
            </a:endParaRPr>
          </a:p>
          <a:p>
            <a:pPr algn="ctr"/>
            <a:endParaRPr lang="en-US" sz="1800" b="1" dirty="0" smtClean="0">
              <a:solidFill>
                <a:srgbClr val="FF0000"/>
              </a:solidFill>
              <a:latin typeface="+mj-lt"/>
            </a:endParaRPr>
          </a:p>
          <a:p>
            <a:pPr algn="ctr"/>
            <a:r>
              <a:rPr lang="en-US" b="1" dirty="0" smtClean="0">
                <a:latin typeface="+mj-lt"/>
              </a:rPr>
              <a:t>vs.</a:t>
            </a:r>
          </a:p>
          <a:p>
            <a:pPr algn="ctr"/>
            <a:endParaRPr lang="en-US" sz="2000" b="1" dirty="0" smtClean="0">
              <a:solidFill>
                <a:srgbClr val="FF0000"/>
              </a:solidFill>
              <a:latin typeface="+mj-lt"/>
            </a:endParaRPr>
          </a:p>
          <a:p>
            <a:pPr algn="ctr"/>
            <a:endParaRPr lang="en-US" sz="2000" b="1" dirty="0" smtClean="0">
              <a:solidFill>
                <a:srgbClr val="FF0000"/>
              </a:solidFill>
              <a:latin typeface="+mj-lt"/>
            </a:endParaRPr>
          </a:p>
          <a:p>
            <a:pPr algn="ctr"/>
            <a:r>
              <a:rPr lang="en-US" b="1" dirty="0" smtClean="0">
                <a:solidFill>
                  <a:srgbClr val="FF0000"/>
                </a:solidFill>
                <a:latin typeface="+mj-lt"/>
              </a:rPr>
              <a:t>&lt;AC&gt;</a:t>
            </a:r>
          </a:p>
        </p:txBody>
      </p:sp>
      <p:sp>
        <p:nvSpPr>
          <p:cNvPr id="17" name="Rectangle 16"/>
          <p:cNvSpPr/>
          <p:nvPr/>
        </p:nvSpPr>
        <p:spPr bwMode="auto">
          <a:xfrm>
            <a:off x="7546639" y="3292844"/>
            <a:ext cx="982133" cy="2178754"/>
          </a:xfrm>
          <a:prstGeom prst="rect">
            <a:avLst/>
          </a:prstGeom>
          <a:noFill/>
          <a:ln w="19050" cap="flat" cmpd="sng" algn="ctr">
            <a:solidFill>
              <a:schemeClr val="tx1"/>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solidFill>
                  <a:schemeClr val="tx1"/>
                </a:solidFill>
              </a:ln>
              <a:solidFill>
                <a:schemeClr val="tx1"/>
              </a:solidFill>
              <a:effectLst/>
              <a:latin typeface="Times" pitchFamily="18" charset="0"/>
            </a:endParaRPr>
          </a:p>
        </p:txBody>
      </p:sp>
      <p:sp>
        <p:nvSpPr>
          <p:cNvPr id="18" name="TextBox 17"/>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Ohm’s Law makes a difference</a:t>
            </a:r>
            <a:endParaRPr lang="en-US" sz="1800" dirty="0">
              <a:latin typeface="+mj-lt"/>
            </a:endParaRPr>
          </a:p>
        </p:txBody>
      </p:sp>
      <p:pic>
        <p:nvPicPr>
          <p:cNvPr id="13" name="Picture 12" descr="SRC_solar_pannel_2[1].JPG"/>
          <p:cNvPicPr>
            <a:picLocks noChangeAspect="1"/>
          </p:cNvPicPr>
          <p:nvPr/>
        </p:nvPicPr>
        <p:blipFill>
          <a:blip r:embed="rId4" cstate="screen"/>
          <a:stretch>
            <a:fillRect/>
          </a:stretch>
        </p:blipFill>
        <p:spPr>
          <a:xfrm>
            <a:off x="551644" y="4629954"/>
            <a:ext cx="2209800" cy="1473200"/>
          </a:xfrm>
          <a:prstGeom prst="rect">
            <a:avLst/>
          </a:prstGeom>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2"/>
          <p:cNvSpPr>
            <a:spLocks noGrp="1"/>
          </p:cNvSpPr>
          <p:nvPr>
            <p:ph idx="4294967295"/>
          </p:nvPr>
        </p:nvSpPr>
        <p:spPr>
          <a:xfrm>
            <a:off x="2286000" y="1066800"/>
            <a:ext cx="6400800" cy="533400"/>
          </a:xfrm>
        </p:spPr>
        <p:txBody>
          <a:bodyPr/>
          <a:lstStyle/>
          <a:p>
            <a:pPr eaLnBrk="1" hangingPunct="1">
              <a:lnSpc>
                <a:spcPct val="90000"/>
              </a:lnSpc>
            </a:pPr>
            <a:endParaRPr lang="en-US" smtClean="0"/>
          </a:p>
          <a:p>
            <a:pPr eaLnBrk="1" hangingPunct="1">
              <a:lnSpc>
                <a:spcPct val="90000"/>
              </a:lnSpc>
            </a:pPr>
            <a:endParaRPr lang="en-US" smtClean="0"/>
          </a:p>
        </p:txBody>
      </p:sp>
      <p:sp>
        <p:nvSpPr>
          <p:cNvPr id="39965" name="Title 1"/>
          <p:cNvSpPr>
            <a:spLocks/>
          </p:cNvSpPr>
          <p:nvPr/>
        </p:nvSpPr>
        <p:spPr bwMode="auto">
          <a:xfrm>
            <a:off x="382056" y="76396"/>
            <a:ext cx="5902834" cy="478272"/>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marL="112713" eaLnBrk="0" hangingPunct="0">
              <a:lnSpc>
                <a:spcPct val="114000"/>
              </a:lnSpc>
              <a:tabLst>
                <a:tab pos="3429000" algn="l"/>
              </a:tabLst>
              <a:defRPr/>
            </a:pPr>
            <a:r>
              <a:rPr lang="en-US" sz="2200" b="1" dirty="0" smtClean="0">
                <a:latin typeface="Arial" charset="0"/>
              </a:rPr>
              <a:t>Example: DC </a:t>
            </a:r>
            <a:r>
              <a:rPr lang="en-US" sz="2200" b="1" dirty="0">
                <a:latin typeface="Arial" charset="0"/>
              </a:rPr>
              <a:t>Power in the classroom</a:t>
            </a:r>
          </a:p>
        </p:txBody>
      </p:sp>
      <p:sp>
        <p:nvSpPr>
          <p:cNvPr id="39966" name="Text Box 3"/>
          <p:cNvSpPr txBox="1">
            <a:spLocks noChangeArrowheads="1"/>
          </p:cNvSpPr>
          <p:nvPr/>
        </p:nvSpPr>
        <p:spPr bwMode="auto">
          <a:xfrm>
            <a:off x="356315" y="608640"/>
            <a:ext cx="5941454" cy="369332"/>
          </a:xfrm>
          <a:prstGeom prst="rect">
            <a:avLst/>
          </a:prstGeom>
          <a:noFill/>
        </p:spPr>
        <p:txBody>
          <a:bodyPr wrap="square" rtlCol="0">
            <a:spAutoFit/>
          </a:bodyPr>
          <a:lstStyle/>
          <a:p>
            <a:r>
              <a:rPr lang="en-US" sz="1800" b="1" dirty="0">
                <a:solidFill>
                  <a:srgbClr val="00B050"/>
                </a:solidFill>
                <a:latin typeface="+mj-lt"/>
              </a:rPr>
              <a:t>AC &amp; </a:t>
            </a:r>
            <a:r>
              <a:rPr lang="en-US" sz="1800" b="1" dirty="0" smtClean="0">
                <a:solidFill>
                  <a:srgbClr val="00B050"/>
                </a:solidFill>
                <a:latin typeface="+mj-lt"/>
              </a:rPr>
              <a:t>solar sources </a:t>
            </a:r>
            <a:r>
              <a:rPr lang="en-US" sz="1800" b="1" dirty="0">
                <a:solidFill>
                  <a:srgbClr val="00B050"/>
                </a:solidFill>
                <a:latin typeface="+mj-lt"/>
              </a:rPr>
              <a:t>connected to safe DC Loads.</a:t>
            </a:r>
          </a:p>
        </p:txBody>
      </p:sp>
      <p:sp>
        <p:nvSpPr>
          <p:cNvPr id="39969" name="TextBox 6"/>
          <p:cNvSpPr txBox="1">
            <a:spLocks noChangeArrowheads="1"/>
          </p:cNvSpPr>
          <p:nvPr/>
        </p:nvSpPr>
        <p:spPr bwMode="auto">
          <a:xfrm>
            <a:off x="436807" y="2374037"/>
            <a:ext cx="1600200" cy="1754326"/>
          </a:xfrm>
          <a:prstGeom prst="rect">
            <a:avLst/>
          </a:prstGeom>
          <a:noFill/>
          <a:ln w="9525">
            <a:noFill/>
            <a:miter lim="800000"/>
            <a:headEnd/>
            <a:tailEnd/>
          </a:ln>
        </p:spPr>
        <p:txBody>
          <a:bodyPr>
            <a:spAutoFit/>
          </a:bodyPr>
          <a:lstStyle/>
          <a:p>
            <a:pPr algn="r"/>
            <a:r>
              <a:rPr lang="en-US" sz="1800" b="1" dirty="0" smtClean="0">
                <a:latin typeface="Calibri" pitchFamily="34" charset="0"/>
              </a:rPr>
              <a:t>Allows maximized return on </a:t>
            </a:r>
            <a:r>
              <a:rPr lang="en-US" sz="1800" b="1" dirty="0">
                <a:latin typeface="Calibri" pitchFamily="34" charset="0"/>
              </a:rPr>
              <a:t>investments in alternative energy </a:t>
            </a:r>
            <a:endParaRPr lang="en-US" sz="1600" b="1" dirty="0">
              <a:latin typeface="Calibri" pitchFamily="34" charset="0"/>
            </a:endParaRPr>
          </a:p>
        </p:txBody>
      </p:sp>
      <p:pic>
        <p:nvPicPr>
          <p:cNvPr id="39970" name="Picture 34" descr="best epod room shot"/>
          <p:cNvPicPr>
            <a:picLocks noChangeAspect="1" noChangeArrowheads="1"/>
          </p:cNvPicPr>
          <p:nvPr/>
        </p:nvPicPr>
        <p:blipFill>
          <a:blip r:embed="rId3" cstate="screen"/>
          <a:srcRect/>
          <a:stretch>
            <a:fillRect/>
          </a:stretch>
        </p:blipFill>
        <p:spPr bwMode="auto">
          <a:xfrm>
            <a:off x="2233410" y="1625600"/>
            <a:ext cx="6019800" cy="3251200"/>
          </a:xfrm>
          <a:prstGeom prst="rect">
            <a:avLst/>
          </a:prstGeom>
          <a:noFill/>
        </p:spPr>
      </p:pic>
      <p:sp>
        <p:nvSpPr>
          <p:cNvPr id="39972" name="Rectangle 36"/>
          <p:cNvSpPr>
            <a:spLocks noChangeArrowheads="1"/>
          </p:cNvSpPr>
          <p:nvPr/>
        </p:nvSpPr>
        <p:spPr bwMode="auto">
          <a:xfrm>
            <a:off x="2233410" y="5002368"/>
            <a:ext cx="6019800" cy="914400"/>
          </a:xfrm>
          <a:prstGeom prst="rect">
            <a:avLst/>
          </a:prstGeom>
          <a:solidFill>
            <a:schemeClr val="bg1"/>
          </a:solidFill>
          <a:ln w="9525">
            <a:noFill/>
            <a:miter lim="800000"/>
            <a:headEnd/>
            <a:tailEnd/>
          </a:ln>
          <a:effectLst/>
        </p:spPr>
        <p:txBody>
          <a:bodyPr wrap="none" anchor="ctr"/>
          <a:lstStyle/>
          <a:p>
            <a:pPr algn="ctr" eaLnBrk="0" hangingPunct="0"/>
            <a:r>
              <a:rPr lang="en-US" sz="1600" b="1">
                <a:latin typeface="+mj-lt"/>
              </a:rPr>
              <a:t>Lights and controls are powered from the ceiling grid,</a:t>
            </a:r>
          </a:p>
          <a:p>
            <a:pPr algn="ctr" eaLnBrk="0" hangingPunct="0"/>
            <a:r>
              <a:rPr lang="en-US" sz="1600" b="1">
                <a:latin typeface="+mj-lt"/>
              </a:rPr>
              <a:t>and can be moved safely &amp; easily with no rewiring!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Title 1"/>
          <p:cNvSpPr>
            <a:spLocks/>
          </p:cNvSpPr>
          <p:nvPr/>
        </p:nvSpPr>
        <p:spPr bwMode="auto">
          <a:xfrm>
            <a:off x="459347" y="68348"/>
            <a:ext cx="5838422" cy="478272"/>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marL="112713" eaLnBrk="0" hangingPunct="0">
              <a:lnSpc>
                <a:spcPct val="114000"/>
              </a:lnSpc>
              <a:tabLst>
                <a:tab pos="3429000" algn="l"/>
              </a:tabLst>
              <a:defRPr/>
            </a:pPr>
            <a:r>
              <a:rPr lang="en-US" sz="2200" b="1" dirty="0" smtClean="0">
                <a:latin typeface="Arial" charset="0"/>
              </a:rPr>
              <a:t>Enabling adaptive classrooms</a:t>
            </a:r>
          </a:p>
        </p:txBody>
      </p:sp>
      <p:sp>
        <p:nvSpPr>
          <p:cNvPr id="58377" name="Rectangle 9"/>
          <p:cNvSpPr>
            <a:spLocks noChangeArrowheads="1"/>
          </p:cNvSpPr>
          <p:nvPr/>
        </p:nvSpPr>
        <p:spPr bwMode="auto">
          <a:xfrm>
            <a:off x="2498502" y="1275008"/>
            <a:ext cx="6443730" cy="4662152"/>
          </a:xfrm>
          <a:prstGeom prst="rect">
            <a:avLst/>
          </a:prstGeom>
          <a:noFill/>
          <a:ln w="9525">
            <a:noFill/>
            <a:miter lim="800000"/>
            <a:headEnd/>
            <a:tailEnd/>
          </a:ln>
          <a:effectLst/>
        </p:spPr>
        <p:txBody>
          <a:bodyPr/>
          <a:lstStyle/>
          <a:p>
            <a:pPr marL="342900" indent="-342900" eaLnBrk="0" hangingPunct="0">
              <a:lnSpc>
                <a:spcPct val="90000"/>
              </a:lnSpc>
              <a:spcBef>
                <a:spcPct val="20000"/>
              </a:spcBef>
              <a:buFont typeface="Arial" charset="0"/>
              <a:buChar char="•"/>
            </a:pPr>
            <a:r>
              <a:rPr lang="en-US" b="1" dirty="0">
                <a:latin typeface="Calibri" pitchFamily="34" charset="0"/>
                <a:ea typeface="MS PGothic" pitchFamily="34" charset="-128"/>
              </a:rPr>
              <a:t>Based on actual classroom use and configuration, change the lighting without rewiring</a:t>
            </a:r>
          </a:p>
          <a:p>
            <a:pPr marL="742950" lvl="1" indent="-285750" eaLnBrk="0" hangingPunct="0">
              <a:lnSpc>
                <a:spcPct val="90000"/>
              </a:lnSpc>
              <a:spcBef>
                <a:spcPct val="20000"/>
              </a:spcBef>
              <a:buFont typeface="Arial" charset="0"/>
              <a:buChar char="–"/>
            </a:pPr>
            <a:r>
              <a:rPr lang="en-US" b="1" dirty="0">
                <a:latin typeface="Calibri" pitchFamily="34" charset="0"/>
                <a:ea typeface="MS PGothic" pitchFamily="34" charset="-128"/>
              </a:rPr>
              <a:t>Remove all 15 lights &amp; re-install in new locations in 2 rooms</a:t>
            </a:r>
          </a:p>
          <a:p>
            <a:pPr marL="342900" indent="-342900" eaLnBrk="0" hangingPunct="0">
              <a:lnSpc>
                <a:spcPct val="90000"/>
              </a:lnSpc>
              <a:spcBef>
                <a:spcPct val="20000"/>
              </a:spcBef>
              <a:buFont typeface="Arial" charset="0"/>
              <a:buChar char="•"/>
            </a:pPr>
            <a:endParaRPr lang="en-US" dirty="0">
              <a:latin typeface="Calibri" pitchFamily="34" charset="0"/>
              <a:ea typeface="MS PGothic" pitchFamily="34" charset="-128"/>
            </a:endParaRPr>
          </a:p>
          <a:p>
            <a:pPr marL="342900" indent="-342900" eaLnBrk="0" hangingPunct="0">
              <a:lnSpc>
                <a:spcPct val="90000"/>
              </a:lnSpc>
              <a:spcBef>
                <a:spcPct val="20000"/>
              </a:spcBef>
              <a:buFont typeface="Arial" charset="0"/>
              <a:buChar char="•"/>
            </a:pPr>
            <a:endParaRPr lang="en-US" b="1" dirty="0" smtClean="0">
              <a:latin typeface="Calibri" pitchFamily="34" charset="0"/>
              <a:ea typeface="MS PGothic" pitchFamily="34" charset="-128"/>
            </a:endParaRPr>
          </a:p>
          <a:p>
            <a:pPr marL="342900" indent="-342900" eaLnBrk="0" hangingPunct="0">
              <a:lnSpc>
                <a:spcPct val="90000"/>
              </a:lnSpc>
              <a:spcBef>
                <a:spcPct val="20000"/>
              </a:spcBef>
              <a:buFont typeface="Arial" charset="0"/>
              <a:buChar char="•"/>
            </a:pPr>
            <a:r>
              <a:rPr lang="en-US" b="1" dirty="0" smtClean="0">
                <a:latin typeface="Calibri" pitchFamily="34" charset="0"/>
                <a:ea typeface="MS PGothic" pitchFamily="34" charset="-128"/>
              </a:rPr>
              <a:t>Time </a:t>
            </a:r>
            <a:r>
              <a:rPr lang="en-US" b="1" dirty="0">
                <a:latin typeface="Calibri" pitchFamily="34" charset="0"/>
                <a:ea typeface="MS PGothic" pitchFamily="34" charset="-128"/>
              </a:rPr>
              <a:t>to convert:</a:t>
            </a:r>
          </a:p>
          <a:p>
            <a:pPr marL="742950" lvl="1" indent="-285750" eaLnBrk="0" hangingPunct="0">
              <a:lnSpc>
                <a:spcPct val="90000"/>
              </a:lnSpc>
              <a:buFont typeface="Arial" charset="0"/>
              <a:buChar char="–"/>
            </a:pPr>
            <a:r>
              <a:rPr lang="en-US" b="1" dirty="0">
                <a:latin typeface="Calibri" pitchFamily="34" charset="0"/>
                <a:ea typeface="MS PGothic" pitchFamily="34" charset="-128"/>
              </a:rPr>
              <a:t>1 person</a:t>
            </a:r>
          </a:p>
          <a:p>
            <a:pPr marL="742950" lvl="1" indent="-285750" eaLnBrk="0" hangingPunct="0">
              <a:lnSpc>
                <a:spcPct val="90000"/>
              </a:lnSpc>
              <a:buFont typeface="Arial" charset="0"/>
              <a:buChar char="–"/>
            </a:pPr>
            <a:r>
              <a:rPr lang="en-US" b="1" dirty="0">
                <a:latin typeface="Calibri" pitchFamily="34" charset="0"/>
                <a:ea typeface="MS PGothic" pitchFamily="34" charset="-128"/>
              </a:rPr>
              <a:t>1 hour </a:t>
            </a:r>
          </a:p>
          <a:p>
            <a:pPr marL="742950" lvl="1" indent="-285750" eaLnBrk="0" hangingPunct="0">
              <a:lnSpc>
                <a:spcPct val="90000"/>
              </a:lnSpc>
              <a:buFont typeface="Arial" charset="0"/>
              <a:buChar char="–"/>
            </a:pPr>
            <a:r>
              <a:rPr lang="en-US" b="1" dirty="0">
                <a:latin typeface="Calibri" pitchFamily="34" charset="0"/>
                <a:ea typeface="MS PGothic" pitchFamily="34" charset="-128"/>
              </a:rPr>
              <a:t>No rewiring</a:t>
            </a:r>
          </a:p>
          <a:p>
            <a:pPr marL="742950" lvl="1" indent="-285750" eaLnBrk="0" hangingPunct="0">
              <a:lnSpc>
                <a:spcPct val="90000"/>
              </a:lnSpc>
              <a:buFont typeface="Arial" charset="0"/>
              <a:buChar char="–"/>
            </a:pPr>
            <a:r>
              <a:rPr lang="en-US" b="1" dirty="0">
                <a:latin typeface="Calibri" pitchFamily="34" charset="0"/>
                <a:ea typeface="MS PGothic" pitchFamily="34" charset="-128"/>
              </a:rPr>
              <a:t>Plug and </a:t>
            </a:r>
            <a:r>
              <a:rPr lang="en-US" b="1" dirty="0" smtClean="0">
                <a:latin typeface="Calibri" pitchFamily="34" charset="0"/>
                <a:ea typeface="MS PGothic" pitchFamily="34" charset="-128"/>
              </a:rPr>
              <a:t>play</a:t>
            </a:r>
          </a:p>
          <a:p>
            <a:pPr marL="1143000" lvl="2" indent="-228600" eaLnBrk="0" hangingPunct="0">
              <a:lnSpc>
                <a:spcPct val="90000"/>
              </a:lnSpc>
              <a:spcBef>
                <a:spcPct val="20000"/>
              </a:spcBef>
              <a:buFont typeface="Arial" charset="0"/>
              <a:buNone/>
            </a:pPr>
            <a:endParaRPr lang="en-US" sz="1600" dirty="0">
              <a:latin typeface="Calibri" pitchFamily="34" charset="0"/>
              <a:ea typeface="MS PGothic" pitchFamily="34" charset="-128"/>
            </a:endParaRPr>
          </a:p>
        </p:txBody>
      </p:sp>
      <p:pic>
        <p:nvPicPr>
          <p:cNvPr id="58378" name="Picture 10" descr="New lighting layout"/>
          <p:cNvPicPr>
            <a:picLocks noChangeAspect="1" noChangeArrowheads="1"/>
          </p:cNvPicPr>
          <p:nvPr/>
        </p:nvPicPr>
        <p:blipFill>
          <a:blip r:embed="rId3" cstate="screen"/>
          <a:srcRect/>
          <a:stretch>
            <a:fillRect/>
          </a:stretch>
        </p:blipFill>
        <p:spPr bwMode="auto">
          <a:xfrm>
            <a:off x="5164428" y="3429000"/>
            <a:ext cx="3799268" cy="2619375"/>
          </a:xfrm>
          <a:prstGeom prst="rect">
            <a:avLst/>
          </a:prstGeom>
          <a:noFill/>
        </p:spPr>
      </p:pic>
      <p:sp>
        <p:nvSpPr>
          <p:cNvPr id="58379" name="Text Box 11"/>
          <p:cNvSpPr txBox="1">
            <a:spLocks noChangeArrowheads="1"/>
          </p:cNvSpPr>
          <p:nvPr/>
        </p:nvSpPr>
        <p:spPr bwMode="auto">
          <a:xfrm>
            <a:off x="269742" y="4858562"/>
            <a:ext cx="2082800" cy="523220"/>
          </a:xfrm>
          <a:prstGeom prst="rect">
            <a:avLst/>
          </a:prstGeom>
          <a:noFill/>
          <a:ln w="9525">
            <a:noFill/>
            <a:miter lim="800000"/>
            <a:headEnd/>
            <a:tailEnd/>
          </a:ln>
          <a:effectLst/>
        </p:spPr>
        <p:txBody>
          <a:bodyPr>
            <a:spAutoFit/>
          </a:bodyPr>
          <a:lstStyle/>
          <a:p>
            <a:pPr algn="ctr"/>
            <a:r>
              <a:rPr lang="en-US" sz="1400" b="1" dirty="0">
                <a:latin typeface="+mj-lt"/>
              </a:rPr>
              <a:t>New configuration</a:t>
            </a:r>
          </a:p>
          <a:p>
            <a:pPr algn="ctr"/>
            <a:r>
              <a:rPr lang="en-US" sz="1400" b="1" dirty="0">
                <a:latin typeface="+mj-lt"/>
              </a:rPr>
              <a:t>Fewer </a:t>
            </a:r>
            <a:r>
              <a:rPr lang="en-US" sz="1400" b="1" dirty="0" smtClean="0">
                <a:latin typeface="+mj-lt"/>
              </a:rPr>
              <a:t>lights</a:t>
            </a:r>
            <a:endParaRPr lang="en-US" sz="1400" b="1" dirty="0">
              <a:latin typeface="+mj-lt"/>
            </a:endParaRPr>
          </a:p>
        </p:txBody>
      </p:sp>
      <p:pic>
        <p:nvPicPr>
          <p:cNvPr id="58380" name="Picture 12"/>
          <p:cNvPicPr>
            <a:picLocks noChangeArrowheads="1"/>
          </p:cNvPicPr>
          <p:nvPr/>
        </p:nvPicPr>
        <p:blipFill>
          <a:blip r:embed="rId4" cstate="screen"/>
          <a:srcRect/>
          <a:stretch>
            <a:fillRect/>
          </a:stretch>
        </p:blipFill>
        <p:spPr bwMode="auto">
          <a:xfrm>
            <a:off x="399246" y="1931838"/>
            <a:ext cx="1855788" cy="2770188"/>
          </a:xfrm>
          <a:prstGeom prst="rect">
            <a:avLst/>
          </a:prstGeom>
          <a:noFill/>
          <a:ln w="9525">
            <a:noFill/>
            <a:miter lim="800000"/>
            <a:headEnd/>
            <a:tailEnd/>
          </a:ln>
          <a:effectLst/>
        </p:spPr>
      </p:pic>
      <p:sp>
        <p:nvSpPr>
          <p:cNvPr id="9" name="Rectangle 9"/>
          <p:cNvSpPr>
            <a:spLocks noChangeArrowheads="1"/>
          </p:cNvSpPr>
          <p:nvPr/>
        </p:nvSpPr>
        <p:spPr bwMode="auto">
          <a:xfrm>
            <a:off x="490896" y="595647"/>
            <a:ext cx="3095719" cy="369332"/>
          </a:xfrm>
          <a:prstGeom prst="rect">
            <a:avLst/>
          </a:prstGeom>
          <a:noFill/>
        </p:spPr>
        <p:txBody>
          <a:bodyPr wrap="square" rtlCol="0">
            <a:spAutoFit/>
          </a:bodyPr>
          <a:lstStyle/>
          <a:p>
            <a:r>
              <a:rPr lang="en-US" sz="1800" b="1" dirty="0" smtClean="0">
                <a:solidFill>
                  <a:srgbClr val="00B050"/>
                </a:solidFill>
                <a:latin typeface="+mj-lt"/>
              </a:rPr>
              <a:t>Changes are fast and easy</a:t>
            </a:r>
            <a:endParaRPr lang="en-US" sz="1800" b="1" dirty="0">
              <a:solidFill>
                <a:srgbClr val="00B050"/>
              </a:solidFill>
              <a:latin typeface="+mj-lt"/>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372533" y="56271"/>
            <a:ext cx="6231466" cy="446020"/>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marL="57150" indent="-114300" eaLnBrk="0" hangingPunct="0">
              <a:lnSpc>
                <a:spcPct val="114000"/>
              </a:lnSpc>
              <a:tabLst>
                <a:tab pos="3429000" algn="l"/>
              </a:tabLst>
              <a:defRPr/>
            </a:pPr>
            <a:r>
              <a:rPr lang="en-US" sz="2200" b="1" dirty="0" smtClean="0">
                <a:latin typeface="Arial" charset="0"/>
              </a:rPr>
              <a:t>Case Study: EMerge Standard at PNC </a:t>
            </a:r>
            <a:endParaRPr lang="en-US" sz="2200" b="1" dirty="0">
              <a:latin typeface="Arial" charset="0"/>
            </a:endParaRPr>
          </a:p>
        </p:txBody>
      </p:sp>
      <p:pic>
        <p:nvPicPr>
          <p:cNvPr id="4102" name="Picture 6" descr="http://pnc.thedigitalcenter.com/photos/16107/webres/PNC_Logo.jpg?1274136131"/>
          <p:cNvPicPr>
            <a:picLocks noChangeAspect="1" noChangeArrowheads="1"/>
          </p:cNvPicPr>
          <p:nvPr/>
        </p:nvPicPr>
        <p:blipFill>
          <a:blip r:embed="rId3" cstate="screen"/>
          <a:srcRect/>
          <a:stretch>
            <a:fillRect/>
          </a:stretch>
        </p:blipFill>
        <p:spPr bwMode="auto">
          <a:xfrm>
            <a:off x="810805" y="4967490"/>
            <a:ext cx="914400" cy="283336"/>
          </a:xfrm>
          <a:prstGeom prst="rect">
            <a:avLst/>
          </a:prstGeom>
          <a:noFill/>
        </p:spPr>
      </p:pic>
      <p:pic>
        <p:nvPicPr>
          <p:cNvPr id="4108" name="Picture 12" descr="http://www.daleyplanning.com/Pictures/USGBC-Logo-Updated.jpg">
            <a:hlinkClick r:id="rId4"/>
          </p:cNvPr>
          <p:cNvPicPr>
            <a:picLocks noChangeAspect="1" noChangeArrowheads="1"/>
          </p:cNvPicPr>
          <p:nvPr/>
        </p:nvPicPr>
        <p:blipFill>
          <a:blip r:embed="rId5" cstate="screen"/>
          <a:srcRect/>
          <a:stretch>
            <a:fillRect/>
          </a:stretch>
        </p:blipFill>
        <p:spPr bwMode="auto">
          <a:xfrm>
            <a:off x="1095883" y="5493685"/>
            <a:ext cx="365760" cy="365760"/>
          </a:xfrm>
          <a:prstGeom prst="rect">
            <a:avLst/>
          </a:prstGeom>
          <a:noFill/>
        </p:spPr>
      </p:pic>
      <p:pic>
        <p:nvPicPr>
          <p:cNvPr id="6146" name="Picture 2" descr="The new&amp;nbsp;PNC net-zero energy bank branch is Fort Lauderdale, Fla. will feature green technology and amenities, including 211 solar panels, a fitness path for the public and high-efficiency LED lighting.">
            <a:hlinkClick r:id="rId6"/>
          </p:cNvPr>
          <p:cNvPicPr>
            <a:picLocks noChangeAspect="1" noChangeArrowheads="1"/>
          </p:cNvPicPr>
          <p:nvPr/>
        </p:nvPicPr>
        <p:blipFill>
          <a:blip r:embed="rId7" cstate="screen"/>
          <a:srcRect/>
          <a:stretch>
            <a:fillRect/>
          </a:stretch>
        </p:blipFill>
        <p:spPr bwMode="auto">
          <a:xfrm>
            <a:off x="172106" y="2086683"/>
            <a:ext cx="5927480" cy="2421703"/>
          </a:xfrm>
          <a:prstGeom prst="rect">
            <a:avLst/>
          </a:prstGeom>
          <a:noFill/>
        </p:spPr>
      </p:pic>
      <p:sp>
        <p:nvSpPr>
          <p:cNvPr id="9" name="TextBox 8"/>
          <p:cNvSpPr txBox="1"/>
          <p:nvPr/>
        </p:nvSpPr>
        <p:spPr>
          <a:xfrm>
            <a:off x="312568" y="3553547"/>
            <a:ext cx="1071563" cy="259555"/>
          </a:xfrm>
          <a:prstGeom prst="rect">
            <a:avLst/>
          </a:prstGeom>
          <a:solidFill>
            <a:schemeClr val="accent3">
              <a:lumMod val="20000"/>
              <a:lumOff val="80000"/>
            </a:schemeClr>
          </a:solidFill>
          <a:effectLst>
            <a:softEdge rad="31750"/>
          </a:effectLst>
        </p:spPr>
        <p:txBody>
          <a:bodyPr wrap="square" lIns="0" tIns="0" rIns="0" bIns="0" rtlCol="0" anchor="ctr">
            <a:noAutofit/>
          </a:bodyPr>
          <a:lstStyle/>
          <a:p>
            <a:pPr algn="ctr"/>
            <a:r>
              <a:rPr lang="en-US" sz="600" b="1" dirty="0" smtClean="0">
                <a:solidFill>
                  <a:srgbClr val="C00000"/>
                </a:solidFill>
                <a:latin typeface="+mn-lt"/>
              </a:rPr>
              <a:t>DC FLEXZONE CEILING, LED</a:t>
            </a:r>
          </a:p>
          <a:p>
            <a:pPr algn="ctr"/>
            <a:r>
              <a:rPr lang="en-US" sz="600" b="1" dirty="0" smtClean="0">
                <a:solidFill>
                  <a:srgbClr val="C00000"/>
                </a:solidFill>
                <a:latin typeface="+mn-lt"/>
              </a:rPr>
              <a:t>LIGHTING  &amp; OCCUPANCY SENSORS</a:t>
            </a:r>
          </a:p>
        </p:txBody>
      </p:sp>
      <p:sp>
        <p:nvSpPr>
          <p:cNvPr id="17" name="TextBox 16"/>
          <p:cNvSpPr txBox="1"/>
          <p:nvPr/>
        </p:nvSpPr>
        <p:spPr>
          <a:xfrm>
            <a:off x="784083" y="3258969"/>
            <a:ext cx="683419" cy="173120"/>
          </a:xfrm>
          <a:prstGeom prst="rect">
            <a:avLst/>
          </a:prstGeom>
          <a:solidFill>
            <a:schemeClr val="accent3">
              <a:lumMod val="20000"/>
              <a:lumOff val="80000"/>
            </a:schemeClr>
          </a:solidFill>
          <a:effectLst>
            <a:softEdge rad="31750"/>
          </a:effectLst>
        </p:spPr>
        <p:txBody>
          <a:bodyPr wrap="square" lIns="0" tIns="0" rIns="0" bIns="0" rtlCol="0" anchor="ctr">
            <a:noAutofit/>
          </a:bodyPr>
          <a:lstStyle/>
          <a:p>
            <a:pPr algn="ctr"/>
            <a:r>
              <a:rPr lang="en-US" sz="600" b="1" dirty="0" smtClean="0">
                <a:solidFill>
                  <a:srgbClr val="C00000"/>
                </a:solidFill>
                <a:latin typeface="+mn-lt"/>
              </a:rPr>
              <a:t>DC PHOTOVOLTAICS</a:t>
            </a:r>
          </a:p>
        </p:txBody>
      </p:sp>
      <p:sp>
        <p:nvSpPr>
          <p:cNvPr id="18" name="TextBox 17"/>
          <p:cNvSpPr txBox="1"/>
          <p:nvPr/>
        </p:nvSpPr>
        <p:spPr>
          <a:xfrm>
            <a:off x="1143630" y="2903451"/>
            <a:ext cx="573905" cy="230981"/>
          </a:xfrm>
          <a:prstGeom prst="rect">
            <a:avLst/>
          </a:prstGeom>
          <a:solidFill>
            <a:schemeClr val="accent3">
              <a:lumMod val="20000"/>
              <a:lumOff val="80000"/>
            </a:schemeClr>
          </a:solidFill>
          <a:effectLst>
            <a:softEdge rad="31750"/>
          </a:effectLst>
        </p:spPr>
        <p:txBody>
          <a:bodyPr wrap="square" lIns="0" tIns="0" rIns="0" bIns="0" rtlCol="0" anchor="ctr">
            <a:noAutofit/>
          </a:bodyPr>
          <a:lstStyle/>
          <a:p>
            <a:pPr algn="ctr"/>
            <a:r>
              <a:rPr lang="en-US" sz="600" dirty="0" smtClean="0">
                <a:effectLst>
                  <a:outerShdw blurRad="38100" dist="38100" dir="2700000" algn="tl">
                    <a:srgbClr val="000000">
                      <a:alpha val="43137"/>
                    </a:srgbClr>
                  </a:outerShdw>
                </a:effectLst>
                <a:latin typeface="+mn-lt"/>
              </a:rPr>
              <a:t>DIFFUSED DAYLIGHTING</a:t>
            </a:r>
          </a:p>
        </p:txBody>
      </p:sp>
      <p:sp>
        <p:nvSpPr>
          <p:cNvPr id="19" name="TextBox 18"/>
          <p:cNvSpPr txBox="1"/>
          <p:nvPr/>
        </p:nvSpPr>
        <p:spPr>
          <a:xfrm>
            <a:off x="2210456" y="2613651"/>
            <a:ext cx="671512" cy="173120"/>
          </a:xfrm>
          <a:prstGeom prst="rect">
            <a:avLst/>
          </a:prstGeom>
          <a:solidFill>
            <a:schemeClr val="accent3">
              <a:lumMod val="20000"/>
              <a:lumOff val="80000"/>
            </a:schemeClr>
          </a:solidFill>
          <a:effectLst>
            <a:softEdge rad="31750"/>
          </a:effectLst>
        </p:spPr>
        <p:txBody>
          <a:bodyPr wrap="square" lIns="0" tIns="0" rIns="0" bIns="0" rtlCol="0" anchor="ctr">
            <a:noAutofit/>
          </a:bodyPr>
          <a:lstStyle/>
          <a:p>
            <a:pPr algn="ctr"/>
            <a:r>
              <a:rPr lang="en-US" sz="600" b="1" dirty="0" smtClean="0">
                <a:solidFill>
                  <a:srgbClr val="C00000"/>
                </a:solidFill>
                <a:latin typeface="+mn-lt"/>
              </a:rPr>
              <a:t>DC PHOTOVOLTAICS</a:t>
            </a:r>
            <a:endParaRPr lang="en-US" sz="600" b="1" dirty="0">
              <a:solidFill>
                <a:srgbClr val="C00000"/>
              </a:solidFill>
              <a:latin typeface="+mn-lt"/>
            </a:endParaRPr>
          </a:p>
        </p:txBody>
      </p:sp>
      <p:sp>
        <p:nvSpPr>
          <p:cNvPr id="24" name="TextBox 23"/>
          <p:cNvSpPr txBox="1"/>
          <p:nvPr/>
        </p:nvSpPr>
        <p:spPr>
          <a:xfrm>
            <a:off x="5362926" y="3541457"/>
            <a:ext cx="828309" cy="552449"/>
          </a:xfrm>
          <a:prstGeom prst="rect">
            <a:avLst/>
          </a:prstGeom>
          <a:solidFill>
            <a:schemeClr val="accent3">
              <a:lumMod val="20000"/>
              <a:lumOff val="80000"/>
            </a:schemeClr>
          </a:solidFill>
          <a:effectLst>
            <a:softEdge rad="31750"/>
          </a:effectLst>
        </p:spPr>
        <p:txBody>
          <a:bodyPr wrap="square" lIns="0" tIns="0" rIns="0" bIns="0" rtlCol="0" anchor="ctr">
            <a:noAutofit/>
          </a:bodyPr>
          <a:lstStyle/>
          <a:p>
            <a:pPr algn="ctr">
              <a:lnSpc>
                <a:spcPts val="900"/>
              </a:lnSpc>
            </a:pPr>
            <a:r>
              <a:rPr lang="en-US" sz="600" dirty="0" smtClean="0">
                <a:effectLst>
                  <a:outerShdw blurRad="38100" dist="38100" dir="2700000" algn="tl">
                    <a:srgbClr val="000000">
                      <a:alpha val="43137"/>
                    </a:srgbClr>
                  </a:outerShdw>
                </a:effectLst>
                <a:latin typeface="+mn-lt"/>
              </a:rPr>
              <a:t>NATIVE PLANTS,</a:t>
            </a:r>
          </a:p>
          <a:p>
            <a:pPr algn="ctr">
              <a:lnSpc>
                <a:spcPts val="900"/>
              </a:lnSpc>
            </a:pPr>
            <a:r>
              <a:rPr lang="en-US" sz="600" dirty="0" smtClean="0">
                <a:effectLst>
                  <a:outerShdw blurRad="38100" dist="38100" dir="2700000" algn="tl">
                    <a:srgbClr val="000000">
                      <a:alpha val="43137"/>
                    </a:srgbClr>
                  </a:outerShdw>
                </a:effectLst>
                <a:latin typeface="+mn-lt"/>
              </a:rPr>
              <a:t>IRRIGATION &amp;</a:t>
            </a:r>
          </a:p>
          <a:p>
            <a:pPr algn="ctr">
              <a:lnSpc>
                <a:spcPts val="900"/>
              </a:lnSpc>
            </a:pPr>
            <a:r>
              <a:rPr lang="en-US" sz="600" dirty="0" smtClean="0">
                <a:effectLst>
                  <a:outerShdw blurRad="38100" dist="38100" dir="2700000" algn="tl">
                    <a:srgbClr val="000000">
                      <a:alpha val="43137"/>
                    </a:srgbClr>
                  </a:outerShdw>
                </a:effectLst>
                <a:latin typeface="+mn-lt"/>
              </a:rPr>
              <a:t>GROUNDWATER</a:t>
            </a:r>
          </a:p>
          <a:p>
            <a:pPr algn="ctr">
              <a:lnSpc>
                <a:spcPts val="900"/>
              </a:lnSpc>
            </a:pPr>
            <a:r>
              <a:rPr lang="en-US" sz="600" dirty="0" smtClean="0">
                <a:effectLst>
                  <a:outerShdw blurRad="38100" dist="38100" dir="2700000" algn="tl">
                    <a:srgbClr val="000000">
                      <a:alpha val="43137"/>
                    </a:srgbClr>
                  </a:outerShdw>
                </a:effectLst>
                <a:latin typeface="+mn-lt"/>
              </a:rPr>
              <a:t>INFILTRATION</a:t>
            </a:r>
          </a:p>
        </p:txBody>
      </p:sp>
      <p:sp>
        <p:nvSpPr>
          <p:cNvPr id="14" name="TextBox 13"/>
          <p:cNvSpPr txBox="1"/>
          <p:nvPr/>
        </p:nvSpPr>
        <p:spPr>
          <a:xfrm>
            <a:off x="2023997" y="4640719"/>
            <a:ext cx="5258929" cy="1754326"/>
          </a:xfrm>
          <a:prstGeom prst="rect">
            <a:avLst/>
          </a:prstGeom>
          <a:noFill/>
        </p:spPr>
        <p:txBody>
          <a:bodyPr wrap="square" rtlCol="0">
            <a:spAutoFit/>
          </a:bodyPr>
          <a:lstStyle/>
          <a:p>
            <a:pPr algn="just"/>
            <a:r>
              <a:rPr lang="en-US" sz="1200" dirty="0" smtClean="0">
                <a:latin typeface="+mn-lt"/>
              </a:rPr>
              <a:t>PNC Financial Services Group Inc. announced it will debut its new net-zero energy bank branch during first quarter 2013 in Fort Lauderdale, Fla.</a:t>
            </a:r>
          </a:p>
          <a:p>
            <a:pPr algn="just"/>
            <a:endParaRPr lang="en-US" sz="1200" dirty="0" smtClean="0">
              <a:latin typeface="+mn-lt"/>
            </a:endParaRPr>
          </a:p>
          <a:p>
            <a:pPr algn="just"/>
            <a:r>
              <a:rPr lang="en-US" sz="1200" dirty="0" smtClean="0">
                <a:latin typeface="+mn-lt"/>
              </a:rPr>
              <a:t>PNC expects the branch to exceed LEED Platinum certification and be its most energy efficient, using 50 percent less energy than a typical branch.</a:t>
            </a:r>
          </a:p>
          <a:p>
            <a:pPr algn="just"/>
            <a:endParaRPr lang="en-US" sz="1200" dirty="0" smtClean="0">
              <a:latin typeface="+mn-lt"/>
            </a:endParaRPr>
          </a:p>
          <a:p>
            <a:r>
              <a:rPr lang="en-US" sz="1200" dirty="0" smtClean="0">
                <a:latin typeface="+mn-lt"/>
              </a:rPr>
              <a:t>The bank features </a:t>
            </a:r>
            <a:r>
              <a:rPr lang="en-US" sz="1200" b="1" dirty="0" smtClean="0">
                <a:latin typeface="+mn-lt"/>
              </a:rPr>
              <a:t>solar connected </a:t>
            </a:r>
            <a:r>
              <a:rPr lang="en-US" sz="1200" b="1" dirty="0" smtClean="0">
                <a:solidFill>
                  <a:srgbClr val="C00000"/>
                </a:solidFill>
                <a:latin typeface="+mn-lt"/>
              </a:rPr>
              <a:t>DC </a:t>
            </a:r>
            <a:r>
              <a:rPr lang="en-US" sz="1200" b="1" dirty="0" smtClean="0">
                <a:latin typeface="+mn-lt"/>
              </a:rPr>
              <a:t>ceilings </a:t>
            </a:r>
            <a:r>
              <a:rPr lang="en-US" sz="1200" dirty="0" smtClean="0">
                <a:latin typeface="+mn-lt"/>
              </a:rPr>
              <a:t>that distribute native dc electricity to power efficient solid-state LED lighting and controls.  </a:t>
            </a:r>
          </a:p>
          <a:p>
            <a:pPr algn="just"/>
            <a:endParaRPr lang="en-US" sz="1200" dirty="0"/>
          </a:p>
        </p:txBody>
      </p:sp>
      <p:sp>
        <p:nvSpPr>
          <p:cNvPr id="23" name="TextBox 22"/>
          <p:cNvSpPr txBox="1"/>
          <p:nvPr/>
        </p:nvSpPr>
        <p:spPr>
          <a:xfrm>
            <a:off x="4645270" y="3597262"/>
            <a:ext cx="828309" cy="230981"/>
          </a:xfrm>
          <a:prstGeom prst="rect">
            <a:avLst/>
          </a:prstGeom>
          <a:solidFill>
            <a:schemeClr val="accent3">
              <a:lumMod val="20000"/>
              <a:lumOff val="80000"/>
            </a:schemeClr>
          </a:solidFill>
          <a:effectLst>
            <a:softEdge rad="31750"/>
          </a:effectLst>
        </p:spPr>
        <p:txBody>
          <a:bodyPr wrap="square" lIns="0" tIns="0" rIns="0" bIns="0" rtlCol="0" anchor="ctr">
            <a:noAutofit/>
          </a:bodyPr>
          <a:lstStyle/>
          <a:p>
            <a:pPr algn="ctr"/>
            <a:r>
              <a:rPr lang="en-US" sz="600" dirty="0" smtClean="0">
                <a:effectLst>
                  <a:outerShdw blurRad="38100" dist="38100" dir="2700000" algn="tl">
                    <a:srgbClr val="000000">
                      <a:alpha val="43137"/>
                    </a:srgbClr>
                  </a:outerShdw>
                </a:effectLst>
                <a:latin typeface="+mn-lt"/>
              </a:rPr>
              <a:t>VEGETATIVE WALL</a:t>
            </a:r>
          </a:p>
        </p:txBody>
      </p:sp>
      <p:sp>
        <p:nvSpPr>
          <p:cNvPr id="25" name="TextBox 24"/>
          <p:cNvSpPr txBox="1"/>
          <p:nvPr/>
        </p:nvSpPr>
        <p:spPr>
          <a:xfrm>
            <a:off x="4270546" y="3211779"/>
            <a:ext cx="1076005" cy="231599"/>
          </a:xfrm>
          <a:prstGeom prst="rect">
            <a:avLst/>
          </a:prstGeom>
          <a:solidFill>
            <a:schemeClr val="accent3">
              <a:lumMod val="20000"/>
              <a:lumOff val="80000"/>
            </a:schemeClr>
          </a:solidFill>
          <a:effectLst>
            <a:softEdge rad="31750"/>
          </a:effectLst>
        </p:spPr>
        <p:txBody>
          <a:bodyPr wrap="square" lIns="0" tIns="0" rIns="0" bIns="0" rtlCol="0" anchor="ctr">
            <a:noAutofit/>
          </a:bodyPr>
          <a:lstStyle/>
          <a:p>
            <a:pPr algn="ctr"/>
            <a:r>
              <a:rPr lang="en-US" sz="600" dirty="0" smtClean="0">
                <a:effectLst>
                  <a:outerShdw blurRad="38100" dist="38100" dir="2700000" algn="tl">
                    <a:srgbClr val="000000">
                      <a:alpha val="43137"/>
                    </a:srgbClr>
                  </a:outerShdw>
                </a:effectLst>
                <a:latin typeface="+mn-lt"/>
              </a:rPr>
              <a:t>ENERGY RECOVERY UNIT</a:t>
            </a:r>
          </a:p>
        </p:txBody>
      </p:sp>
      <p:pic>
        <p:nvPicPr>
          <p:cNvPr id="2050" name="Picture 2" descr="PNC is creating a net-zero energy bank branch is Fort Lauderdale, Fla. ">
            <a:hlinkClick r:id="rId8"/>
          </p:cNvPr>
          <p:cNvPicPr>
            <a:picLocks noChangeAspect="1" noChangeArrowheads="1"/>
          </p:cNvPicPr>
          <p:nvPr/>
        </p:nvPicPr>
        <p:blipFill>
          <a:blip r:embed="rId9" cstate="screen"/>
          <a:srcRect/>
          <a:stretch>
            <a:fillRect/>
          </a:stretch>
        </p:blipFill>
        <p:spPr bwMode="auto">
          <a:xfrm>
            <a:off x="3505125" y="1345630"/>
            <a:ext cx="2680507" cy="1839103"/>
          </a:xfrm>
          <a:prstGeom prst="rect">
            <a:avLst/>
          </a:prstGeom>
          <a:noFill/>
        </p:spPr>
      </p:pic>
      <p:pic>
        <p:nvPicPr>
          <p:cNvPr id="6148" name="Picture 4" descr="PNC energy efficient bank branch will be located in Florida.">
            <a:hlinkClick r:id="rId10"/>
          </p:cNvPr>
          <p:cNvPicPr>
            <a:picLocks noChangeAspect="1" noChangeArrowheads="1"/>
          </p:cNvPicPr>
          <p:nvPr/>
        </p:nvPicPr>
        <p:blipFill>
          <a:blip r:embed="rId11" cstate="screen"/>
          <a:srcRect/>
          <a:stretch>
            <a:fillRect/>
          </a:stretch>
        </p:blipFill>
        <p:spPr bwMode="auto">
          <a:xfrm>
            <a:off x="6186794" y="2434684"/>
            <a:ext cx="2743181" cy="2060395"/>
          </a:xfrm>
          <a:prstGeom prst="rect">
            <a:avLst/>
          </a:prstGeom>
          <a:noFill/>
        </p:spPr>
      </p:pic>
      <p:sp>
        <p:nvSpPr>
          <p:cNvPr id="20" name="TextBox 19"/>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Producing more than it consumes</a:t>
            </a:r>
            <a:endParaRPr lang="en-US" sz="1800" dirty="0">
              <a:latin typeface="+mj-lt"/>
            </a:endParaRP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8"/>
          <p:cNvSpPr>
            <a:spLocks noGrp="1" noChangeArrowheads="1"/>
          </p:cNvSpPr>
          <p:nvPr>
            <p:ph type="body" idx="1"/>
          </p:nvPr>
        </p:nvSpPr>
        <p:spPr>
          <a:xfrm>
            <a:off x="417061" y="1218591"/>
            <a:ext cx="6767511" cy="2265362"/>
          </a:xfrm>
        </p:spPr>
        <p:txBody>
          <a:bodyPr/>
          <a:lstStyle/>
          <a:p>
            <a:pPr marL="457200" indent="-457200">
              <a:lnSpc>
                <a:spcPct val="100000"/>
              </a:lnSpc>
              <a:spcBef>
                <a:spcPct val="0"/>
              </a:spcBef>
              <a:spcAft>
                <a:spcPts val="600"/>
              </a:spcAft>
            </a:pPr>
            <a:r>
              <a:rPr lang="en-US" dirty="0" smtClean="0"/>
              <a:t>Sustainability Resource Center (SRC)</a:t>
            </a:r>
          </a:p>
          <a:p>
            <a:pPr marL="457200" indent="-457200">
              <a:lnSpc>
                <a:spcPct val="100000"/>
              </a:lnSpc>
              <a:spcBef>
                <a:spcPct val="0"/>
              </a:spcBef>
              <a:spcAft>
                <a:spcPts val="600"/>
              </a:spcAft>
            </a:pPr>
            <a:r>
              <a:rPr lang="en-US" dirty="0" smtClean="0"/>
              <a:t>Office space, reception, and library</a:t>
            </a:r>
          </a:p>
          <a:p>
            <a:pPr marL="457200" indent="-457200">
              <a:lnSpc>
                <a:spcPct val="100000"/>
              </a:lnSpc>
              <a:spcBef>
                <a:spcPct val="0"/>
              </a:spcBef>
              <a:spcAft>
                <a:spcPts val="600"/>
              </a:spcAft>
            </a:pPr>
            <a:r>
              <a:rPr lang="en-US" dirty="0" smtClean="0"/>
              <a:t>Student, campus and community use</a:t>
            </a:r>
          </a:p>
          <a:p>
            <a:pPr marL="457200" indent="-457200">
              <a:lnSpc>
                <a:spcPct val="100000"/>
              </a:lnSpc>
              <a:spcBef>
                <a:spcPct val="0"/>
              </a:spcBef>
              <a:spcAft>
                <a:spcPts val="600"/>
              </a:spcAft>
            </a:pPr>
            <a:r>
              <a:rPr lang="en-US" dirty="0" smtClean="0"/>
              <a:t>Sustainable materials, efficient lighting &amp; controls</a:t>
            </a:r>
          </a:p>
          <a:p>
            <a:pPr marL="457200" indent="-457200">
              <a:lnSpc>
                <a:spcPct val="100000"/>
              </a:lnSpc>
              <a:spcBef>
                <a:spcPct val="0"/>
              </a:spcBef>
              <a:spcAft>
                <a:spcPts val="600"/>
              </a:spcAft>
            </a:pPr>
            <a:r>
              <a:rPr lang="en-US" dirty="0" smtClean="0"/>
              <a:t>On-site solar array</a:t>
            </a:r>
          </a:p>
          <a:p>
            <a:pPr marL="457200" indent="-457200">
              <a:lnSpc>
                <a:spcPct val="100000"/>
              </a:lnSpc>
              <a:spcBef>
                <a:spcPct val="0"/>
              </a:spcBef>
              <a:spcAft>
                <a:spcPts val="600"/>
              </a:spcAft>
            </a:pPr>
            <a:r>
              <a:rPr lang="en-US" dirty="0" smtClean="0"/>
              <a:t>Uses Solar Generated DC Directly</a:t>
            </a:r>
          </a:p>
        </p:txBody>
      </p:sp>
      <p:sp>
        <p:nvSpPr>
          <p:cNvPr id="86018" name="Text Box 3"/>
          <p:cNvSpPr txBox="1">
            <a:spLocks noChangeArrowheads="1"/>
          </p:cNvSpPr>
          <p:nvPr/>
        </p:nvSpPr>
        <p:spPr bwMode="auto">
          <a:xfrm>
            <a:off x="430306" y="67420"/>
            <a:ext cx="6366104" cy="478272"/>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marL="112713" indent="-169863" eaLnBrk="0" hangingPunct="0">
              <a:lnSpc>
                <a:spcPct val="114000"/>
              </a:lnSpc>
              <a:tabLst>
                <a:tab pos="3429000" algn="l"/>
              </a:tabLst>
              <a:defRPr/>
            </a:pPr>
            <a:r>
              <a:rPr lang="en-US" sz="2200" b="1" dirty="0">
                <a:latin typeface="Arial" charset="0"/>
              </a:rPr>
              <a:t>Case Study:  </a:t>
            </a:r>
            <a:r>
              <a:rPr lang="en-US" sz="2200" b="1" dirty="0" smtClean="0">
                <a:latin typeface="Arial" charset="0"/>
              </a:rPr>
              <a:t>UC San Diego SRC</a:t>
            </a:r>
            <a:endParaRPr lang="en-US" sz="2200" b="1" dirty="0">
              <a:latin typeface="Arial" charset="0"/>
            </a:endParaRPr>
          </a:p>
        </p:txBody>
      </p:sp>
      <p:grpSp>
        <p:nvGrpSpPr>
          <p:cNvPr id="86020" name="Group 21"/>
          <p:cNvGrpSpPr>
            <a:grpSpLocks/>
          </p:cNvGrpSpPr>
          <p:nvPr/>
        </p:nvGrpSpPr>
        <p:grpSpPr bwMode="auto">
          <a:xfrm>
            <a:off x="7031403" y="711081"/>
            <a:ext cx="1517650" cy="1000173"/>
            <a:chOff x="7295668" y="1159308"/>
            <a:chExt cx="1516289" cy="999712"/>
          </a:xfrm>
          <a:solidFill>
            <a:schemeClr val="accent3">
              <a:lumMod val="20000"/>
              <a:lumOff val="80000"/>
            </a:schemeClr>
          </a:solidFill>
        </p:grpSpPr>
        <p:sp>
          <p:nvSpPr>
            <p:cNvPr id="11" name="AutoShape 11"/>
            <p:cNvSpPr>
              <a:spLocks noChangeArrowheads="1"/>
            </p:cNvSpPr>
            <p:nvPr/>
          </p:nvSpPr>
          <p:spPr bwMode="auto">
            <a:xfrm rot="1974203">
              <a:off x="7532373" y="1159308"/>
              <a:ext cx="1097521" cy="999712"/>
            </a:xfrm>
            <a:prstGeom prst="roundRect">
              <a:avLst>
                <a:gd name="adj" fmla="val 16667"/>
              </a:avLst>
            </a:prstGeom>
            <a:grpFill/>
            <a:ln w="9525">
              <a:noFill/>
              <a:round/>
              <a:headEnd/>
              <a:tailEnd/>
            </a:ln>
            <a:scene3d>
              <a:camera prst="orthographicFront"/>
              <a:lightRig rig="threePt" dir="t"/>
            </a:scene3d>
            <a:sp3d>
              <a:bevelT/>
            </a:sp3d>
          </p:spPr>
          <p:txBody>
            <a:bodyPr wrap="none" anchor="ctr"/>
            <a:lstStyle/>
            <a:p>
              <a:pPr eaLnBrk="0" hangingPunct="0">
                <a:defRPr/>
              </a:pPr>
              <a:endParaRPr lang="en-US" dirty="0">
                <a:latin typeface="+mj-lt"/>
              </a:endParaRPr>
            </a:p>
          </p:txBody>
        </p:sp>
        <p:sp>
          <p:nvSpPr>
            <p:cNvPr id="86024" name="Text Box 12"/>
            <p:cNvSpPr txBox="1">
              <a:spLocks noChangeArrowheads="1"/>
            </p:cNvSpPr>
            <p:nvPr/>
          </p:nvSpPr>
          <p:spPr bwMode="auto">
            <a:xfrm>
              <a:off x="7295668" y="1343715"/>
              <a:ext cx="1516289" cy="492216"/>
            </a:xfrm>
            <a:prstGeom prst="rect">
              <a:avLst/>
            </a:prstGeom>
            <a:noFill/>
            <a:ln w="9525">
              <a:noFill/>
              <a:miter lim="800000"/>
              <a:headEnd/>
              <a:tailEnd/>
            </a:ln>
          </p:spPr>
          <p:txBody>
            <a:bodyPr>
              <a:spAutoFit/>
            </a:bodyPr>
            <a:lstStyle/>
            <a:p>
              <a:pPr algn="ctr"/>
              <a:r>
                <a:rPr lang="en-US" sz="1300" b="1" dirty="0" smtClean="0">
                  <a:latin typeface="+mj-lt"/>
                </a:rPr>
                <a:t>Design Strategies</a:t>
              </a:r>
              <a:endParaRPr lang="en-US" sz="1300" b="1" dirty="0">
                <a:latin typeface="+mj-lt"/>
              </a:endParaRPr>
            </a:p>
          </p:txBody>
        </p:sp>
      </p:grpSp>
      <p:pic>
        <p:nvPicPr>
          <p:cNvPr id="8" name="Picture 4" descr="The Price Center"/>
          <p:cNvPicPr>
            <a:picLocks noChangeArrowheads="1"/>
          </p:cNvPicPr>
          <p:nvPr/>
        </p:nvPicPr>
        <p:blipFill>
          <a:blip r:embed="rId3" cstate="screen"/>
          <a:srcRect/>
          <a:stretch>
            <a:fillRect/>
          </a:stretch>
        </p:blipFill>
        <p:spPr bwMode="auto">
          <a:xfrm>
            <a:off x="5134534" y="3073044"/>
            <a:ext cx="3442537" cy="2980284"/>
          </a:xfrm>
          <a:prstGeom prst="rect">
            <a:avLst/>
          </a:prstGeom>
          <a:ln>
            <a:noFill/>
          </a:ln>
          <a:effectLst>
            <a:outerShdw blurRad="292100" dist="139700" dir="2700000" algn="tl" rotWithShape="0">
              <a:srgbClr val="333333">
                <a:alpha val="65000"/>
              </a:srgbClr>
            </a:outerShdw>
          </a:effectLst>
        </p:spPr>
      </p:pic>
      <p:pic>
        <p:nvPicPr>
          <p:cNvPr id="13" name="Picture 2"/>
          <p:cNvPicPr>
            <a:picLocks noChangeAspect="1" noChangeArrowheads="1"/>
          </p:cNvPicPr>
          <p:nvPr/>
        </p:nvPicPr>
        <p:blipFill>
          <a:blip r:embed="rId4" cstate="screen"/>
          <a:srcRect/>
          <a:stretch>
            <a:fillRect/>
          </a:stretch>
        </p:blipFill>
        <p:spPr bwMode="auto">
          <a:xfrm>
            <a:off x="1004559" y="3807309"/>
            <a:ext cx="3464411" cy="2510278"/>
          </a:xfrm>
          <a:prstGeom prst="rect">
            <a:avLst/>
          </a:prstGeom>
          <a:noFill/>
          <a:ln w="9525">
            <a:noFill/>
            <a:miter lim="800000"/>
            <a:headEnd/>
            <a:tailEnd/>
          </a:ln>
        </p:spPr>
      </p:pic>
      <p:sp>
        <p:nvSpPr>
          <p:cNvPr id="15" name="TextBox 14"/>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Alternative energy doubles relative efficiency gain</a:t>
            </a:r>
            <a:endParaRPr lang="en-US" sz="1800" dirty="0">
              <a:latin typeface="+mj-lt"/>
            </a:endParaRP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6" name="Rectangle 3"/>
          <p:cNvSpPr>
            <a:spLocks noGrp="1" noChangeArrowheads="1"/>
          </p:cNvSpPr>
          <p:nvPr>
            <p:ph type="body" idx="1"/>
          </p:nvPr>
        </p:nvSpPr>
        <p:spPr>
          <a:xfrm>
            <a:off x="348298" y="1239938"/>
            <a:ext cx="8799512" cy="2724150"/>
          </a:xfrm>
        </p:spPr>
        <p:txBody>
          <a:bodyPr/>
          <a:lstStyle/>
          <a:p>
            <a:pPr marL="573088" lvl="1" indent="-458788">
              <a:lnSpc>
                <a:spcPct val="100000"/>
              </a:lnSpc>
              <a:spcBef>
                <a:spcPct val="0"/>
              </a:spcBef>
              <a:spcAft>
                <a:spcPts val="1600"/>
              </a:spcAft>
              <a:buNone/>
            </a:pPr>
            <a:r>
              <a:rPr lang="en-US" b="1" dirty="0" smtClean="0"/>
              <a:t>Improved power and lighting efficiency</a:t>
            </a:r>
          </a:p>
          <a:p>
            <a:pPr marL="573088" lvl="1" indent="-458788">
              <a:lnSpc>
                <a:spcPct val="100000"/>
              </a:lnSpc>
              <a:spcBef>
                <a:spcPct val="0"/>
              </a:spcBef>
              <a:spcAft>
                <a:spcPts val="1600"/>
              </a:spcAft>
              <a:buFont typeface="Wingdings" pitchFamily="2" charset="2"/>
              <a:buChar char="ð"/>
            </a:pPr>
            <a:r>
              <a:rPr lang="en-US" i="1" dirty="0" smtClean="0"/>
              <a:t>Because of fewer power conversions at solar &amp; fixture level</a:t>
            </a:r>
          </a:p>
          <a:p>
            <a:pPr marL="573088" lvl="1" indent="-458788">
              <a:lnSpc>
                <a:spcPct val="100000"/>
              </a:lnSpc>
              <a:spcBef>
                <a:spcPct val="0"/>
              </a:spcBef>
              <a:spcAft>
                <a:spcPts val="1600"/>
              </a:spcAft>
              <a:buFont typeface="Wingdings" pitchFamily="2" charset="2"/>
              <a:buChar char="ð"/>
            </a:pPr>
            <a:r>
              <a:rPr lang="en-US" dirty="0" smtClean="0"/>
              <a:t>Won 2010 Best Practice Award for Lighting Design &amp; Retrofit,           California Higher Education Sustainability Conference</a:t>
            </a:r>
          </a:p>
          <a:p>
            <a:pPr marL="573088" lvl="1" indent="-458788">
              <a:lnSpc>
                <a:spcPct val="100000"/>
              </a:lnSpc>
              <a:spcBef>
                <a:spcPct val="0"/>
              </a:spcBef>
              <a:buFont typeface="Wingdings" pitchFamily="2" charset="2"/>
              <a:buChar char="ð"/>
            </a:pPr>
            <a:r>
              <a:rPr lang="en-US" dirty="0" smtClean="0"/>
              <a:t>Achieved LEED-CI Gold</a:t>
            </a:r>
          </a:p>
          <a:p>
            <a:pPr marL="573088" lvl="1" indent="-458788">
              <a:lnSpc>
                <a:spcPct val="100000"/>
              </a:lnSpc>
              <a:spcBef>
                <a:spcPct val="0"/>
              </a:spcBef>
              <a:buFont typeface="Wingdings" pitchFamily="2" charset="2"/>
              <a:buChar char="ð"/>
            </a:pPr>
            <a:endParaRPr lang="en-US" dirty="0" smtClean="0"/>
          </a:p>
          <a:p>
            <a:pPr marL="573088" lvl="1" indent="-458788">
              <a:lnSpc>
                <a:spcPct val="100000"/>
              </a:lnSpc>
              <a:spcBef>
                <a:spcPct val="0"/>
              </a:spcBef>
              <a:buFont typeface="Wingdings" pitchFamily="2" charset="2"/>
              <a:buChar char="ð"/>
            </a:pPr>
            <a:r>
              <a:rPr lang="en-US" dirty="0" smtClean="0"/>
              <a:t>Innovation Credit:  </a:t>
            </a:r>
          </a:p>
          <a:p>
            <a:pPr marL="1030288" lvl="2" indent="-458788">
              <a:lnSpc>
                <a:spcPct val="100000"/>
              </a:lnSpc>
              <a:spcBef>
                <a:spcPct val="0"/>
              </a:spcBef>
              <a:buFont typeface="Wingdings" pitchFamily="2" charset="2"/>
              <a:buChar char="þ"/>
            </a:pPr>
            <a:r>
              <a:rPr lang="en-US" dirty="0" smtClean="0"/>
              <a:t>“High Efficiency DC Microgrid”</a:t>
            </a:r>
          </a:p>
        </p:txBody>
      </p:sp>
      <p:sp>
        <p:nvSpPr>
          <p:cNvPr id="67588" name="Text Box 53"/>
          <p:cNvSpPr txBox="1">
            <a:spLocks noChangeArrowheads="1"/>
          </p:cNvSpPr>
          <p:nvPr/>
        </p:nvSpPr>
        <p:spPr bwMode="auto">
          <a:xfrm>
            <a:off x="350838" y="63249"/>
            <a:ext cx="8856662" cy="478272"/>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marL="112713" indent="-169863" eaLnBrk="0" hangingPunct="0">
              <a:lnSpc>
                <a:spcPct val="114000"/>
              </a:lnSpc>
              <a:tabLst>
                <a:tab pos="3429000" algn="l"/>
              </a:tabLst>
              <a:defRPr/>
            </a:pPr>
            <a:r>
              <a:rPr lang="en-US" sz="2200" b="1" dirty="0" smtClean="0">
                <a:latin typeface="Arial" charset="0"/>
              </a:rPr>
              <a:t>Energy </a:t>
            </a:r>
            <a:r>
              <a:rPr lang="en-US" sz="2200" b="1" dirty="0">
                <a:latin typeface="Arial" charset="0"/>
              </a:rPr>
              <a:t>Use Analysis</a:t>
            </a:r>
          </a:p>
        </p:txBody>
      </p:sp>
      <p:grpSp>
        <p:nvGrpSpPr>
          <p:cNvPr id="14" name="Group 21"/>
          <p:cNvGrpSpPr>
            <a:grpSpLocks/>
          </p:cNvGrpSpPr>
          <p:nvPr/>
        </p:nvGrpSpPr>
        <p:grpSpPr bwMode="auto">
          <a:xfrm>
            <a:off x="7031403" y="711081"/>
            <a:ext cx="1517650" cy="1000173"/>
            <a:chOff x="7295668" y="1159308"/>
            <a:chExt cx="1516289" cy="999712"/>
          </a:xfrm>
          <a:solidFill>
            <a:schemeClr val="accent3">
              <a:lumMod val="20000"/>
              <a:lumOff val="80000"/>
            </a:schemeClr>
          </a:solidFill>
        </p:grpSpPr>
        <p:sp>
          <p:nvSpPr>
            <p:cNvPr id="15" name="AutoShape 11"/>
            <p:cNvSpPr>
              <a:spLocks noChangeArrowheads="1"/>
            </p:cNvSpPr>
            <p:nvPr/>
          </p:nvSpPr>
          <p:spPr bwMode="auto">
            <a:xfrm rot="1974203">
              <a:off x="7532373" y="1159308"/>
              <a:ext cx="1097521" cy="999712"/>
            </a:xfrm>
            <a:prstGeom prst="roundRect">
              <a:avLst>
                <a:gd name="adj" fmla="val 16667"/>
              </a:avLst>
            </a:prstGeom>
            <a:grpFill/>
            <a:ln w="9525">
              <a:noFill/>
              <a:round/>
              <a:headEnd/>
              <a:tailEnd/>
            </a:ln>
            <a:scene3d>
              <a:camera prst="orthographicFront"/>
              <a:lightRig rig="threePt" dir="t"/>
            </a:scene3d>
            <a:sp3d>
              <a:bevelT/>
            </a:sp3d>
          </p:spPr>
          <p:txBody>
            <a:bodyPr wrap="none" anchor="ctr"/>
            <a:lstStyle/>
            <a:p>
              <a:pPr eaLnBrk="0" hangingPunct="0">
                <a:defRPr/>
              </a:pPr>
              <a:endParaRPr lang="en-US" dirty="0">
                <a:latin typeface="Times" pitchFamily="18" charset="0"/>
              </a:endParaRPr>
            </a:p>
          </p:txBody>
        </p:sp>
        <p:sp>
          <p:nvSpPr>
            <p:cNvPr id="16" name="Text Box 12"/>
            <p:cNvSpPr txBox="1">
              <a:spLocks noChangeArrowheads="1"/>
            </p:cNvSpPr>
            <p:nvPr/>
          </p:nvSpPr>
          <p:spPr bwMode="auto">
            <a:xfrm>
              <a:off x="7295668" y="1343715"/>
              <a:ext cx="1516289" cy="492216"/>
            </a:xfrm>
            <a:prstGeom prst="rect">
              <a:avLst/>
            </a:prstGeom>
            <a:noFill/>
            <a:ln w="9525">
              <a:noFill/>
              <a:miter lim="800000"/>
              <a:headEnd/>
              <a:tailEnd/>
            </a:ln>
          </p:spPr>
          <p:txBody>
            <a:bodyPr>
              <a:spAutoFit/>
            </a:bodyPr>
            <a:lstStyle/>
            <a:p>
              <a:pPr algn="ctr"/>
              <a:r>
                <a:rPr lang="en-US" sz="1300" b="1" dirty="0" smtClean="0">
                  <a:latin typeface="Arial" charset="0"/>
                </a:rPr>
                <a:t>Design Strategies</a:t>
              </a:r>
              <a:endParaRPr lang="en-US" sz="1300" b="1" dirty="0">
                <a:latin typeface="Arial" charset="0"/>
              </a:endParaRPr>
            </a:p>
          </p:txBody>
        </p:sp>
      </p:grpSp>
      <p:pic>
        <p:nvPicPr>
          <p:cNvPr id="1026" name="Picture 2" descr="\\lccfs008\RedirectT2\sarhoade\My Documents\09 EAC - UC San Diego\LEED Gold celebration Feb 2011\Plaque and front door.JPG"/>
          <p:cNvPicPr>
            <a:picLocks noChangeAspect="1" noChangeArrowheads="1"/>
          </p:cNvPicPr>
          <p:nvPr/>
        </p:nvPicPr>
        <p:blipFill>
          <a:blip r:embed="rId3" cstate="screen"/>
          <a:srcRect/>
          <a:stretch>
            <a:fillRect/>
          </a:stretch>
        </p:blipFill>
        <p:spPr bwMode="auto">
          <a:xfrm>
            <a:off x="2079978" y="4575706"/>
            <a:ext cx="2514600" cy="16798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27" name="Picture 3"/>
          <p:cNvPicPr>
            <a:picLocks noChangeAspect="1" noChangeArrowheads="1"/>
          </p:cNvPicPr>
          <p:nvPr/>
        </p:nvPicPr>
        <p:blipFill>
          <a:blip r:embed="rId4" cstate="screen"/>
          <a:srcRect/>
          <a:stretch>
            <a:fillRect/>
          </a:stretch>
        </p:blipFill>
        <p:spPr bwMode="auto">
          <a:xfrm>
            <a:off x="5559300" y="3086099"/>
            <a:ext cx="2595307" cy="3111501"/>
          </a:xfrm>
          <a:prstGeom prst="rect">
            <a:avLst/>
          </a:prstGeom>
          <a:noFill/>
          <a:ln w="9525">
            <a:noFill/>
            <a:miter lim="800000"/>
            <a:headEnd/>
            <a:tailEnd/>
          </a:ln>
        </p:spPr>
      </p:pic>
      <p:sp>
        <p:nvSpPr>
          <p:cNvPr id="9" name="TextBox 8"/>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Enhanced certification opportunities</a:t>
            </a:r>
            <a:endParaRPr lang="en-US" sz="1800" dirty="0">
              <a:latin typeface="+mj-lt"/>
            </a:endParaRP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9" name="Picture 2"/>
          <p:cNvPicPr>
            <a:picLocks noChangeAspect="1" noChangeArrowheads="1"/>
          </p:cNvPicPr>
          <p:nvPr/>
        </p:nvPicPr>
        <p:blipFill>
          <a:blip r:embed="rId3" cstate="screen"/>
          <a:srcRect/>
          <a:stretch>
            <a:fillRect/>
          </a:stretch>
        </p:blipFill>
        <p:spPr bwMode="auto">
          <a:xfrm>
            <a:off x="6180899" y="2266244"/>
            <a:ext cx="2655538" cy="3795889"/>
          </a:xfrm>
          <a:prstGeom prst="rect">
            <a:avLst/>
          </a:prstGeom>
          <a:noFill/>
          <a:ln w="9525">
            <a:noFill/>
            <a:miter lim="800000"/>
            <a:headEnd/>
            <a:tailEnd/>
          </a:ln>
        </p:spPr>
      </p:pic>
      <p:sp>
        <p:nvSpPr>
          <p:cNvPr id="67586" name="Rectangle 3"/>
          <p:cNvSpPr>
            <a:spLocks noGrp="1" noChangeArrowheads="1"/>
          </p:cNvSpPr>
          <p:nvPr>
            <p:ph type="body" idx="1"/>
          </p:nvPr>
        </p:nvSpPr>
        <p:spPr>
          <a:xfrm>
            <a:off x="39688" y="1415198"/>
            <a:ext cx="7288212" cy="2724150"/>
          </a:xfrm>
        </p:spPr>
        <p:txBody>
          <a:bodyPr/>
          <a:lstStyle/>
          <a:p>
            <a:pPr marL="573088" lvl="1" indent="-458788">
              <a:lnSpc>
                <a:spcPct val="100000"/>
              </a:lnSpc>
              <a:spcBef>
                <a:spcPct val="0"/>
              </a:spcBef>
              <a:spcAft>
                <a:spcPts val="1200"/>
              </a:spcAft>
              <a:buFont typeface="Wingdings" pitchFamily="2" charset="2"/>
              <a:buChar char="ð"/>
            </a:pPr>
            <a:r>
              <a:rPr lang="en-US" dirty="0" smtClean="0"/>
              <a:t>New Credit Area for LEED 2012</a:t>
            </a:r>
            <a:endParaRPr lang="en-US" sz="800" dirty="0" smtClean="0"/>
          </a:p>
          <a:p>
            <a:pPr marL="573088" lvl="1" indent="-458788">
              <a:lnSpc>
                <a:spcPct val="100000"/>
              </a:lnSpc>
              <a:spcBef>
                <a:spcPct val="0"/>
              </a:spcBef>
              <a:spcAft>
                <a:spcPts val="1200"/>
              </a:spcAft>
              <a:buFont typeface="Wingdings" pitchFamily="2" charset="2"/>
              <a:buChar char="ð"/>
            </a:pPr>
            <a:r>
              <a:rPr lang="en-US" dirty="0" smtClean="0"/>
              <a:t>Designing Spaces to Give Owners Ability to Modify without Significant Reconfiguration or Rewiring</a:t>
            </a:r>
          </a:p>
          <a:p>
            <a:pPr marL="573088" lvl="1" indent="-458788">
              <a:lnSpc>
                <a:spcPct val="100000"/>
              </a:lnSpc>
              <a:spcBef>
                <a:spcPct val="0"/>
              </a:spcBef>
              <a:spcAft>
                <a:spcPts val="1200"/>
              </a:spcAft>
              <a:buFont typeface="Wingdings" pitchFamily="2" charset="2"/>
              <a:buChar char="ð"/>
            </a:pPr>
            <a:r>
              <a:rPr lang="en-US" dirty="0" smtClean="0"/>
              <a:t>Expands on Current Credit Areas focused on:</a:t>
            </a:r>
          </a:p>
          <a:p>
            <a:pPr marL="1030288" lvl="2" indent="-458788">
              <a:lnSpc>
                <a:spcPct val="100000"/>
              </a:lnSpc>
              <a:spcBef>
                <a:spcPct val="0"/>
              </a:spcBef>
              <a:spcAft>
                <a:spcPts val="1200"/>
              </a:spcAft>
              <a:buFont typeface="Wingdings" pitchFamily="2" charset="2"/>
              <a:buChar char="ð"/>
            </a:pPr>
            <a:r>
              <a:rPr lang="en-US" dirty="0" smtClean="0"/>
              <a:t>Buying or Generating Renewable Energy</a:t>
            </a:r>
          </a:p>
          <a:p>
            <a:pPr marL="1030288" lvl="2" indent="-458788">
              <a:lnSpc>
                <a:spcPct val="100000"/>
              </a:lnSpc>
              <a:spcBef>
                <a:spcPct val="0"/>
              </a:spcBef>
              <a:spcAft>
                <a:spcPts val="1200"/>
              </a:spcAft>
              <a:buFont typeface="Wingdings" pitchFamily="2" charset="2"/>
              <a:buChar char="ð"/>
            </a:pPr>
            <a:r>
              <a:rPr lang="en-US" dirty="0" smtClean="0"/>
              <a:t>Implementing Energy Efficient Systems…       Lighting, Sensors, HVAC, Building Controls</a:t>
            </a:r>
          </a:p>
          <a:p>
            <a:pPr marL="573088" lvl="1" indent="-458788">
              <a:lnSpc>
                <a:spcPct val="100000"/>
              </a:lnSpc>
              <a:spcBef>
                <a:spcPct val="0"/>
              </a:spcBef>
              <a:spcAft>
                <a:spcPts val="1200"/>
              </a:spcAft>
              <a:buFont typeface="Wingdings" pitchFamily="2" charset="2"/>
              <a:buChar char="ð"/>
            </a:pPr>
            <a:endParaRPr lang="en-US" dirty="0" smtClean="0"/>
          </a:p>
          <a:p>
            <a:pPr marL="573088" lvl="1" indent="-458788">
              <a:lnSpc>
                <a:spcPct val="100000"/>
              </a:lnSpc>
              <a:spcBef>
                <a:spcPct val="0"/>
              </a:spcBef>
              <a:spcAft>
                <a:spcPts val="1200"/>
              </a:spcAft>
              <a:buNone/>
            </a:pPr>
            <a:endParaRPr lang="en-US" dirty="0" smtClean="0"/>
          </a:p>
        </p:txBody>
      </p:sp>
      <p:sp>
        <p:nvSpPr>
          <p:cNvPr id="67588" name="Text Box 53"/>
          <p:cNvSpPr txBox="1">
            <a:spLocks noChangeArrowheads="1"/>
          </p:cNvSpPr>
          <p:nvPr/>
        </p:nvSpPr>
        <p:spPr bwMode="auto">
          <a:xfrm>
            <a:off x="350838" y="63249"/>
            <a:ext cx="8856662" cy="478272"/>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marL="112713" indent="-169863" eaLnBrk="0" hangingPunct="0">
              <a:lnSpc>
                <a:spcPct val="114000"/>
              </a:lnSpc>
              <a:tabLst>
                <a:tab pos="3429000" algn="l"/>
              </a:tabLst>
              <a:defRPr/>
            </a:pPr>
            <a:r>
              <a:rPr lang="en-US" sz="2200" b="1" dirty="0" smtClean="0">
                <a:latin typeface="Arial" charset="0"/>
              </a:rPr>
              <a:t>Flexible by Design</a:t>
            </a:r>
            <a:endParaRPr lang="en-US" sz="2200" b="1" dirty="0">
              <a:latin typeface="Arial" charset="0"/>
            </a:endParaRPr>
          </a:p>
        </p:txBody>
      </p:sp>
      <p:grpSp>
        <p:nvGrpSpPr>
          <p:cNvPr id="2" name="Group 21"/>
          <p:cNvGrpSpPr>
            <a:grpSpLocks/>
          </p:cNvGrpSpPr>
          <p:nvPr/>
        </p:nvGrpSpPr>
        <p:grpSpPr bwMode="auto">
          <a:xfrm>
            <a:off x="7031403" y="711081"/>
            <a:ext cx="1517650" cy="1000173"/>
            <a:chOff x="7295668" y="1159308"/>
            <a:chExt cx="1516289" cy="999712"/>
          </a:xfrm>
          <a:solidFill>
            <a:schemeClr val="accent3">
              <a:lumMod val="20000"/>
              <a:lumOff val="80000"/>
            </a:schemeClr>
          </a:solidFill>
        </p:grpSpPr>
        <p:sp>
          <p:nvSpPr>
            <p:cNvPr id="15" name="AutoShape 11"/>
            <p:cNvSpPr>
              <a:spLocks noChangeArrowheads="1"/>
            </p:cNvSpPr>
            <p:nvPr/>
          </p:nvSpPr>
          <p:spPr bwMode="auto">
            <a:xfrm rot="1974203">
              <a:off x="7532373" y="1159308"/>
              <a:ext cx="1097521" cy="999712"/>
            </a:xfrm>
            <a:prstGeom prst="roundRect">
              <a:avLst>
                <a:gd name="adj" fmla="val 16667"/>
              </a:avLst>
            </a:prstGeom>
            <a:grpFill/>
            <a:ln w="9525">
              <a:noFill/>
              <a:round/>
              <a:headEnd/>
              <a:tailEnd/>
            </a:ln>
            <a:scene3d>
              <a:camera prst="orthographicFront"/>
              <a:lightRig rig="threePt" dir="t"/>
            </a:scene3d>
            <a:sp3d>
              <a:bevelT/>
            </a:sp3d>
          </p:spPr>
          <p:txBody>
            <a:bodyPr wrap="none" anchor="ctr"/>
            <a:lstStyle/>
            <a:p>
              <a:pPr eaLnBrk="0" hangingPunct="0">
                <a:defRPr/>
              </a:pPr>
              <a:endParaRPr lang="en-US" dirty="0">
                <a:latin typeface="Times" pitchFamily="18" charset="0"/>
              </a:endParaRPr>
            </a:p>
          </p:txBody>
        </p:sp>
        <p:sp>
          <p:nvSpPr>
            <p:cNvPr id="16" name="Text Box 12"/>
            <p:cNvSpPr txBox="1">
              <a:spLocks noChangeArrowheads="1"/>
            </p:cNvSpPr>
            <p:nvPr/>
          </p:nvSpPr>
          <p:spPr bwMode="auto">
            <a:xfrm>
              <a:off x="7295668" y="1343715"/>
              <a:ext cx="1516289" cy="492216"/>
            </a:xfrm>
            <a:prstGeom prst="rect">
              <a:avLst/>
            </a:prstGeom>
            <a:noFill/>
            <a:ln w="9525">
              <a:noFill/>
              <a:miter lim="800000"/>
              <a:headEnd/>
              <a:tailEnd/>
            </a:ln>
          </p:spPr>
          <p:txBody>
            <a:bodyPr>
              <a:spAutoFit/>
            </a:bodyPr>
            <a:lstStyle/>
            <a:p>
              <a:pPr algn="ctr"/>
              <a:r>
                <a:rPr lang="en-US" sz="1300" b="1" dirty="0" smtClean="0">
                  <a:latin typeface="Arial" charset="0"/>
                </a:rPr>
                <a:t>Design Strategies</a:t>
              </a:r>
              <a:endParaRPr lang="en-US" sz="1300" b="1" dirty="0">
                <a:latin typeface="Arial" charset="0"/>
              </a:endParaRPr>
            </a:p>
          </p:txBody>
        </p:sp>
      </p:grpSp>
      <p:pic>
        <p:nvPicPr>
          <p:cNvPr id="10" name="Picture 9" descr="DC FlexZone - 5627  low res - moving a light.JPG"/>
          <p:cNvPicPr>
            <a:picLocks noChangeAspect="1"/>
          </p:cNvPicPr>
          <p:nvPr/>
        </p:nvPicPr>
        <p:blipFill>
          <a:blip r:embed="rId4" cstate="screen"/>
          <a:srcRect/>
          <a:stretch>
            <a:fillRect/>
          </a:stretch>
        </p:blipFill>
        <p:spPr bwMode="auto">
          <a:xfrm>
            <a:off x="1945922" y="4464905"/>
            <a:ext cx="2806700" cy="1863328"/>
          </a:xfrm>
          <a:prstGeom prst="rect">
            <a:avLst/>
          </a:prstGeom>
          <a:noFill/>
          <a:ln w="9525">
            <a:solidFill>
              <a:schemeClr val="accent1">
                <a:shade val="95000"/>
                <a:satMod val="105000"/>
              </a:schemeClr>
            </a:solidFill>
            <a:miter lim="800000"/>
            <a:headEnd/>
            <a:tailEnd/>
          </a:ln>
          <a:effectLst>
            <a:outerShdw blurRad="50800" dist="38100" algn="l" rotWithShape="0">
              <a:prstClr val="black">
                <a:alpha val="40000"/>
              </a:prstClr>
            </a:outerShdw>
          </a:effectLst>
        </p:spPr>
      </p:pic>
      <p:sp>
        <p:nvSpPr>
          <p:cNvPr id="11" name="TextBox 10"/>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Flexibility is enhanced not compromised</a:t>
            </a:r>
            <a:endParaRPr lang="en-US" sz="1800" dirty="0">
              <a:latin typeface="+mj-lt"/>
            </a:endParaRP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Rectangle 23"/>
          <p:cNvSpPr>
            <a:spLocks noChangeArrowheads="1"/>
          </p:cNvSpPr>
          <p:nvPr/>
        </p:nvSpPr>
        <p:spPr bwMode="auto">
          <a:xfrm>
            <a:off x="246063" y="1425401"/>
            <a:ext cx="8809037" cy="3929062"/>
          </a:xfrm>
          <a:prstGeom prst="rect">
            <a:avLst/>
          </a:prstGeom>
          <a:noFill/>
          <a:ln w="9525">
            <a:noFill/>
            <a:miter lim="800000"/>
            <a:headEnd/>
            <a:tailEnd/>
          </a:ln>
        </p:spPr>
        <p:txBody>
          <a:bodyPr/>
          <a:lstStyle/>
          <a:p>
            <a:pPr marL="465138" indent="-465138" eaLnBrk="0" hangingPunct="0">
              <a:spcAft>
                <a:spcPts val="1200"/>
              </a:spcAft>
              <a:buFont typeface="Wingdings" pitchFamily="2" charset="2"/>
              <a:buChar char="ð"/>
            </a:pPr>
            <a:r>
              <a:rPr lang="en-US" sz="2000" dirty="0" smtClean="0">
                <a:latin typeface="Arial" charset="0"/>
              </a:rPr>
              <a:t>Huge energy user in buildings</a:t>
            </a:r>
            <a:endParaRPr lang="en-US" sz="2000" b="1" dirty="0">
              <a:latin typeface="Arial" charset="0"/>
            </a:endParaRPr>
          </a:p>
          <a:p>
            <a:pPr marL="465138" indent="-465138" eaLnBrk="0" hangingPunct="0">
              <a:spcAft>
                <a:spcPts val="1200"/>
              </a:spcAft>
              <a:buFont typeface="Wingdings" pitchFamily="2" charset="2"/>
              <a:buChar char="ð"/>
            </a:pPr>
            <a:r>
              <a:rPr lang="en-US" sz="2000" dirty="0" smtClean="0">
                <a:latin typeface="Arial" charset="0"/>
              </a:rPr>
              <a:t>Not just Google or Facebook</a:t>
            </a:r>
          </a:p>
          <a:p>
            <a:pPr marL="465138" indent="-465138" eaLnBrk="0" hangingPunct="0">
              <a:spcAft>
                <a:spcPts val="1200"/>
              </a:spcAft>
              <a:buFont typeface="Wingdings" pitchFamily="2" charset="2"/>
              <a:buChar char="ð"/>
            </a:pPr>
            <a:r>
              <a:rPr lang="en-US" sz="2000" dirty="0" smtClean="0">
                <a:latin typeface="Arial" charset="0"/>
              </a:rPr>
              <a:t>99% are “small” (server rooms, closets, etc…2.5 million total)</a:t>
            </a:r>
          </a:p>
          <a:p>
            <a:pPr marL="922338" lvl="1" indent="-465138" eaLnBrk="0" hangingPunct="0">
              <a:spcAft>
                <a:spcPts val="1200"/>
              </a:spcAft>
              <a:buFont typeface="Wingdings" pitchFamily="2" charset="2"/>
              <a:buChar char="ð"/>
            </a:pPr>
            <a:r>
              <a:rPr lang="en-US" sz="2000" dirty="0" smtClean="0">
                <a:latin typeface="Arial" charset="0"/>
              </a:rPr>
              <a:t>Contain majority of all servers (57%)</a:t>
            </a:r>
          </a:p>
          <a:p>
            <a:pPr marL="922338" lvl="1" indent="-465138" eaLnBrk="0" hangingPunct="0">
              <a:spcAft>
                <a:spcPts val="1200"/>
              </a:spcAft>
              <a:buFont typeface="Wingdings" pitchFamily="2" charset="2"/>
              <a:buChar char="ð"/>
            </a:pPr>
            <a:r>
              <a:rPr lang="en-US" sz="2000" dirty="0" smtClean="0">
                <a:latin typeface="Arial" charset="0"/>
              </a:rPr>
              <a:t>From 2-32 servers per location</a:t>
            </a:r>
          </a:p>
          <a:p>
            <a:pPr marL="922338" lvl="1" indent="-465138" eaLnBrk="0" hangingPunct="0">
              <a:spcAft>
                <a:spcPts val="1200"/>
              </a:spcAft>
              <a:buFont typeface="Wingdings" pitchFamily="2" charset="2"/>
              <a:buChar char="ð"/>
            </a:pPr>
            <a:r>
              <a:rPr lang="en-US" sz="2000" dirty="0" smtClean="0">
                <a:latin typeface="Arial" charset="0"/>
              </a:rPr>
              <a:t>Less internal expertise in power/space/heat management</a:t>
            </a:r>
          </a:p>
          <a:p>
            <a:pPr marL="465138" indent="-465138" eaLnBrk="0" hangingPunct="0">
              <a:spcAft>
                <a:spcPts val="1200"/>
              </a:spcAft>
              <a:buFont typeface="Wingdings" pitchFamily="2" charset="2"/>
              <a:buChar char="ð"/>
            </a:pPr>
            <a:r>
              <a:rPr lang="en-US" sz="2000" dirty="0" smtClean="0">
                <a:latin typeface="Arial" charset="0"/>
              </a:rPr>
              <a:t>6 billion KW hours could be saved each year with a 10% improvement  in data center energy efficiency</a:t>
            </a:r>
            <a:endParaRPr lang="en-US" sz="2000" dirty="0">
              <a:latin typeface="Arial" charset="0"/>
            </a:endParaRPr>
          </a:p>
        </p:txBody>
      </p:sp>
      <p:sp>
        <p:nvSpPr>
          <p:cNvPr id="122882" name="Rectangle 2"/>
          <p:cNvSpPr>
            <a:spLocks noChangeArrowheads="1"/>
          </p:cNvSpPr>
          <p:nvPr/>
        </p:nvSpPr>
        <p:spPr bwMode="auto">
          <a:xfrm>
            <a:off x="338667" y="37443"/>
            <a:ext cx="8805333" cy="478272"/>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marL="112713" indent="-169863" eaLnBrk="0" hangingPunct="0">
              <a:lnSpc>
                <a:spcPct val="114000"/>
              </a:lnSpc>
              <a:tabLst>
                <a:tab pos="3429000" algn="l"/>
              </a:tabLst>
              <a:defRPr/>
            </a:pPr>
            <a:r>
              <a:rPr lang="en-US" sz="2200" b="1" dirty="0">
                <a:latin typeface="Arial" charset="0"/>
              </a:rPr>
              <a:t> </a:t>
            </a:r>
            <a:r>
              <a:rPr lang="en-US" sz="2200" b="1" dirty="0" smtClean="0">
                <a:latin typeface="Arial" charset="0"/>
              </a:rPr>
              <a:t>Are Data Centers Next?</a:t>
            </a:r>
            <a:endParaRPr lang="en-US" sz="2200" b="1" dirty="0">
              <a:latin typeface="Arial" charset="0"/>
            </a:endParaRPr>
          </a:p>
        </p:txBody>
      </p:sp>
      <p:grpSp>
        <p:nvGrpSpPr>
          <p:cNvPr id="49" name="Group 21"/>
          <p:cNvGrpSpPr>
            <a:grpSpLocks/>
          </p:cNvGrpSpPr>
          <p:nvPr/>
        </p:nvGrpSpPr>
        <p:grpSpPr bwMode="auto">
          <a:xfrm>
            <a:off x="7031403" y="711081"/>
            <a:ext cx="1517650" cy="1000173"/>
            <a:chOff x="7295668" y="1159308"/>
            <a:chExt cx="1516289" cy="999712"/>
          </a:xfrm>
          <a:solidFill>
            <a:schemeClr val="accent3">
              <a:lumMod val="20000"/>
              <a:lumOff val="80000"/>
            </a:schemeClr>
          </a:solidFill>
        </p:grpSpPr>
        <p:sp>
          <p:nvSpPr>
            <p:cNvPr id="50" name="AutoShape 11"/>
            <p:cNvSpPr>
              <a:spLocks noChangeArrowheads="1"/>
            </p:cNvSpPr>
            <p:nvPr/>
          </p:nvSpPr>
          <p:spPr bwMode="auto">
            <a:xfrm rot="1974203">
              <a:off x="7532373" y="1159308"/>
              <a:ext cx="1097521" cy="999712"/>
            </a:xfrm>
            <a:prstGeom prst="roundRect">
              <a:avLst>
                <a:gd name="adj" fmla="val 16667"/>
              </a:avLst>
            </a:prstGeom>
            <a:grpFill/>
            <a:ln w="9525">
              <a:noFill/>
              <a:round/>
              <a:headEnd/>
              <a:tailEnd/>
            </a:ln>
            <a:scene3d>
              <a:camera prst="orthographicFront"/>
              <a:lightRig rig="threePt" dir="t"/>
            </a:scene3d>
            <a:sp3d>
              <a:bevelT/>
            </a:sp3d>
          </p:spPr>
          <p:txBody>
            <a:bodyPr wrap="none" anchor="ctr"/>
            <a:lstStyle/>
            <a:p>
              <a:pPr eaLnBrk="0" hangingPunct="0">
                <a:defRPr/>
              </a:pPr>
              <a:endParaRPr lang="en-US" dirty="0">
                <a:latin typeface="Times" pitchFamily="18" charset="0"/>
              </a:endParaRPr>
            </a:p>
          </p:txBody>
        </p:sp>
        <p:sp>
          <p:nvSpPr>
            <p:cNvPr id="51" name="Text Box 12"/>
            <p:cNvSpPr txBox="1">
              <a:spLocks noChangeArrowheads="1"/>
            </p:cNvSpPr>
            <p:nvPr/>
          </p:nvSpPr>
          <p:spPr bwMode="auto">
            <a:xfrm>
              <a:off x="7295668" y="1343715"/>
              <a:ext cx="1516289" cy="492216"/>
            </a:xfrm>
            <a:prstGeom prst="rect">
              <a:avLst/>
            </a:prstGeom>
            <a:noFill/>
            <a:ln w="9525">
              <a:noFill/>
              <a:miter lim="800000"/>
              <a:headEnd/>
              <a:tailEnd/>
            </a:ln>
          </p:spPr>
          <p:txBody>
            <a:bodyPr>
              <a:spAutoFit/>
            </a:bodyPr>
            <a:lstStyle/>
            <a:p>
              <a:pPr algn="ctr"/>
              <a:r>
                <a:rPr lang="en-US" sz="1300" b="1" dirty="0" smtClean="0">
                  <a:latin typeface="Arial" charset="0"/>
                </a:rPr>
                <a:t>Future </a:t>
              </a:r>
            </a:p>
            <a:p>
              <a:pPr algn="ctr"/>
              <a:r>
                <a:rPr lang="en-US" sz="1300" b="1" dirty="0" smtClean="0">
                  <a:latin typeface="Arial" charset="0"/>
                </a:rPr>
                <a:t>Opportunities</a:t>
              </a:r>
              <a:endParaRPr lang="en-US" sz="1300" b="1" dirty="0">
                <a:latin typeface="Arial" charset="0"/>
              </a:endParaRPr>
            </a:p>
          </p:txBody>
        </p:sp>
      </p:grpSp>
      <p:pic>
        <p:nvPicPr>
          <p:cNvPr id="9" name="Picture 3" descr="data center room shutterstock_63528463.jpg"/>
          <p:cNvPicPr>
            <a:picLocks noChangeAspect="1"/>
          </p:cNvPicPr>
          <p:nvPr/>
        </p:nvPicPr>
        <p:blipFill>
          <a:blip r:embed="rId3" cstate="screen"/>
          <a:srcRect/>
          <a:stretch>
            <a:fillRect/>
          </a:stretch>
        </p:blipFill>
        <p:spPr bwMode="auto">
          <a:xfrm>
            <a:off x="4551544" y="4645377"/>
            <a:ext cx="2718501" cy="1769060"/>
          </a:xfrm>
          <a:prstGeom prst="rect">
            <a:avLst/>
          </a:prstGeom>
          <a:ln>
            <a:noFill/>
          </a:ln>
          <a:effectLst>
            <a:outerShdw blurRad="292100" dist="139700" dir="2700000" algn="tl" rotWithShape="0">
              <a:srgbClr val="333333">
                <a:alpha val="65000"/>
              </a:srgbClr>
            </a:outerShdw>
          </a:effectLst>
        </p:spPr>
      </p:pic>
      <p:sp>
        <p:nvSpPr>
          <p:cNvPr id="10" name="Text Box 4"/>
          <p:cNvSpPr txBox="1">
            <a:spLocks noChangeArrowheads="1"/>
          </p:cNvSpPr>
          <p:nvPr/>
        </p:nvSpPr>
        <p:spPr bwMode="auto">
          <a:xfrm>
            <a:off x="304800" y="6273800"/>
            <a:ext cx="5924629" cy="276999"/>
          </a:xfrm>
          <a:prstGeom prst="rect">
            <a:avLst/>
          </a:prstGeom>
          <a:noFill/>
          <a:ln w="9525">
            <a:noFill/>
            <a:miter lim="800000"/>
            <a:headEnd/>
            <a:tailEnd/>
          </a:ln>
        </p:spPr>
        <p:txBody>
          <a:bodyPr wrap="square">
            <a:spAutoFit/>
          </a:bodyPr>
          <a:lstStyle/>
          <a:p>
            <a:r>
              <a:rPr lang="en-US" sz="1200" dirty="0" smtClean="0">
                <a:latin typeface="Arial" charset="0"/>
              </a:rPr>
              <a:t>Sources:  EPRI, EPA</a:t>
            </a:r>
            <a:endParaRPr lang="en-US" sz="1200" dirty="0">
              <a:latin typeface="Arial" charset="0"/>
            </a:endParaRPr>
          </a:p>
        </p:txBody>
      </p:sp>
      <p:sp>
        <p:nvSpPr>
          <p:cNvPr id="11" name="TextBox 10"/>
          <p:cNvSpPr txBox="1"/>
          <p:nvPr/>
        </p:nvSpPr>
        <p:spPr>
          <a:xfrm>
            <a:off x="428977" y="609598"/>
            <a:ext cx="6242755" cy="369332"/>
          </a:xfrm>
          <a:prstGeom prst="rect">
            <a:avLst/>
          </a:prstGeom>
          <a:noFill/>
        </p:spPr>
        <p:txBody>
          <a:bodyPr wrap="square" rtlCol="0">
            <a:spAutoFit/>
          </a:bodyPr>
          <a:lstStyle/>
          <a:p>
            <a:r>
              <a:rPr lang="en-US" sz="1800" b="1" dirty="0" smtClean="0">
                <a:solidFill>
                  <a:srgbClr val="00B050"/>
                </a:solidFill>
                <a:latin typeface="+mj-lt"/>
              </a:rPr>
              <a:t>Focused on energy efficiency &amp; surety</a:t>
            </a:r>
            <a:endParaRPr lang="en-US" sz="1800" dirty="0">
              <a:latin typeface="+mj-lt"/>
            </a:endParaRP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p:cNvGrpSpPr>
          <p:nvPr/>
        </p:nvGrpSpPr>
        <p:grpSpPr bwMode="auto">
          <a:xfrm>
            <a:off x="7031403" y="711081"/>
            <a:ext cx="1517650" cy="1000173"/>
            <a:chOff x="7295668" y="1159308"/>
            <a:chExt cx="1516289" cy="999712"/>
          </a:xfrm>
          <a:solidFill>
            <a:schemeClr val="accent3">
              <a:lumMod val="20000"/>
              <a:lumOff val="80000"/>
            </a:schemeClr>
          </a:solidFill>
        </p:grpSpPr>
        <p:sp>
          <p:nvSpPr>
            <p:cNvPr id="50" name="AutoShape 11"/>
            <p:cNvSpPr>
              <a:spLocks noChangeArrowheads="1"/>
            </p:cNvSpPr>
            <p:nvPr/>
          </p:nvSpPr>
          <p:spPr bwMode="auto">
            <a:xfrm rot="1974203">
              <a:off x="7532373" y="1159308"/>
              <a:ext cx="1097521" cy="999712"/>
            </a:xfrm>
            <a:prstGeom prst="roundRect">
              <a:avLst>
                <a:gd name="adj" fmla="val 16667"/>
              </a:avLst>
            </a:prstGeom>
            <a:grpFill/>
            <a:ln w="9525">
              <a:noFill/>
              <a:round/>
              <a:headEnd/>
              <a:tailEnd/>
            </a:ln>
            <a:scene3d>
              <a:camera prst="orthographicFront"/>
              <a:lightRig rig="threePt" dir="t"/>
            </a:scene3d>
            <a:sp3d>
              <a:bevelT/>
            </a:sp3d>
          </p:spPr>
          <p:txBody>
            <a:bodyPr wrap="none" anchor="ctr"/>
            <a:lstStyle/>
            <a:p>
              <a:pPr eaLnBrk="0" hangingPunct="0">
                <a:defRPr/>
              </a:pPr>
              <a:endParaRPr lang="en-US" dirty="0">
                <a:latin typeface="Times" pitchFamily="18" charset="0"/>
              </a:endParaRPr>
            </a:p>
          </p:txBody>
        </p:sp>
        <p:sp>
          <p:nvSpPr>
            <p:cNvPr id="51" name="Text Box 12"/>
            <p:cNvSpPr txBox="1">
              <a:spLocks noChangeArrowheads="1"/>
            </p:cNvSpPr>
            <p:nvPr/>
          </p:nvSpPr>
          <p:spPr bwMode="auto">
            <a:xfrm>
              <a:off x="7295668" y="1343715"/>
              <a:ext cx="1516289" cy="492216"/>
            </a:xfrm>
            <a:prstGeom prst="rect">
              <a:avLst/>
            </a:prstGeom>
            <a:noFill/>
            <a:ln w="9525">
              <a:noFill/>
              <a:miter lim="800000"/>
              <a:headEnd/>
              <a:tailEnd/>
            </a:ln>
          </p:spPr>
          <p:txBody>
            <a:bodyPr>
              <a:spAutoFit/>
            </a:bodyPr>
            <a:lstStyle/>
            <a:p>
              <a:pPr algn="ctr"/>
              <a:r>
                <a:rPr lang="en-US" sz="1300" b="1" dirty="0" smtClean="0">
                  <a:latin typeface="Arial" charset="0"/>
                </a:rPr>
                <a:t>Technical Strategies</a:t>
              </a:r>
              <a:endParaRPr lang="en-US" sz="1300" b="1" dirty="0">
                <a:latin typeface="Arial" charset="0"/>
              </a:endParaRPr>
            </a:p>
          </p:txBody>
        </p:sp>
      </p:grpSp>
      <p:sp>
        <p:nvSpPr>
          <p:cNvPr id="11" name="Text Box 18"/>
          <p:cNvSpPr txBox="1">
            <a:spLocks noChangeArrowheads="1"/>
          </p:cNvSpPr>
          <p:nvPr/>
        </p:nvSpPr>
        <p:spPr bwMode="auto">
          <a:xfrm>
            <a:off x="355600" y="60074"/>
            <a:ext cx="6815138" cy="478272"/>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marL="112713" indent="-169863" eaLnBrk="0" hangingPunct="0">
              <a:lnSpc>
                <a:spcPct val="114000"/>
              </a:lnSpc>
              <a:tabLst>
                <a:tab pos="3429000" algn="l"/>
              </a:tabLst>
              <a:defRPr/>
            </a:pPr>
            <a:r>
              <a:rPr lang="en-US" sz="2200" b="1" dirty="0" smtClean="0">
                <a:latin typeface="Arial" charset="0"/>
              </a:rPr>
              <a:t>The Standards Are Being Implemented</a:t>
            </a:r>
            <a:endParaRPr lang="en-US" sz="2200" b="1" dirty="0">
              <a:latin typeface="Arial" charset="0"/>
            </a:endParaRPr>
          </a:p>
        </p:txBody>
      </p:sp>
      <p:sp>
        <p:nvSpPr>
          <p:cNvPr id="13" name="TextBox 12"/>
          <p:cNvSpPr txBox="1"/>
          <p:nvPr/>
        </p:nvSpPr>
        <p:spPr>
          <a:xfrm>
            <a:off x="440272" y="609597"/>
            <a:ext cx="6231461" cy="369332"/>
          </a:xfrm>
          <a:prstGeom prst="rect">
            <a:avLst/>
          </a:prstGeom>
          <a:noFill/>
        </p:spPr>
        <p:txBody>
          <a:bodyPr wrap="square" rtlCol="0">
            <a:spAutoFit/>
          </a:bodyPr>
          <a:lstStyle/>
          <a:p>
            <a:r>
              <a:rPr lang="en-US" sz="1800" b="1" dirty="0" smtClean="0">
                <a:solidFill>
                  <a:srgbClr val="00B050"/>
                </a:solidFill>
                <a:latin typeface="+mj-lt"/>
              </a:rPr>
              <a:t>EMerge standard has been issued</a:t>
            </a:r>
            <a:endParaRPr lang="en-US" sz="1800" dirty="0">
              <a:latin typeface="+mj-lt"/>
            </a:endParaRPr>
          </a:p>
        </p:txBody>
      </p:sp>
      <p:pic>
        <p:nvPicPr>
          <p:cNvPr id="14" name="Picture 13" descr="380_Volt_Data_Center_and_Telecommunications_Standard_Copyright_wkg2[1].jpg"/>
          <p:cNvPicPr>
            <a:picLocks noChangeAspect="1"/>
          </p:cNvPicPr>
          <p:nvPr/>
        </p:nvPicPr>
        <p:blipFill>
          <a:blip r:embed="rId3" cstate="screen"/>
          <a:stretch>
            <a:fillRect/>
          </a:stretch>
        </p:blipFill>
        <p:spPr>
          <a:xfrm>
            <a:off x="1626360" y="2450169"/>
            <a:ext cx="6388320" cy="3702322"/>
          </a:xfrm>
          <a:prstGeom prst="rect">
            <a:avLst/>
          </a:prstGeom>
        </p:spPr>
      </p:pic>
      <p:grpSp>
        <p:nvGrpSpPr>
          <p:cNvPr id="9" name="Group 8"/>
          <p:cNvGrpSpPr/>
          <p:nvPr/>
        </p:nvGrpSpPr>
        <p:grpSpPr>
          <a:xfrm>
            <a:off x="3371536" y="1189755"/>
            <a:ext cx="1429895" cy="1403445"/>
            <a:chOff x="527997" y="4147511"/>
            <a:chExt cx="1876536" cy="1833052"/>
          </a:xfrm>
        </p:grpSpPr>
        <p:pic>
          <p:nvPicPr>
            <p:cNvPr id="10" name="Picture 9" descr="UL 2577 Cover_Page_01.jpg"/>
            <p:cNvPicPr>
              <a:picLocks noChangeAspect="1"/>
            </p:cNvPicPr>
            <p:nvPr/>
          </p:nvPicPr>
          <p:blipFill>
            <a:blip r:embed="rId4" cstate="screen"/>
            <a:srcRect l="15778" t="16768" r="18654" b="36665"/>
            <a:stretch>
              <a:fillRect/>
            </a:stretch>
          </p:blipFill>
          <p:spPr bwMode="auto">
            <a:xfrm>
              <a:off x="573153" y="4147511"/>
              <a:ext cx="1527606" cy="1833052"/>
            </a:xfrm>
            <a:prstGeom prst="rect">
              <a:avLst/>
            </a:prstGeom>
            <a:noFill/>
            <a:ln w="9525">
              <a:noFill/>
              <a:miter lim="800000"/>
              <a:headEnd/>
              <a:tailEnd/>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pic>
        <p:sp>
          <p:nvSpPr>
            <p:cNvPr id="12" name="TextBox 11"/>
            <p:cNvSpPr txBox="1"/>
            <p:nvPr/>
          </p:nvSpPr>
          <p:spPr>
            <a:xfrm>
              <a:off x="527997" y="4673604"/>
              <a:ext cx="1876536" cy="707886"/>
            </a:xfrm>
            <a:prstGeom prst="rect">
              <a:avLst/>
            </a:prstGeom>
            <a:noFill/>
          </p:spPr>
          <p:txBody>
            <a:bodyPr wrap="square" rtlCol="0">
              <a:spAutoFit/>
            </a:bodyPr>
            <a:lstStyle/>
            <a:p>
              <a:pPr algn="ctr"/>
              <a:r>
                <a:rPr lang="en-US" sz="2000" b="1" dirty="0" smtClean="0">
                  <a:effectLst>
                    <a:outerShdw blurRad="38100" dist="38100" dir="2700000" algn="tl">
                      <a:srgbClr val="000000">
                        <a:alpha val="43137"/>
                      </a:srgbClr>
                    </a:outerShdw>
                  </a:effectLst>
                  <a:latin typeface="+mn-lt"/>
                </a:rPr>
                <a:t>New Standard</a:t>
              </a:r>
              <a:endParaRPr lang="en-US" sz="2000" b="1" dirty="0">
                <a:effectLst>
                  <a:outerShdw blurRad="38100" dist="38100" dir="2700000" algn="tl">
                    <a:srgbClr val="000000">
                      <a:alpha val="43137"/>
                    </a:srgbClr>
                  </a:outerShdw>
                </a:effectLst>
                <a:latin typeface="+mn-lt"/>
              </a:endParaRPr>
            </a:p>
          </p:txBody>
        </p:sp>
      </p:gr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Box 3"/>
          <p:cNvSpPr txBox="1">
            <a:spLocks noChangeArrowheads="1"/>
          </p:cNvSpPr>
          <p:nvPr/>
        </p:nvSpPr>
        <p:spPr bwMode="auto">
          <a:xfrm>
            <a:off x="333375" y="87062"/>
            <a:ext cx="6815138" cy="478272"/>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marL="112713" indent="-169863" eaLnBrk="0" hangingPunct="0">
              <a:lnSpc>
                <a:spcPct val="114000"/>
              </a:lnSpc>
              <a:tabLst>
                <a:tab pos="3429000" algn="l"/>
              </a:tabLst>
              <a:defRPr/>
            </a:pPr>
            <a:r>
              <a:rPr lang="en-US" sz="2200" b="1" dirty="0" smtClean="0">
                <a:latin typeface="Arial" charset="0"/>
              </a:rPr>
              <a:t>DC Data Center Demo Sites</a:t>
            </a:r>
          </a:p>
        </p:txBody>
      </p:sp>
      <p:grpSp>
        <p:nvGrpSpPr>
          <p:cNvPr id="25" name="Group 21"/>
          <p:cNvGrpSpPr>
            <a:grpSpLocks/>
          </p:cNvGrpSpPr>
          <p:nvPr/>
        </p:nvGrpSpPr>
        <p:grpSpPr bwMode="auto">
          <a:xfrm>
            <a:off x="7031403" y="711081"/>
            <a:ext cx="1517650" cy="1000173"/>
            <a:chOff x="7295668" y="1159308"/>
            <a:chExt cx="1516289" cy="999712"/>
          </a:xfrm>
          <a:solidFill>
            <a:schemeClr val="accent3">
              <a:lumMod val="20000"/>
              <a:lumOff val="80000"/>
            </a:schemeClr>
          </a:solidFill>
        </p:grpSpPr>
        <p:sp>
          <p:nvSpPr>
            <p:cNvPr id="26" name="AutoShape 11"/>
            <p:cNvSpPr>
              <a:spLocks noChangeArrowheads="1"/>
            </p:cNvSpPr>
            <p:nvPr/>
          </p:nvSpPr>
          <p:spPr bwMode="auto">
            <a:xfrm rot="1974203">
              <a:off x="7532373" y="1159308"/>
              <a:ext cx="1097521" cy="999712"/>
            </a:xfrm>
            <a:prstGeom prst="roundRect">
              <a:avLst>
                <a:gd name="adj" fmla="val 16667"/>
              </a:avLst>
            </a:prstGeom>
            <a:grpFill/>
            <a:ln w="9525">
              <a:noFill/>
              <a:round/>
              <a:headEnd/>
              <a:tailEnd/>
            </a:ln>
            <a:scene3d>
              <a:camera prst="orthographicFront"/>
              <a:lightRig rig="threePt" dir="t"/>
            </a:scene3d>
            <a:sp3d>
              <a:bevelT/>
            </a:sp3d>
          </p:spPr>
          <p:txBody>
            <a:bodyPr wrap="none" anchor="ctr"/>
            <a:lstStyle/>
            <a:p>
              <a:pPr eaLnBrk="0" hangingPunct="0">
                <a:defRPr/>
              </a:pPr>
              <a:endParaRPr lang="en-US" dirty="0">
                <a:latin typeface="Times" pitchFamily="18" charset="0"/>
              </a:endParaRPr>
            </a:p>
          </p:txBody>
        </p:sp>
        <p:sp>
          <p:nvSpPr>
            <p:cNvPr id="27" name="Text Box 12"/>
            <p:cNvSpPr txBox="1">
              <a:spLocks noChangeArrowheads="1"/>
            </p:cNvSpPr>
            <p:nvPr/>
          </p:nvSpPr>
          <p:spPr bwMode="auto">
            <a:xfrm>
              <a:off x="7295668" y="1343715"/>
              <a:ext cx="1516289" cy="492216"/>
            </a:xfrm>
            <a:prstGeom prst="rect">
              <a:avLst/>
            </a:prstGeom>
            <a:noFill/>
            <a:ln w="9525">
              <a:noFill/>
              <a:miter lim="800000"/>
              <a:headEnd/>
              <a:tailEnd/>
            </a:ln>
          </p:spPr>
          <p:txBody>
            <a:bodyPr>
              <a:spAutoFit/>
            </a:bodyPr>
            <a:lstStyle/>
            <a:p>
              <a:pPr algn="ctr"/>
              <a:r>
                <a:rPr lang="en-US" sz="1300" b="1" dirty="0" smtClean="0">
                  <a:latin typeface="Arial" charset="0"/>
                </a:rPr>
                <a:t>Design Strategies</a:t>
              </a:r>
              <a:endParaRPr lang="en-US" sz="1300" b="1" dirty="0">
                <a:latin typeface="Arial" charset="0"/>
              </a:endParaRPr>
            </a:p>
          </p:txBody>
        </p:sp>
      </p:grpSp>
      <p:pic>
        <p:nvPicPr>
          <p:cNvPr id="9219" name="Picture 3" descr="\\lccfs008\RedirectT2\sarhoade\My Documents\DC FlexZone CEU\images for sue rhoades\images\univ 3.tif"/>
          <p:cNvPicPr>
            <a:picLocks noChangeAspect="1" noChangeArrowheads="1"/>
          </p:cNvPicPr>
          <p:nvPr/>
        </p:nvPicPr>
        <p:blipFill>
          <a:blip r:embed="rId3" cstate="screen"/>
          <a:srcRect/>
          <a:stretch>
            <a:fillRect/>
          </a:stretch>
        </p:blipFill>
        <p:spPr bwMode="auto">
          <a:xfrm>
            <a:off x="5957888" y="3168188"/>
            <a:ext cx="2992437" cy="3035300"/>
          </a:xfrm>
          <a:prstGeom prst="rect">
            <a:avLst/>
          </a:prstGeom>
          <a:noFill/>
        </p:spPr>
      </p:pic>
      <p:pic>
        <p:nvPicPr>
          <p:cNvPr id="9220" name="Picture 4" descr="\\lccfs008\RedirectT2\sarhoade\My Documents\DC FlexZone CEU\images for sue rhoades\images\Picture7.jpg"/>
          <p:cNvPicPr>
            <a:picLocks noChangeAspect="1" noChangeArrowheads="1"/>
          </p:cNvPicPr>
          <p:nvPr/>
        </p:nvPicPr>
        <p:blipFill>
          <a:blip r:embed="rId4" cstate="screen"/>
          <a:srcRect/>
          <a:stretch>
            <a:fillRect/>
          </a:stretch>
        </p:blipFill>
        <p:spPr bwMode="auto">
          <a:xfrm>
            <a:off x="266700" y="3618619"/>
            <a:ext cx="3376613" cy="3011487"/>
          </a:xfrm>
          <a:prstGeom prst="rect">
            <a:avLst/>
          </a:prstGeom>
          <a:noFill/>
        </p:spPr>
      </p:pic>
      <p:pic>
        <p:nvPicPr>
          <p:cNvPr id="9218" name="Picture 2" descr="\\lccfs008\RedirectT2\sarhoade\My Documents\DC FlexZone CEU\images for sue rhoades\images\univ 2.tif"/>
          <p:cNvPicPr>
            <a:picLocks noChangeAspect="1" noChangeArrowheads="1"/>
          </p:cNvPicPr>
          <p:nvPr/>
        </p:nvPicPr>
        <p:blipFill>
          <a:blip r:embed="rId5" cstate="screen"/>
          <a:srcRect/>
          <a:stretch>
            <a:fillRect/>
          </a:stretch>
        </p:blipFill>
        <p:spPr bwMode="auto">
          <a:xfrm>
            <a:off x="3020504" y="1088329"/>
            <a:ext cx="3200400" cy="3287340"/>
          </a:xfrm>
          <a:prstGeom prst="rect">
            <a:avLst/>
          </a:prstGeom>
          <a:noFill/>
        </p:spPr>
      </p:pic>
      <p:sp>
        <p:nvSpPr>
          <p:cNvPr id="9" name="TextBox 8"/>
          <p:cNvSpPr txBox="1"/>
          <p:nvPr/>
        </p:nvSpPr>
        <p:spPr>
          <a:xfrm>
            <a:off x="440267" y="609598"/>
            <a:ext cx="6231465" cy="369332"/>
          </a:xfrm>
          <a:prstGeom prst="rect">
            <a:avLst/>
          </a:prstGeom>
          <a:noFill/>
        </p:spPr>
        <p:txBody>
          <a:bodyPr wrap="square" rtlCol="0">
            <a:spAutoFit/>
          </a:bodyPr>
          <a:lstStyle/>
          <a:p>
            <a:r>
              <a:rPr lang="en-US" sz="1800" b="1" dirty="0" smtClean="0">
                <a:solidFill>
                  <a:srgbClr val="00B050"/>
                </a:solidFill>
                <a:latin typeface="+mj-lt"/>
              </a:rPr>
              <a:t>The technology has been validated</a:t>
            </a:r>
            <a:endParaRPr lang="en-US" sz="1800" dirty="0">
              <a:latin typeface="+mj-lt"/>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screen">
            <a:extLst>
              <a:ext uri="{28A0092B-C50C-407E-A947-70E740481C1C}">
                <a14:useLocalDpi xmlns="" xmlns:a14="http://schemas.microsoft.com/office/drawing/2010/main" val="0"/>
              </a:ext>
            </a:extLst>
          </a:blip>
          <a:srcRect/>
          <a:stretch>
            <a:fillRect/>
          </a:stretch>
        </p:blipFill>
        <p:spPr bwMode="auto">
          <a:xfrm>
            <a:off x="6120314" y="4586570"/>
            <a:ext cx="2503714" cy="13991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428976" y="983728"/>
            <a:ext cx="3556000" cy="741559"/>
          </a:xfrm>
        </p:spPr>
        <p:txBody>
          <a:bodyPr>
            <a:normAutofit/>
          </a:bodyPr>
          <a:lstStyle/>
          <a:p>
            <a:r>
              <a:rPr lang="en-US" sz="1800" b="1" dirty="0" smtClean="0">
                <a:solidFill>
                  <a:srgbClr val="0033CC"/>
                </a:solidFill>
                <a:latin typeface="Arial" charset="0"/>
                <a:ea typeface="Geneva" charset="-128"/>
                <a:cs typeface="Geneva" charset="0"/>
              </a:rPr>
              <a:t>Green.ch-ABB</a:t>
            </a:r>
            <a:r>
              <a:rPr lang="en-US" sz="1800" b="1" dirty="0">
                <a:solidFill>
                  <a:srgbClr val="0033CC"/>
                </a:solidFill>
                <a:latin typeface="Arial" charset="0"/>
                <a:ea typeface="Geneva" charset="-128"/>
                <a:cs typeface="Geneva" charset="0"/>
              </a:rPr>
              <a:t> </a:t>
            </a:r>
            <a:r>
              <a:rPr lang="en-US" sz="1800" b="1" dirty="0" smtClean="0">
                <a:solidFill>
                  <a:srgbClr val="0033CC"/>
                </a:solidFill>
                <a:latin typeface="Arial" charset="0"/>
                <a:ea typeface="Geneva" charset="-128"/>
                <a:cs typeface="Geneva" charset="0"/>
              </a:rPr>
              <a:t>Zurich-West</a:t>
            </a:r>
            <a:br>
              <a:rPr lang="en-US" sz="1800" b="1" dirty="0" smtClean="0">
                <a:solidFill>
                  <a:srgbClr val="0033CC"/>
                </a:solidFill>
                <a:latin typeface="Arial" charset="0"/>
                <a:ea typeface="Geneva" charset="-128"/>
                <a:cs typeface="Geneva" charset="0"/>
              </a:rPr>
            </a:br>
            <a:r>
              <a:rPr lang="en-US" sz="1800" b="1" dirty="0" smtClean="0">
                <a:solidFill>
                  <a:srgbClr val="0033CC"/>
                </a:solidFill>
                <a:latin typeface="Arial" charset="0"/>
                <a:ea typeface="Geneva" charset="-128"/>
                <a:cs typeface="Geneva" charset="0"/>
              </a:rPr>
              <a:t>380Vdc Data Center</a:t>
            </a:r>
            <a:endParaRPr lang="en-US" sz="1800" b="1" dirty="0">
              <a:solidFill>
                <a:srgbClr val="0033CC"/>
              </a:solidFill>
              <a:latin typeface="Arial" charset="0"/>
              <a:ea typeface="Geneva" charset="-128"/>
              <a:cs typeface="Geneva" charset="0"/>
            </a:endParaRPr>
          </a:p>
        </p:txBody>
      </p:sp>
      <p:sp>
        <p:nvSpPr>
          <p:cNvPr id="3" name="Content Placeholder 2"/>
          <p:cNvSpPr>
            <a:spLocks noGrp="1"/>
          </p:cNvSpPr>
          <p:nvPr>
            <p:ph sz="half" idx="1"/>
          </p:nvPr>
        </p:nvSpPr>
        <p:spPr>
          <a:xfrm>
            <a:off x="1490149" y="1770443"/>
            <a:ext cx="4764714" cy="4671066"/>
          </a:xfrm>
        </p:spPr>
        <p:txBody>
          <a:bodyPr>
            <a:noAutofit/>
          </a:bodyPr>
          <a:lstStyle/>
          <a:p>
            <a:r>
              <a:rPr lang="en-US" sz="1600" dirty="0" smtClean="0"/>
              <a:t>ABB/Validus Power Distribution</a:t>
            </a:r>
            <a:endParaRPr lang="en-US" sz="1600" dirty="0"/>
          </a:p>
          <a:p>
            <a:pPr lvl="1">
              <a:lnSpc>
                <a:spcPct val="100000"/>
              </a:lnSpc>
              <a:spcBef>
                <a:spcPts val="0"/>
              </a:spcBef>
            </a:pPr>
            <a:r>
              <a:rPr lang="en-US" sz="1200" dirty="0" smtClean="0"/>
              <a:t>In: 16KV AC</a:t>
            </a:r>
          </a:p>
          <a:p>
            <a:pPr lvl="1">
              <a:lnSpc>
                <a:spcPct val="100000"/>
              </a:lnSpc>
              <a:spcBef>
                <a:spcPts val="0"/>
              </a:spcBef>
            </a:pPr>
            <a:r>
              <a:rPr lang="en-US" sz="1200" dirty="0" smtClean="0"/>
              <a:t>Out: 1MW @ 380Vdc</a:t>
            </a:r>
          </a:p>
          <a:p>
            <a:pPr lvl="1">
              <a:lnSpc>
                <a:spcPct val="100000"/>
              </a:lnSpc>
              <a:spcBef>
                <a:spcPts val="0"/>
              </a:spcBef>
            </a:pPr>
            <a:r>
              <a:rPr lang="en-US" sz="1200" dirty="0" smtClean="0"/>
              <a:t>Battery Backup: 10 mins</a:t>
            </a:r>
          </a:p>
          <a:p>
            <a:pPr lvl="1">
              <a:lnSpc>
                <a:spcPct val="100000"/>
              </a:lnSpc>
              <a:spcBef>
                <a:spcPts val="0"/>
              </a:spcBef>
            </a:pPr>
            <a:r>
              <a:rPr lang="en-US" sz="1200" dirty="0" smtClean="0"/>
              <a:t>Backup Generation</a:t>
            </a:r>
          </a:p>
          <a:p>
            <a:r>
              <a:rPr lang="en-US" sz="1600" dirty="0" smtClean="0"/>
              <a:t>1,100m</a:t>
            </a:r>
            <a:r>
              <a:rPr lang="en-US" sz="1600" baseline="30000" dirty="0" smtClean="0"/>
              <a:t>2</a:t>
            </a:r>
            <a:r>
              <a:rPr lang="en-US" sz="1600" dirty="0" smtClean="0"/>
              <a:t> of 3,300m</a:t>
            </a:r>
            <a:r>
              <a:rPr lang="en-US" sz="1600" baseline="30000" dirty="0" smtClean="0"/>
              <a:t>2</a:t>
            </a:r>
            <a:r>
              <a:rPr lang="en-US" sz="1600" dirty="0"/>
              <a:t> </a:t>
            </a:r>
            <a:r>
              <a:rPr lang="en-US" sz="1600" dirty="0" smtClean="0"/>
              <a:t>Vdc</a:t>
            </a:r>
            <a:endParaRPr lang="en-US" sz="1600" baseline="30000" dirty="0" smtClean="0"/>
          </a:p>
          <a:p>
            <a:pPr marL="338138" indent="-338138"/>
            <a:r>
              <a:rPr lang="en-US" sz="1600" dirty="0" smtClean="0"/>
              <a:t>HP 2U, Blades &amp; Storage Servers</a:t>
            </a:r>
          </a:p>
          <a:p>
            <a:r>
              <a:rPr lang="en-US" sz="1600" u="sng" dirty="0" smtClean="0"/>
              <a:t>Demonstrated</a:t>
            </a:r>
            <a:r>
              <a:rPr lang="en-US" sz="1600" dirty="0" smtClean="0"/>
              <a:t> Benefits</a:t>
            </a:r>
          </a:p>
          <a:p>
            <a:pPr lvl="1"/>
            <a:r>
              <a:rPr lang="en-US" sz="1400" b="1" dirty="0" smtClean="0"/>
              <a:t>10% Better Energy Efficiency</a:t>
            </a:r>
          </a:p>
          <a:p>
            <a:pPr lvl="1"/>
            <a:r>
              <a:rPr lang="en-US" sz="1400" b="1" dirty="0" smtClean="0"/>
              <a:t>15% Lower Capital Cost</a:t>
            </a:r>
          </a:p>
          <a:p>
            <a:pPr lvl="1"/>
            <a:r>
              <a:rPr lang="en-US" sz="1400" b="1" dirty="0" smtClean="0"/>
              <a:t>25% Smaller Footprint</a:t>
            </a:r>
          </a:p>
          <a:p>
            <a:pPr lvl="1"/>
            <a:r>
              <a:rPr lang="en-US" sz="1400" b="1" dirty="0" smtClean="0"/>
              <a:t>20% Lower Installation Costs</a:t>
            </a:r>
          </a:p>
        </p:txBody>
      </p:sp>
      <p:pic>
        <p:nvPicPr>
          <p:cNvPr id="17" name="Picture 16"/>
          <p:cNvPicPr/>
          <p:nvPr/>
        </p:nvPicPr>
        <p:blipFill>
          <a:blip r:embed="rId4" cstate="screen">
            <a:extLst>
              <a:ext uri="{28A0092B-C50C-407E-A947-70E740481C1C}">
                <a14:useLocalDpi xmlns="" xmlns:a14="http://schemas.microsoft.com/office/drawing/2010/main" val="0"/>
              </a:ext>
            </a:extLst>
          </a:blip>
          <a:stretch>
            <a:fillRect/>
          </a:stretch>
        </p:blipFill>
        <p:spPr>
          <a:xfrm>
            <a:off x="6120314" y="2838253"/>
            <a:ext cx="2503714" cy="1686560"/>
          </a:xfrm>
          <a:prstGeom prst="rect">
            <a:avLst/>
          </a:prstGeom>
        </p:spPr>
      </p:pic>
      <p:pic>
        <p:nvPicPr>
          <p:cNvPr id="18" name="Picture 17"/>
          <p:cNvPicPr>
            <a:picLocks noChangeAspect="1"/>
          </p:cNvPicPr>
          <p:nvPr/>
        </p:nvPicPr>
        <p:blipFill>
          <a:blip r:embed="rId5" cstate="screen">
            <a:extLst>
              <a:ext uri="{28A0092B-C50C-407E-A947-70E740481C1C}">
                <a14:useLocalDpi xmlns="" xmlns:a14="http://schemas.microsoft.com/office/drawing/2010/main" val="0"/>
              </a:ext>
            </a:extLst>
          </a:blip>
          <a:stretch>
            <a:fillRect/>
          </a:stretch>
        </p:blipFill>
        <p:spPr>
          <a:xfrm>
            <a:off x="6118612" y="1105391"/>
            <a:ext cx="2507118" cy="1669195"/>
          </a:xfrm>
          <a:prstGeom prst="rect">
            <a:avLst/>
          </a:prstGeom>
        </p:spPr>
      </p:pic>
      <p:grpSp>
        <p:nvGrpSpPr>
          <p:cNvPr id="4" name="Group 30"/>
          <p:cNvGrpSpPr/>
          <p:nvPr/>
        </p:nvGrpSpPr>
        <p:grpSpPr>
          <a:xfrm>
            <a:off x="395116" y="5060525"/>
            <a:ext cx="4820512" cy="1334204"/>
            <a:chOff x="417694" y="3735581"/>
            <a:chExt cx="4820512" cy="1334204"/>
          </a:xfrm>
        </p:grpSpPr>
        <p:sp>
          <p:nvSpPr>
            <p:cNvPr id="9" name="Rounded Rectangle 8"/>
            <p:cNvSpPr/>
            <p:nvPr/>
          </p:nvSpPr>
          <p:spPr bwMode="auto">
            <a:xfrm>
              <a:off x="1449983" y="3788228"/>
              <a:ext cx="1254035" cy="535577"/>
            </a:xfrm>
            <a:prstGeom prst="roundRect">
              <a:avLst/>
            </a:prstGeom>
            <a:ln>
              <a:headEnd type="none" w="med" len="med"/>
              <a:tailEnd type="none" w="med" len="med"/>
            </a:ln>
            <a:extLst/>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outerShdw blurRad="38100" dist="38100" dir="2700000" algn="tl">
                      <a:srgbClr val="000000">
                        <a:alpha val="43137"/>
                      </a:srgbClr>
                    </a:outerShdw>
                  </a:effectLst>
                  <a:latin typeface="Verdana" pitchFamily="34" charset="0"/>
                </a:rPr>
                <a:t>Rectifier</a:t>
              </a:r>
            </a:p>
          </p:txBody>
        </p:sp>
        <p:sp>
          <p:nvSpPr>
            <p:cNvPr id="24" name="Rounded Rectangle 23"/>
            <p:cNvSpPr/>
            <p:nvPr/>
          </p:nvSpPr>
          <p:spPr bwMode="auto">
            <a:xfrm>
              <a:off x="2460178" y="4438413"/>
              <a:ext cx="1463042" cy="631372"/>
            </a:xfrm>
            <a:prstGeom prst="roundRect">
              <a:avLst/>
            </a:prstGeom>
            <a:ln>
              <a:headEnd type="none" w="med" len="med"/>
              <a:tailEnd type="none" w="med" len="med"/>
            </a:ln>
            <a:extLst/>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algn="ctr"/>
              <a:r>
                <a:rPr lang="en-US" sz="1200" dirty="0">
                  <a:solidFill>
                    <a:schemeClr val="tx1"/>
                  </a:solidFill>
                  <a:effectLst>
                    <a:outerShdw blurRad="38100" dist="38100" dir="2700000" algn="tl">
                      <a:srgbClr val="000000">
                        <a:alpha val="43137"/>
                      </a:srgbClr>
                    </a:outerShdw>
                  </a:effectLst>
                  <a:latin typeface="Verdana" pitchFamily="34" charset="0"/>
                </a:rPr>
                <a:t>Battery Storag</a:t>
              </a:r>
              <a:r>
                <a:rPr lang="en-US" sz="1200" dirty="0">
                  <a:solidFill>
                    <a:schemeClr val="tx1"/>
                  </a:solidFill>
                  <a:latin typeface="Verdana" pitchFamily="34" charset="0"/>
                </a:rPr>
                <a:t>e</a:t>
              </a:r>
            </a:p>
          </p:txBody>
        </p:sp>
        <p:sp>
          <p:nvSpPr>
            <p:cNvPr id="25" name="Rounded Rectangle 24"/>
            <p:cNvSpPr/>
            <p:nvPr/>
          </p:nvSpPr>
          <p:spPr bwMode="auto">
            <a:xfrm>
              <a:off x="3670662" y="3740331"/>
              <a:ext cx="1567544" cy="631372"/>
            </a:xfrm>
            <a:prstGeom prst="roundRect">
              <a:avLst/>
            </a:prstGeom>
            <a:ln>
              <a:headEnd type="none" w="med" len="med"/>
              <a:tailEnd type="none" w="med" len="med"/>
            </a:ln>
            <a:extLst/>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algn="ctr"/>
              <a:r>
                <a:rPr lang="en-US" sz="1200" dirty="0">
                  <a:solidFill>
                    <a:schemeClr val="tx1"/>
                  </a:solidFill>
                  <a:effectLst>
                    <a:outerShdw blurRad="38100" dist="38100" dir="2700000" algn="tl">
                      <a:srgbClr val="000000">
                        <a:alpha val="43137"/>
                      </a:srgbClr>
                    </a:outerShdw>
                  </a:effectLst>
                  <a:latin typeface="Verdana" pitchFamily="34" charset="0"/>
                </a:rPr>
                <a:t>Datacenter Servers</a:t>
              </a:r>
            </a:p>
          </p:txBody>
        </p:sp>
        <p:cxnSp>
          <p:nvCxnSpPr>
            <p:cNvPr id="11" name="Straight Connector 10"/>
            <p:cNvCxnSpPr>
              <a:stCxn id="9" idx="1"/>
              <a:endCxn id="22" idx="1"/>
            </p:cNvCxnSpPr>
            <p:nvPr/>
          </p:nvCxnSpPr>
          <p:spPr bwMode="auto">
            <a:xfrm flipH="1">
              <a:off x="417694" y="4056017"/>
              <a:ext cx="1032289" cy="7860"/>
            </a:xfrm>
            <a:prstGeom prst="line">
              <a:avLst/>
            </a:prstGeom>
            <a:solidFill>
              <a:schemeClr val="accent1"/>
            </a:solidFill>
            <a:ln w="57150"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8" name="Straight Connector 27"/>
            <p:cNvCxnSpPr>
              <a:stCxn id="25" idx="1"/>
              <a:endCxn id="9" idx="3"/>
            </p:cNvCxnSpPr>
            <p:nvPr/>
          </p:nvCxnSpPr>
          <p:spPr bwMode="auto">
            <a:xfrm flipH="1">
              <a:off x="2704018" y="4056017"/>
              <a:ext cx="966644" cy="0"/>
            </a:xfrm>
            <a:prstGeom prst="line">
              <a:avLst/>
            </a:prstGeom>
            <a:solidFill>
              <a:schemeClr val="accent1"/>
            </a:solidFill>
            <a:ln w="57150"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33" name="Elbow Connector 32"/>
            <p:cNvCxnSpPr>
              <a:stCxn id="25" idx="1"/>
              <a:endCxn id="24" idx="0"/>
            </p:cNvCxnSpPr>
            <p:nvPr/>
          </p:nvCxnSpPr>
          <p:spPr bwMode="auto">
            <a:xfrm rot="10800000" flipV="1">
              <a:off x="3191700" y="4056017"/>
              <a:ext cx="478963" cy="382396"/>
            </a:xfrm>
            <a:prstGeom prst="bentConnector2">
              <a:avLst/>
            </a:prstGeom>
            <a:solidFill>
              <a:schemeClr val="accent1"/>
            </a:solidFill>
            <a:ln w="38100"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22" name="TextBox 21"/>
            <p:cNvSpPr txBox="1"/>
            <p:nvPr/>
          </p:nvSpPr>
          <p:spPr>
            <a:xfrm>
              <a:off x="417694" y="3740711"/>
              <a:ext cx="885948" cy="646331"/>
            </a:xfrm>
            <a:prstGeom prst="rect">
              <a:avLst/>
            </a:prstGeom>
            <a:noFill/>
          </p:spPr>
          <p:txBody>
            <a:bodyPr wrap="square" rtlCol="0">
              <a:spAutoFit/>
            </a:bodyPr>
            <a:lstStyle/>
            <a:p>
              <a:pPr algn="ctr"/>
              <a:r>
                <a:rPr lang="en-US" sz="1200" dirty="0" smtClean="0"/>
                <a:t>16KVac</a:t>
              </a:r>
            </a:p>
            <a:p>
              <a:pPr algn="ctr"/>
              <a:endParaRPr lang="en-US" sz="1200" dirty="0" smtClean="0"/>
            </a:p>
            <a:p>
              <a:pPr algn="ctr"/>
              <a:r>
                <a:rPr lang="en-US" sz="1200" dirty="0" smtClean="0"/>
                <a:t>3Ø</a:t>
              </a:r>
              <a:endParaRPr lang="en-US" sz="1200" dirty="0"/>
            </a:p>
          </p:txBody>
        </p:sp>
        <p:sp>
          <p:nvSpPr>
            <p:cNvPr id="38" name="TextBox 37"/>
            <p:cNvSpPr txBox="1"/>
            <p:nvPr/>
          </p:nvSpPr>
          <p:spPr>
            <a:xfrm>
              <a:off x="2835321" y="3735581"/>
              <a:ext cx="704039" cy="276999"/>
            </a:xfrm>
            <a:prstGeom prst="rect">
              <a:avLst/>
            </a:prstGeom>
            <a:noFill/>
          </p:spPr>
          <p:txBody>
            <a:bodyPr wrap="none" rtlCol="0">
              <a:spAutoFit/>
            </a:bodyPr>
            <a:lstStyle/>
            <a:p>
              <a:pPr algn="ctr"/>
              <a:r>
                <a:rPr lang="en-US" sz="1200" dirty="0" smtClean="0"/>
                <a:t>380Vdc</a:t>
              </a:r>
              <a:endParaRPr lang="en-US" sz="1200" dirty="0"/>
            </a:p>
          </p:txBody>
        </p:sp>
      </p:grpSp>
      <p:sp>
        <p:nvSpPr>
          <p:cNvPr id="26" name="Rectangle 25"/>
          <p:cNvSpPr/>
          <p:nvPr/>
        </p:nvSpPr>
        <p:spPr bwMode="gray">
          <a:xfrm>
            <a:off x="6139251" y="5997872"/>
            <a:ext cx="2578730" cy="203122"/>
          </a:xfrm>
          <a:prstGeom prst="rect">
            <a:avLst/>
          </a:prstGeom>
        </p:spPr>
        <p:txBody>
          <a:bodyPr wrap="square" lIns="63999" tIns="31999" rIns="63999" bIns="31999">
            <a:spAutoFit/>
          </a:bodyPr>
          <a:lstStyle/>
          <a:p>
            <a:pPr marL="112713" indent="-112713" algn="ctr" defTabSz="913733">
              <a:tabLst>
                <a:tab pos="112713" algn="l"/>
                <a:tab pos="1719263" algn="l"/>
                <a:tab pos="1828800" algn="l"/>
                <a:tab pos="4462463" algn="l"/>
                <a:tab pos="4572000" algn="l"/>
                <a:tab pos="6111875" algn="l"/>
                <a:tab pos="6232525" algn="l"/>
              </a:tabLst>
            </a:pPr>
            <a:r>
              <a:rPr lang="en-US" sz="900" dirty="0" smtClean="0">
                <a:solidFill>
                  <a:srgbClr val="000000"/>
                </a:solidFill>
                <a:effectLst/>
                <a:latin typeface="Neo Sans Intel" pitchFamily="34" charset="0"/>
              </a:rPr>
              <a:t>Photos courtesy of ABB* and HP*</a:t>
            </a:r>
            <a:endParaRPr lang="en-US" sz="900" dirty="0">
              <a:solidFill>
                <a:srgbClr val="000000"/>
              </a:solidFill>
              <a:effectLst/>
              <a:latin typeface="Neo Sans Intel" pitchFamily="34" charset="0"/>
            </a:endParaRPr>
          </a:p>
        </p:txBody>
      </p:sp>
      <p:sp>
        <p:nvSpPr>
          <p:cNvPr id="31" name="Text Box 2"/>
          <p:cNvSpPr txBox="1">
            <a:spLocks noChangeArrowheads="1"/>
          </p:cNvSpPr>
          <p:nvPr/>
        </p:nvSpPr>
        <p:spPr bwMode="auto">
          <a:xfrm>
            <a:off x="360528" y="48800"/>
            <a:ext cx="6994457" cy="478272"/>
          </a:xfrm>
          <a:prstGeom prst="rect">
            <a:avLst/>
          </a:prstGeom>
          <a:no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anchor="ctr" anchorCtr="0" compatLnSpc="1">
            <a:prstTxWarp prst="textNoShape">
              <a:avLst/>
            </a:prstTxWarp>
            <a:spAutoFit/>
          </a:bodyPr>
          <a:lstStyle/>
          <a:p>
            <a:pPr marL="112713" indent="-169863" eaLnBrk="0" hangingPunct="0">
              <a:lnSpc>
                <a:spcPct val="114000"/>
              </a:lnSpc>
              <a:tabLst>
                <a:tab pos="3429000" algn="l"/>
              </a:tabLst>
              <a:defRPr/>
            </a:pPr>
            <a:r>
              <a:rPr lang="en-US" sz="2200" b="1" dirty="0">
                <a:latin typeface="Arial" charset="0"/>
              </a:rPr>
              <a:t>EMerge Alliance Data/Telecom Standard </a:t>
            </a:r>
          </a:p>
        </p:txBody>
      </p:sp>
      <p:sp>
        <p:nvSpPr>
          <p:cNvPr id="20" name="TextBox 19"/>
          <p:cNvSpPr txBox="1"/>
          <p:nvPr/>
        </p:nvSpPr>
        <p:spPr>
          <a:xfrm>
            <a:off x="440268" y="609598"/>
            <a:ext cx="6220176" cy="369332"/>
          </a:xfrm>
          <a:prstGeom prst="rect">
            <a:avLst/>
          </a:prstGeom>
          <a:noFill/>
        </p:spPr>
        <p:txBody>
          <a:bodyPr wrap="square" rtlCol="0">
            <a:spAutoFit/>
          </a:bodyPr>
          <a:lstStyle/>
          <a:p>
            <a:r>
              <a:rPr lang="en-US" sz="1800" b="1" dirty="0" smtClean="0">
                <a:solidFill>
                  <a:srgbClr val="00B050"/>
                </a:solidFill>
                <a:latin typeface="+mj-lt"/>
              </a:rPr>
              <a:t>Full scale applications in the field</a:t>
            </a:r>
            <a:endParaRPr lang="en-US" sz="1800" dirty="0">
              <a:latin typeface="+mj-lt"/>
            </a:endParaRPr>
          </a:p>
        </p:txBody>
      </p:sp>
    </p:spTree>
    <p:extLst>
      <p:ext uri="{BB962C8B-B14F-4D97-AF65-F5344CB8AC3E}">
        <p14:creationId xmlns="" xmlns:p14="http://schemas.microsoft.com/office/powerpoint/2010/main" val="3195760121"/>
      </p:ext>
    </p:extLst>
  </p:cSld>
  <p:clrMapOvr>
    <a:masterClrMapping/>
  </p:clrMapOvr>
  <p:transition advTm="39999"/>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noChangeArrowheads="1"/>
          </p:cNvSpPr>
          <p:nvPr>
            <p:ph type="body" idx="1"/>
          </p:nvPr>
        </p:nvSpPr>
        <p:spPr>
          <a:xfrm>
            <a:off x="628650" y="4319588"/>
            <a:ext cx="7885113" cy="815975"/>
          </a:xfrm>
        </p:spPr>
        <p:txBody>
          <a:bodyPr/>
          <a:lstStyle/>
          <a:p>
            <a:pPr algn="ctr">
              <a:spcBef>
                <a:spcPct val="0"/>
              </a:spcBef>
              <a:buFont typeface="Wingdings" pitchFamily="2" charset="2"/>
              <a:buNone/>
              <a:defRPr/>
            </a:pPr>
            <a:r>
              <a:rPr lang="en-US" sz="3200" b="1" dirty="0" smtClean="0">
                <a:effectLst>
                  <a:outerShdw blurRad="38100" dist="38100" dir="2700000" algn="tl">
                    <a:srgbClr val="C0C0C0"/>
                  </a:outerShdw>
                </a:effectLst>
              </a:rPr>
              <a:t>Q &amp; A</a:t>
            </a:r>
          </a:p>
          <a:p>
            <a:pPr algn="ctr">
              <a:spcBef>
                <a:spcPct val="0"/>
              </a:spcBef>
              <a:buFont typeface="Wingdings" pitchFamily="2" charset="2"/>
              <a:buNone/>
              <a:defRPr/>
            </a:pPr>
            <a:endParaRPr lang="en-US" sz="2400" dirty="0" smtClean="0">
              <a:effectLst>
                <a:outerShdw blurRad="38100" dist="38100" dir="2700000" algn="tl">
                  <a:srgbClr val="C0C0C0"/>
                </a:outerShdw>
              </a:effectLst>
            </a:endParaRPr>
          </a:p>
          <a:p>
            <a:pPr algn="ctr">
              <a:spcBef>
                <a:spcPct val="0"/>
              </a:spcBef>
              <a:buFont typeface="Wingdings" pitchFamily="2" charset="2"/>
              <a:buNone/>
              <a:defRPr/>
            </a:pPr>
            <a:endParaRPr lang="en-US" sz="2400" dirty="0" smtClean="0">
              <a:effectLst>
                <a:outerShdw blurRad="38100" dist="38100" dir="2700000" algn="tl">
                  <a:srgbClr val="C0C0C0"/>
                </a:outerShdw>
              </a:effectLst>
            </a:endParaRPr>
          </a:p>
        </p:txBody>
      </p:sp>
      <p:pic>
        <p:nvPicPr>
          <p:cNvPr id="133122" name="Picture 2" descr="C:\Documents and Settings\CETaylor\Local Settings\Temporary Internet Files\Content.IE5\GH6RKH6J\MPj04331650000[1].jpg"/>
          <p:cNvPicPr>
            <a:picLocks noChangeAspect="1" noChangeArrowheads="1"/>
          </p:cNvPicPr>
          <p:nvPr/>
        </p:nvPicPr>
        <p:blipFill>
          <a:blip r:embed="rId3" cstate="screen"/>
          <a:srcRect/>
          <a:stretch>
            <a:fillRect/>
          </a:stretch>
        </p:blipFill>
        <p:spPr bwMode="auto">
          <a:xfrm>
            <a:off x="2920630" y="1919734"/>
            <a:ext cx="3282950" cy="24638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Sustainable Ceiling Systems&amp;quot;&quot;/&gt;&lt;property id=&quot;20307&quot; value=&quot;270&quot;/&gt;&lt;/object&gt;&lt;object type=&quot;3&quot; unique_id=&quot;10005&quot;&gt;&lt;property id=&quot;20148&quot; value=&quot;5&quot;/&gt;&lt;property id=&quot;20300&quot; value=&quot;Slide 2&quot;/&gt;&lt;property id=&quot;20307&quot; value=&quot;478&quot;/&gt;&lt;/object&gt;&lt;object type=&quot;3&quot; unique_id=&quot;10006&quot;&gt;&lt;property id=&quot;20148&quot; value=&quot;5&quot;/&gt;&lt;property id=&quot;20300&quot; value=&quot;Slide 3&quot;/&gt;&lt;property id=&quot;20307&quot; value=&quot;582&quot;/&gt;&lt;/object&gt;&lt;object type=&quot;3&quot; unique_id=&quot;10007&quot;&gt;&lt;property id=&quot;20148&quot; value=&quot;5&quot;/&gt;&lt;property id=&quot;20300&quot; value=&quot;Slide 4 - &amp;quot;Green building design, construction, and operations means …&amp;quot;&quot;/&gt;&lt;property id=&quot;20307&quot; value=&quot;480&quot;/&gt;&lt;/object&gt;&lt;object type=&quot;3&quot; unique_id=&quot;10008&quot;&gt;&lt;property id=&quot;20148&quot; value=&quot;5&quot;/&gt;&lt;property id=&quot;20300&quot; value=&quot;Slide 5 - &amp;quot;What role do ceiling systems play in sustainable design?&amp;quot;&quot;/&gt;&lt;property id=&quot;20307&quot; value=&quot;481&quot;/&gt;&lt;/object&gt;&lt;object type=&quot;3&quot; unique_id=&quot;10009&quot;&gt;&lt;property id=&quot;20148&quot; value=&quot;5&quot;/&gt;&lt;property id=&quot;20300&quot; value=&quot;Slide 6&quot;/&gt;&lt;property id=&quot;20307&quot; value=&quot;482&quot;/&gt;&lt;/object&gt;&lt;object type=&quot;3&quot; unique_id=&quot;10011&quot;&gt;&lt;property id=&quot;20148&quot; value=&quot;5&quot;/&gt;&lt;property id=&quot;20300&quot; value=&quot;Slide 7&quot;/&gt;&lt;property id=&quot;20307&quot; value=&quot;552&quot;/&gt;&lt;/object&gt;&lt;object type=&quot;3&quot; unique_id=&quot;10012&quot;&gt;&lt;property id=&quot;20148&quot; value=&quot;5&quot;/&gt;&lt;property id=&quot;20300&quot; value=&quot;Slide 8&quot;/&gt;&lt;property id=&quot;20307&quot; value=&quot;553&quot;/&gt;&lt;/object&gt;&lt;object type=&quot;3&quot; unique_id=&quot;10013&quot;&gt;&lt;property id=&quot;20148&quot; value=&quot;5&quot;/&gt;&lt;property id=&quot;20300&quot; value=&quot;Slide 11&quot;/&gt;&lt;property id=&quot;20307&quot; value=&quot;555&quot;/&gt;&lt;/object&gt;&lt;object type=&quot;3&quot; unique_id=&quot;10014&quot;&gt;&lt;property id=&quot;20148&quot; value=&quot;5&quot;/&gt;&lt;property id=&quot;20300&quot; value=&quot;Slide 9&quot;/&gt;&lt;property id=&quot;20307&quot; value=&quot;557&quot;/&gt;&lt;/object&gt;&lt;object type=&quot;3&quot; unique_id=&quot;10015&quot;&gt;&lt;property id=&quot;20148&quot; value=&quot;5&quot;/&gt;&lt;property id=&quot;20300&quot; value=&quot;Slide 10&quot;/&gt;&lt;property id=&quot;20307&quot; value=&quot;558&quot;/&gt;&lt;/object&gt;&lt;object type=&quot;3&quot; unique_id=&quot;10016&quot;&gt;&lt;property id=&quot;20148&quot; value=&quot;5&quot;/&gt;&lt;property id=&quot;20300&quot; value=&quot;Slide 12&quot;/&gt;&lt;property id=&quot;20307&quot; value=&quot;562&quot;/&gt;&lt;/object&gt;&lt;object type=&quot;3&quot; unique_id=&quot;10019&quot;&gt;&lt;property id=&quot;20148&quot; value=&quot;5&quot;/&gt;&lt;property id=&quot;20300&quot; value=&quot;Slide 13&quot;/&gt;&lt;property id=&quot;20307&quot; value=&quot;567&quot;/&gt;&lt;/object&gt;&lt;object type=&quot;3&quot; unique_id=&quot;10023&quot;&gt;&lt;property id=&quot;20148&quot; value=&quot;5&quot;/&gt;&lt;property id=&quot;20300&quot; value=&quot;Slide 15 - &amp;quot;Five LEED Categories For Point Distribution&amp;quot;&quot;/&gt;&lt;property id=&quot;20307&quot; value=&quot;378&quot;/&gt;&lt;/object&gt;&lt;object type=&quot;3&quot; unique_id=&quot;10024&quot;&gt;&lt;property id=&quot;20148&quot; value=&quot;5&quot;/&gt;&lt;property id=&quot;20300&quot; value=&quot;Slide 16&quot;/&gt;&lt;property id=&quot;20307&quot; value=&quot;473&quot;/&gt;&lt;/object&gt;&lt;object type=&quot;3&quot; unique_id=&quot;10025&quot;&gt;&lt;property id=&quot;20148&quot; value=&quot;5&quot;/&gt;&lt;property id=&quot;20300&quot; value=&quot;Slide 17&quot;/&gt;&lt;property id=&quot;20307&quot; value=&quot;358&quot;/&gt;&lt;/object&gt;&lt;object type=&quot;3&quot; unique_id=&quot;10026&quot;&gt;&lt;property id=&quot;20148&quot; value=&quot;5&quot;/&gt;&lt;property id=&quot;20300&quot; value=&quot;Slide 18&quot;/&gt;&lt;property id=&quot;20307&quot; value=&quot;550&quot;/&gt;&lt;/object&gt;&lt;object type=&quot;3&quot; unique_id=&quot;10027&quot;&gt;&lt;property id=&quot;20148&quot; value=&quot;5&quot;/&gt;&lt;property id=&quot;20300&quot; value=&quot;Slide 19&quot;/&gt;&lt;property id=&quot;20307&quot; value=&quot;496&quot;/&gt;&lt;/object&gt;&lt;object type=&quot;3&quot; unique_id=&quot;10028&quot;&gt;&lt;property id=&quot;20148&quot; value=&quot;5&quot;/&gt;&lt;property id=&quot;20300&quot; value=&quot;Slide 20&quot;/&gt;&lt;property id=&quot;20307&quot; value=&quot;497&quot;/&gt;&lt;/object&gt;&lt;object type=&quot;3&quot; unique_id=&quot;10029&quot;&gt;&lt;property id=&quot;20148&quot; value=&quot;5&quot;/&gt;&lt;property id=&quot;20300&quot; value=&quot;Slide 21&quot;/&gt;&lt;property id=&quot;20307&quot; value=&quot;500&quot;/&gt;&lt;/object&gt;&lt;object type=&quot;3&quot; unique_id=&quot;10030&quot;&gt;&lt;property id=&quot;20148&quot; value=&quot;5&quot;/&gt;&lt;property id=&quot;20300&quot; value=&quot;Slide 22&quot;/&gt;&lt;property id=&quot;20307&quot; value=&quot;306&quot;/&gt;&lt;/object&gt;&lt;object type=&quot;3&quot; unique_id=&quot;10031&quot;&gt;&lt;property id=&quot;20148&quot; value=&quot;5&quot;/&gt;&lt;property id=&quot;20300&quot; value=&quot;Slide 23&quot;/&gt;&lt;property id=&quot;20307&quot; value=&quot;502&quot;/&gt;&lt;/object&gt;&lt;object type=&quot;3&quot; unique_id=&quot;10033&quot;&gt;&lt;property id=&quot;20148&quot; value=&quot;5&quot;/&gt;&lt;property id=&quot;20300&quot; value=&quot;Slide 24&quot;/&gt;&lt;property id=&quot;20307&quot; value=&quot;524&quot;/&gt;&lt;/object&gt;&lt;object type=&quot;3&quot; unique_id=&quot;10034&quot;&gt;&lt;property id=&quot;20148&quot; value=&quot;5&quot;/&gt;&lt;property id=&quot;20300&quot; value=&quot;Slide 25&quot;/&gt;&lt;property id=&quot;20307&quot; value=&quot;486&quot;/&gt;&lt;/object&gt;&lt;object type=&quot;3&quot; unique_id=&quot;10035&quot;&gt;&lt;property id=&quot;20148&quot; value=&quot;5&quot;/&gt;&lt;property id=&quot;20300&quot; value=&quot;Slide 26&quot;/&gt;&lt;property id=&quot;20307&quot; value=&quot;488&quot;/&gt;&lt;/object&gt;&lt;object type=&quot;3&quot; unique_id=&quot;10039&quot;&gt;&lt;property id=&quot;20148&quot; value=&quot;5&quot;/&gt;&lt;property id=&quot;20300&quot; value=&quot;Slide 31&quot;/&gt;&lt;property id=&quot;20307&quot; value=&quot;511&quot;/&gt;&lt;/object&gt;&lt;object type=&quot;3&quot; unique_id=&quot;10040&quot;&gt;&lt;property id=&quot;20148&quot; value=&quot;5&quot;/&gt;&lt;property id=&quot;20300&quot; value=&quot;Slide 32&quot;/&gt;&lt;property id=&quot;20307&quot; value=&quot;514&quot;/&gt;&lt;/object&gt;&lt;object type=&quot;3&quot; unique_id=&quot;10044&quot;&gt;&lt;property id=&quot;20148&quot; value=&quot;5&quot;/&gt;&lt;property id=&quot;20300&quot; value=&quot;Slide 35&quot;/&gt;&lt;property id=&quot;20307&quot; value=&quot;574&quot;/&gt;&lt;/object&gt;&lt;object type=&quot;3&quot; unique_id=&quot;10045&quot;&gt;&lt;property id=&quot;20148&quot; value=&quot;5&quot;/&gt;&lt;property id=&quot;20300&quot; value=&quot;Slide 36&quot;/&gt;&lt;property id=&quot;20307&quot; value=&quot;576&quot;/&gt;&lt;/object&gt;&lt;object type=&quot;3&quot; unique_id=&quot;10047&quot;&gt;&lt;property id=&quot;20148&quot; value=&quot;5&quot;/&gt;&lt;property id=&quot;20300&quot; value=&quot;Slide 37&quot;/&gt;&lt;property id=&quot;20307&quot; value=&quot;578&quot;/&gt;&lt;/object&gt;&lt;object type=&quot;3&quot; unique_id=&quot;10048&quot;&gt;&lt;property id=&quot;20148&quot; value=&quot;5&quot;/&gt;&lt;property id=&quot;20300&quot; value=&quot;Slide 38&quot;/&gt;&lt;property id=&quot;20307&quot; value=&quot;579&quot;/&gt;&lt;/object&gt;&lt;object type=&quot;3&quot; unique_id=&quot;10049&quot;&gt;&lt;property id=&quot;20148&quot; value=&quot;5&quot;/&gt;&lt;property id=&quot;20300&quot; value=&quot;Slide 39&quot;/&gt;&lt;property id=&quot;20307&quot; value=&quot;580&quot;/&gt;&lt;/object&gt;&lt;object type=&quot;3&quot; unique_id=&quot;10050&quot;&gt;&lt;property id=&quot;20148&quot; value=&quot;5&quot;/&gt;&lt;property id=&quot;20300&quot; value=&quot;Slide 40&quot;/&gt;&lt;property id=&quot;20307&quot; value=&quot;581&quot;/&gt;&lt;/object&gt;&lt;object type=&quot;3&quot; unique_id=&quot;10051&quot;&gt;&lt;property id=&quot;20148&quot; value=&quot;5&quot;/&gt;&lt;property id=&quot;20300&quot; value=&quot;Slide 41 - &amp;quot;Materials And Green Building Design&amp;quot;&quot;/&gt;&lt;property id=&quot;20307&quot; value=&quot;525&quot;/&gt;&lt;/object&gt;&lt;object type=&quot;3&quot; unique_id=&quot;10052&quot;&gt;&lt;property id=&quot;20148&quot; value=&quot;5&quot;/&gt;&lt;property id=&quot;20300&quot; value=&quot;Slide 42&quot;/&gt;&lt;property id=&quot;20307&quot; value=&quot;527&quot;/&gt;&lt;/object&gt;&lt;object type=&quot;3&quot; unique_id=&quot;10053&quot;&gt;&lt;property id=&quot;20148&quot; value=&quot;5&quot;/&gt;&lt;property id=&quot;20300&quot; value=&quot;Slide 44&quot;/&gt;&lt;property id=&quot;20307&quot; value=&quot;528&quot;/&gt;&lt;/object&gt;&lt;object type=&quot;3&quot; unique_id=&quot;10054&quot;&gt;&lt;property id=&quot;20148&quot; value=&quot;5&quot;/&gt;&lt;property id=&quot;20300&quot; value=&quot;Slide 43&quot;/&gt;&lt;property id=&quot;20307&quot; value=&quot;529&quot;/&gt;&lt;/object&gt;&lt;object type=&quot;3&quot; unique_id=&quot;10055&quot;&gt;&lt;property id=&quot;20148&quot; value=&quot;5&quot;/&gt;&lt;property id=&quot;20300&quot; value=&quot;Slide 45&quot;/&gt;&lt;property id=&quot;20307&quot; value=&quot;536&quot;/&gt;&lt;/object&gt;&lt;object type=&quot;3&quot; unique_id=&quot;10056&quot;&gt;&lt;property id=&quot;20148&quot; value=&quot;5&quot;/&gt;&lt;property id=&quot;20300&quot; value=&quot;Slide 46&quot;/&gt;&lt;property id=&quot;20307&quot; value=&quot;537&quot;/&gt;&lt;/object&gt;&lt;object type=&quot;3&quot; unique_id=&quot;10057&quot;&gt;&lt;property id=&quot;20148&quot; value=&quot;5&quot;/&gt;&lt;property id=&quot;20300&quot; value=&quot;Slide 48&quot;/&gt;&lt;property id=&quot;20307&quot; value=&quot;535&quot;/&gt;&lt;/object&gt;&lt;object type=&quot;3&quot; unique_id=&quot;10059&quot;&gt;&lt;property id=&quot;20148&quot; value=&quot;5&quot;/&gt;&lt;property id=&quot;20300&quot; value=&quot;Slide 49&quot;/&gt;&lt;property id=&quot;20307&quot; value=&quot;472&quot;/&gt;&lt;/object&gt;&lt;object type=&quot;3&quot; unique_id=&quot;10738&quot;&gt;&lt;property id=&quot;20148&quot; value=&quot;5&quot;/&gt;&lt;property id=&quot;20300&quot; value=&quot;Slide 30&quot;/&gt;&lt;property id=&quot;20307&quot; value=&quot;583&quot;/&gt;&lt;/object&gt;&lt;object type=&quot;3&quot; unique_id=&quot;10955&quot;&gt;&lt;property id=&quot;20148&quot; value=&quot;5&quot;/&gt;&lt;property id=&quot;20300&quot; value=&quot;Slide 14&quot;/&gt;&lt;property id=&quot;20307&quot; value=&quot;584&quot;/&gt;&lt;/object&gt;&lt;object type=&quot;3&quot; unique_id=&quot;10956&quot;&gt;&lt;property id=&quot;20148&quot; value=&quot;5&quot;/&gt;&lt;property id=&quot;20300&quot; value=&quot;Slide 34&quot;/&gt;&lt;property id=&quot;20307&quot; value=&quot;585&quot;/&gt;&lt;/object&gt;&lt;object type=&quot;3&quot; unique_id=&quot;10957&quot;&gt;&lt;property id=&quot;20148&quot; value=&quot;5&quot;/&gt;&lt;property id=&quot;20300&quot; value=&quot;Slide 27&quot;/&gt;&lt;property id=&quot;20307&quot; value=&quot;595&quot;/&gt;&lt;/object&gt;&lt;object type=&quot;3&quot; unique_id=&quot;10958&quot;&gt;&lt;property id=&quot;20148&quot; value=&quot;5&quot;/&gt;&lt;property id=&quot;20300&quot; value=&quot;Slide 28&quot;/&gt;&lt;property id=&quot;20307&quot; value=&quot;586&quot;/&gt;&lt;/object&gt;&lt;object type=&quot;3&quot; unique_id=&quot;10959&quot;&gt;&lt;property id=&quot;20148&quot; value=&quot;5&quot;/&gt;&lt;property id=&quot;20300&quot; value=&quot;Slide 29&quot;/&gt;&lt;property id=&quot;20307&quot; value=&quot;594&quot;/&gt;&lt;/object&gt;&lt;object type=&quot;3&quot; unique_id=&quot;10960&quot;&gt;&lt;property id=&quot;20148&quot; value=&quot;5&quot;/&gt;&lt;property id=&quot;20300&quot; value=&quot;Slide 33&quot;/&gt;&lt;property id=&quot;20307&quot; value=&quot;589&quot;/&gt;&lt;/object&gt;&lt;object type=&quot;3&quot; unique_id=&quot;10961&quot;&gt;&lt;property id=&quot;20148&quot; value=&quot;5&quot;/&gt;&lt;property id=&quot;20300&quot; value=&quot;Slide 47&quot;/&gt;&lt;property id=&quot;20307&quot; value=&quot;591&quot;/&gt;&lt;/object&gt;&lt;object type=&quot;3&quot; unique_id=&quot;10962&quot;&gt;&lt;property id=&quot;20148&quot; value=&quot;5&quot;/&gt;&lt;property id=&quot;20300&quot; value=&quot;Slide 50&quot;/&gt;&lt;property id=&quot;20307&quot; value=&quot;598&quot;/&gt;&lt;/object&gt;&lt;/object&gt;&lt;/object&gt;&lt;/database&gt;"/>
</p:tagLst>
</file>

<file path=ppt/theme/theme1.xml><?xml version="1.0" encoding="utf-8"?>
<a:theme xmlns:a="http://schemas.openxmlformats.org/drawingml/2006/main" name="Ceiling Template (basic)">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Ceiling Template (basic)">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Ceiling Template (basi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Ceiling Template (basi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Ceiling Template (basi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Ceiling Template (basi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Ceiling Template (basi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Ceiling Template (basi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Ceiling Template (basi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Ceiling Template (basic) 8">
        <a:dk1>
          <a:srgbClr val="000000"/>
        </a:dk1>
        <a:lt1>
          <a:srgbClr val="FFFFFF"/>
        </a:lt1>
        <a:dk2>
          <a:srgbClr val="000000"/>
        </a:dk2>
        <a:lt2>
          <a:srgbClr val="000000"/>
        </a:lt2>
        <a:accent1>
          <a:srgbClr val="DDBA7E"/>
        </a:accent1>
        <a:accent2>
          <a:srgbClr val="E86D2C"/>
        </a:accent2>
        <a:accent3>
          <a:srgbClr val="FFFFFF"/>
        </a:accent3>
        <a:accent4>
          <a:srgbClr val="000000"/>
        </a:accent4>
        <a:accent5>
          <a:srgbClr val="EBD9C0"/>
        </a:accent5>
        <a:accent6>
          <a:srgbClr val="D26227"/>
        </a:accent6>
        <a:hlink>
          <a:srgbClr val="C13918"/>
        </a:hlink>
        <a:folHlink>
          <a:srgbClr val="A54E7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D:\1JOBS~1\MISC\ARMSTR~1\CEILIN~1.POT</Template>
  <TotalTime>22714</TotalTime>
  <Words>4841</Words>
  <Application>Microsoft Office PowerPoint</Application>
  <PresentationFormat>On-screen Show (4:3)</PresentationFormat>
  <Paragraphs>845</Paragraphs>
  <Slides>35</Slides>
  <Notes>35</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Ceiling Template (basic)</vt:lpstr>
      <vt:lpstr>Controls: From a DC Power Perspective</vt:lpstr>
      <vt:lpstr>Slide 2</vt:lpstr>
      <vt:lpstr>Slide 3</vt:lpstr>
      <vt:lpstr>DC Accelerates Net Zero Attainment</vt:lpstr>
      <vt:lpstr>Slide 5</vt:lpstr>
      <vt:lpstr>Slide 6</vt:lpstr>
      <vt:lpstr>Slide 7</vt:lpstr>
      <vt:lpstr>Slide 8</vt:lpstr>
      <vt:lpstr>Slide 9</vt:lpstr>
      <vt:lpstr>Slide 10</vt:lpstr>
      <vt:lpstr>Low Voltage DC Is Key</vt:lpstr>
      <vt:lpstr>Slide 12</vt:lpstr>
      <vt:lpstr>The Occupied Space Solution is Unique</vt:lpstr>
      <vt:lpstr>The Solution Is Well Supported</vt:lpstr>
      <vt:lpstr>The Ceilings’ Role</vt:lpstr>
      <vt:lpstr>The Power Systems’ Role</vt:lpstr>
      <vt:lpstr>Cabling and Connectors’ Roles</vt:lpstr>
      <vt:lpstr>Lighting’s Role</vt:lpstr>
      <vt:lpstr>Control’s Role</vt:lpstr>
      <vt:lpstr>Basic Control Communications</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Green.ch-ABB Zurich-West 380Vdc Data Center</vt:lpstr>
      <vt:lpstr>Slide 35</vt:lpstr>
    </vt:vector>
  </TitlesOfParts>
  <Manager>Anita Snader</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Sustainable Ceiling Systems  Slides</dc:title>
  <dc:subject>slides</dc:subject>
  <dc:creator>Stephanie Carr</dc:creator>
  <dc:description>FTC – SHC
03/23/09</dc:description>
  <cp:lastModifiedBy>btpatter</cp:lastModifiedBy>
  <cp:revision>2254</cp:revision>
  <cp:lastPrinted>2002-04-24T15:38:04Z</cp:lastPrinted>
  <dcterms:created xsi:type="dcterms:W3CDTF">2000-04-11T13:23:29Z</dcterms:created>
  <dcterms:modified xsi:type="dcterms:W3CDTF">2013-01-22T17:48:12Z</dcterms:modified>
  <cp:category>AIA</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hecked by">
    <vt:lpwstr>Claire E. Taylor</vt:lpwstr>
  </property>
</Properties>
</file>